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22" r:id="rId3"/>
    <p:sldId id="435" r:id="rId4"/>
    <p:sldId id="425" r:id="rId5"/>
    <p:sldId id="1078" r:id="rId6"/>
    <p:sldId id="1079" r:id="rId7"/>
    <p:sldId id="1080" r:id="rId8"/>
    <p:sldId id="647" r:id="rId9"/>
    <p:sldId id="1076" r:id="rId10"/>
    <p:sldId id="1081" r:id="rId11"/>
    <p:sldId id="1082" r:id="rId12"/>
    <p:sldId id="32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DDF60-F2C3-487C-8BC0-8E6F478DEAA2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DD5B4-2CC1-46C8-B5D0-1DB8B698FA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50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/>
          </a:p>
        </p:txBody>
      </p:sp>
      <p:sp>
        <p:nvSpPr>
          <p:cNvPr id="962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FCDAB-A0D6-4BF2-8093-A5E917C3626E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762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F9DA3-EA09-4641-9352-161C32979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98E3A12-0A1D-4FF7-AC5F-5709BD9D3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BDFA05-A8F9-4981-BD01-4BDD4DC36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07333B-5C79-4F92-A90D-F7161510D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4CA705-2503-4D90-9758-A93B7885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88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C1EA61-B97F-4E7C-9CB6-0FF1E09E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18FD9D-D309-4A43-84F7-501CCA885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2BBF61-AD6D-42A0-9ADB-917222F9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A34800-763F-4467-B970-FFC07853C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0BCAF6-48FE-4999-B091-A3B5E24B1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77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4CEBD65-132D-47DD-95D1-E359C65ED2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DB8E90-9194-4EE1-8E47-B80FC10FF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33DB7E-12B4-451F-BA3A-2047860E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52F2F6-DFA4-4FC4-A61D-A93A81B7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C4D027-7518-4071-A0B0-A312F801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11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73175A-22D4-4B2A-9E99-D5A8C248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323436-4CBD-4082-91A5-14ED1EFA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17F754-3607-46DD-9546-7BE7A1364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FFD250-2846-4FD1-9A80-EEBF3213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A6B6F0-4DF6-4590-9C90-A5641C4E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90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6709D0-7D0A-4491-A199-A27E5A64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8C405E-96C7-4A6E-AF06-F598EB56C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BB1514-CAC6-47AE-982B-6933E3A47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81CE8C-6146-43DD-BF1C-CE2D4BC3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72D1A5-8A87-4933-9A0F-8397E5C54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582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BFF75-AF33-4500-8C56-EBDE63D90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B96337-BF9B-4BB7-BC18-B24AC51E9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DFB6B8-8080-40AF-BCD0-2BF7200DD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AC4237-0CE8-45AF-A0FD-BB81E5DD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4A26AD-B972-4E5B-8ACA-714BEF2F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FF1A63-9116-499C-ADC6-E27FE856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4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A633E6-29CF-4719-9B1D-34E4800D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8AA43A-144E-4CE8-8047-3E33291CF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DBD7E8-11E0-49CF-B212-C4012BCAE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74A7AF2-916B-4C38-B846-F5027AA4F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C1ED157-2A65-4458-8A17-C4A703035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06DE355-AE45-4768-82C0-7F3A8126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6AB7C17-1CE4-4299-BAE1-99BDAE03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2519D2B-0FDA-4CEE-8039-792EAB61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01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E1BB11-5997-427B-96AD-1337D79F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4DDEF47-19A7-4062-8918-67DC9E7F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BBEBE87-F7A9-4F28-9366-99064456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65E7ABD-ADAE-4AB1-A627-AEBCEF27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22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63582B-269C-4EC0-8DA3-DF3B67670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48948AF-A5E6-4CCB-9D9D-42DBC9B2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123A3C-2977-4280-884A-7F485C30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617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4D6B77-6DC7-4307-8DB4-7196EA20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1153A2-DE99-4963-9A7A-516E32F49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3492461-3DB1-4D3B-A672-6DB35CCE5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F708C7-21C6-46D8-9F05-692CCA87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4C6C7A8-045E-47B3-BF59-076091EB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23D7DF-D9F9-4BF2-BDA1-E5CE602A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1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3D7B5C-37FF-4406-8AEC-EC988D0B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8CDB001-EC27-423B-B02C-235AF2001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C0CEA14-F7DD-4CD1-AD22-ACB62FFDF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E1BAE2-213E-440F-965D-C42DA7A9C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9B4423-D7B4-4E7C-A62D-FD03C296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196320-448F-40BA-A4E7-15D3640C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8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6FF6462-0C0A-46D7-90E3-985D488B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CC0390-6451-474E-BAF5-9923CC968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35B2EF-E4F5-4682-ABEA-3E2E4E4CC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07F7-D18D-4BFE-B74E-502C122824A4}" type="datetimeFigureOut">
              <a:rPr lang="zh-CN" altLang="en-US" smtClean="0"/>
              <a:t>2022/11/30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4E3399-DFD0-431F-A672-5530B7FCF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50ACF0-85C7-4639-A2F3-BE9E0AB05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41FDD-60B2-4C38-9D19-22320ED55D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57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722C73-48E5-48E8-AEBF-5D3543B41A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考核方式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677E9C-B163-4F7A-97A7-8F74189719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270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6125D4-E0FA-4B82-88EA-0ACA3921C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483" y="3092559"/>
            <a:ext cx="10515600" cy="1325563"/>
          </a:xfrm>
        </p:spPr>
        <p:txBody>
          <a:bodyPr/>
          <a:lstStyle/>
          <a:p>
            <a:r>
              <a:rPr lang="zh-CN" altLang="en-US" dirty="0"/>
              <a:t>作业汇总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4990C5-B7EB-46F4-8A1D-6BA10C97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只包含</a:t>
            </a:r>
            <a:r>
              <a:rPr lang="en-US" altLang="zh-CN" dirty="0"/>
              <a:t>11-18</a:t>
            </a:r>
            <a:r>
              <a:rPr lang="zh-CN" altLang="en-US" dirty="0"/>
              <a:t>周作业（</a:t>
            </a:r>
            <a:r>
              <a:rPr lang="en-US" altLang="zh-CN" dirty="0"/>
              <a:t>2</a:t>
            </a:r>
            <a:r>
              <a:rPr lang="zh-CN" altLang="en-US" dirty="0"/>
              <a:t>次作业）</a:t>
            </a:r>
            <a:endParaRPr lang="en-US" altLang="zh-CN" dirty="0"/>
          </a:p>
          <a:p>
            <a:r>
              <a:rPr lang="en-US" altLang="zh-CN" dirty="0"/>
              <a:t>15</a:t>
            </a:r>
            <a:r>
              <a:rPr lang="zh-CN" altLang="en-US" dirty="0"/>
              <a:t>周，</a:t>
            </a:r>
            <a:r>
              <a:rPr lang="en-US" altLang="zh-CN" dirty="0"/>
              <a:t>18</a:t>
            </a:r>
            <a:r>
              <a:rPr lang="zh-CN" altLang="en-US" dirty="0"/>
              <a:t>周截屏考勤</a:t>
            </a:r>
          </a:p>
        </p:txBody>
      </p:sp>
    </p:spTree>
    <p:extLst>
      <p:ext uri="{BB962C8B-B14F-4D97-AF65-F5344CB8AC3E}">
        <p14:creationId xmlns:p14="http://schemas.microsoft.com/office/powerpoint/2010/main" val="2441439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1431E0-8A4C-4CA2-9F7B-AAFADB04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P108</a:t>
            </a:r>
            <a:br>
              <a:rPr lang="en-US" altLang="zh-CN" dirty="0"/>
            </a:br>
            <a:r>
              <a:rPr lang="en-US" altLang="zh-CN" dirty="0"/>
              <a:t>5.7, 5.9, 5.10, 5.12</a:t>
            </a:r>
            <a:br>
              <a:rPr lang="zh-CN" altLang="en-US" dirty="0"/>
            </a:b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3D0DAA5-F7CB-4FCB-AB1B-73A2EB1B1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21444" y="1322571"/>
            <a:ext cx="4342573" cy="5791228"/>
          </a:xfrm>
        </p:spPr>
      </p:pic>
    </p:spTree>
    <p:extLst>
      <p:ext uri="{BB962C8B-B14F-4D97-AF65-F5344CB8AC3E}">
        <p14:creationId xmlns:p14="http://schemas.microsoft.com/office/powerpoint/2010/main" val="338990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4" name="Rectangle 4">
            <a:extLst>
              <a:ext uri="{FF2B5EF4-FFF2-40B4-BE49-F238E27FC236}">
                <a16:creationId xmlns:a16="http://schemas.microsoft.com/office/drawing/2014/main" id="{4A554044-38AE-4B51-BE6B-457880BDE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788" y="1511300"/>
            <a:ext cx="5986462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kumimoji="1" lang="zh-CN" altLang="en-US" sz="2400" b="1" dirty="0">
                <a:latin typeface="Times New Roman" pitchFamily="18" charset="0"/>
              </a:rPr>
              <a:t>为了调查三块小麦田的出苗情况，在每块麦田中按均匀分布原则设立了一些取样点，每取样点记录</a:t>
            </a:r>
            <a:r>
              <a:rPr kumimoji="1" lang="en-US" altLang="zh-CN" sz="2400" b="1" dirty="0"/>
              <a:t>30</a:t>
            </a:r>
            <a:r>
              <a:rPr kumimoji="1" lang="en-US" altLang="zh-CN" sz="2400" b="1" dirty="0">
                <a:latin typeface="Times New Roman" pitchFamily="18" charset="0"/>
              </a:rPr>
              <a:t>㎝</a:t>
            </a:r>
            <a:r>
              <a:rPr kumimoji="1" lang="zh-CN" altLang="en-US" sz="2400" b="1" dirty="0">
                <a:latin typeface="Times New Roman" pitchFamily="18" charset="0"/>
              </a:rPr>
              <a:t>垅长的基本苗数，所得结果列于下表。三块田的出苗情况是否有差异？</a:t>
            </a:r>
            <a:endParaRPr kumimoji="1" lang="zh-CN" altLang="en-US" sz="2400" b="1" dirty="0"/>
          </a:p>
          <a:p>
            <a:pPr eaLnBrk="0" hangingPunct="0">
              <a:defRPr/>
            </a:pPr>
            <a:endParaRPr kumimoji="1" lang="en-US" altLang="zh-CN" sz="24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80899" name="Group 31">
            <a:extLst>
              <a:ext uri="{FF2B5EF4-FFF2-40B4-BE49-F238E27FC236}">
                <a16:creationId xmlns:a16="http://schemas.microsoft.com/office/drawing/2014/main" id="{E6A622D2-F428-48BA-BE76-53BE03C3ACCF}"/>
              </a:ext>
            </a:extLst>
          </p:cNvPr>
          <p:cNvGrpSpPr>
            <a:grpSpLocks/>
          </p:cNvGrpSpPr>
          <p:nvPr/>
        </p:nvGrpSpPr>
        <p:grpSpPr bwMode="auto">
          <a:xfrm>
            <a:off x="3309938" y="3538538"/>
            <a:ext cx="5791200" cy="2819400"/>
            <a:chOff x="-3" y="477"/>
            <a:chExt cx="3284" cy="1542"/>
          </a:xfrm>
        </p:grpSpPr>
        <p:grpSp>
          <p:nvGrpSpPr>
            <p:cNvPr id="80901" name="Group 29">
              <a:extLst>
                <a:ext uri="{FF2B5EF4-FFF2-40B4-BE49-F238E27FC236}">
                  <a16:creationId xmlns:a16="http://schemas.microsoft.com/office/drawing/2014/main" id="{8CAB70EC-CE75-47FA-A4EA-834D605C6E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0"/>
              <a:ext cx="3278" cy="1536"/>
              <a:chOff x="0" y="480"/>
              <a:chExt cx="3278" cy="1536"/>
            </a:xfrm>
          </p:grpSpPr>
          <p:grpSp>
            <p:nvGrpSpPr>
              <p:cNvPr id="80903" name="Group 14">
                <a:extLst>
                  <a:ext uri="{FF2B5EF4-FFF2-40B4-BE49-F238E27FC236}">
                    <a16:creationId xmlns:a16="http://schemas.microsoft.com/office/drawing/2014/main" id="{75332A0C-DB80-437D-B126-C83EEA343E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80"/>
                <a:ext cx="501" cy="384"/>
                <a:chOff x="0" y="480"/>
                <a:chExt cx="501" cy="384"/>
              </a:xfrm>
            </p:grpSpPr>
            <p:sp>
              <p:nvSpPr>
                <p:cNvPr id="353285" name="Rectangle 5">
                  <a:extLst>
                    <a:ext uri="{FF2B5EF4-FFF2-40B4-BE49-F238E27FC236}">
                      <a16:creationId xmlns:a16="http://schemas.microsoft.com/office/drawing/2014/main" id="{D604EA70-A460-4437-A073-149769A091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80"/>
                  <a:ext cx="415" cy="38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defRPr/>
                  </a:pPr>
                  <a:r>
                    <a:rPr kumimoji="1" lang="zh-CN" altLang="en-US" sz="2000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itchFamily="18" charset="0"/>
                    </a:rPr>
                    <a:t>田</a:t>
                  </a:r>
                  <a:r>
                    <a:rPr kumimoji="1" lang="zh-CN" altLang="en-US" sz="2000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   </a:t>
                  </a:r>
                  <a:r>
                    <a:rPr kumimoji="1" lang="zh-CN" altLang="en-US" sz="2000" b="1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itchFamily="18" charset="0"/>
                    </a:rPr>
                    <a:t>块</a:t>
                  </a:r>
                  <a:endParaRPr kumimoji="1" lang="zh-CN" altLang="en-US" sz="2000" b="1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  <a:p>
                  <a:pPr algn="ctr" eaLnBrk="0" hangingPunct="0">
                    <a:defRPr/>
                  </a:pPr>
                  <a:endParaRPr kumimoji="1" lang="en-US" altLang="zh-CN" sz="2400">
                    <a:latin typeface="Times New Roman" pitchFamily="18" charset="0"/>
                  </a:endParaRPr>
                </a:p>
              </p:txBody>
            </p:sp>
            <p:sp>
              <p:nvSpPr>
                <p:cNvPr id="80926" name="Rectangle 13">
                  <a:extLst>
                    <a:ext uri="{FF2B5EF4-FFF2-40B4-BE49-F238E27FC236}">
                      <a16:creationId xmlns:a16="http://schemas.microsoft.com/office/drawing/2014/main" id="{EF96A0A1-4E91-4D18-84E9-D10D0B9854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50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4" name="Group 16">
                <a:extLst>
                  <a:ext uri="{FF2B5EF4-FFF2-40B4-BE49-F238E27FC236}">
                    <a16:creationId xmlns:a16="http://schemas.microsoft.com/office/drawing/2014/main" id="{5F551637-67B3-4F9F-B9C1-EFCD73E314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1" y="480"/>
                <a:ext cx="2777" cy="384"/>
                <a:chOff x="501" y="480"/>
                <a:chExt cx="2777" cy="384"/>
              </a:xfrm>
            </p:grpSpPr>
            <p:sp>
              <p:nvSpPr>
                <p:cNvPr id="353286" name="Rectangle 6">
                  <a:extLst>
                    <a:ext uri="{FF2B5EF4-FFF2-40B4-BE49-F238E27FC236}">
                      <a16:creationId xmlns:a16="http://schemas.microsoft.com/office/drawing/2014/main" id="{580FB4A9-8090-4F94-A8A5-8D667A9316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4" y="480"/>
                  <a:ext cx="2691" cy="38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r>
                    <a:rPr kumimoji="1" lang="zh-CN" altLang="en-US" sz="2400" b="1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itchFamily="18" charset="0"/>
                    </a:rPr>
                    <a:t>基</a:t>
                  </a:r>
                  <a:r>
                    <a:rPr kumimoji="1" lang="zh-CN" altLang="en-US" sz="2400" b="1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 </a:t>
                  </a:r>
                  <a:r>
                    <a:rPr kumimoji="1" lang="zh-CN" altLang="en-US" sz="2400" b="1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Times New Roman" pitchFamily="18" charset="0"/>
                    </a:rPr>
                    <a:t>本苗数</a:t>
                  </a:r>
                </a:p>
              </p:txBody>
            </p:sp>
            <p:sp>
              <p:nvSpPr>
                <p:cNvPr id="80924" name="Rectangle 15">
                  <a:extLst>
                    <a:ext uri="{FF2B5EF4-FFF2-40B4-BE49-F238E27FC236}">
                      <a16:creationId xmlns:a16="http://schemas.microsoft.com/office/drawing/2014/main" id="{68DAFD56-009F-47FE-A6E0-FD2CF9581A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" y="480"/>
                  <a:ext cx="277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5" name="Group 18">
                <a:extLst>
                  <a:ext uri="{FF2B5EF4-FFF2-40B4-BE49-F238E27FC236}">
                    <a16:creationId xmlns:a16="http://schemas.microsoft.com/office/drawing/2014/main" id="{8C094ABA-B4CB-4508-888A-C605924A5C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64"/>
                <a:ext cx="501" cy="384"/>
                <a:chOff x="0" y="864"/>
                <a:chExt cx="501" cy="384"/>
              </a:xfrm>
            </p:grpSpPr>
            <p:sp>
              <p:nvSpPr>
                <p:cNvPr id="80921" name="Rectangle 7">
                  <a:extLst>
                    <a:ext uri="{FF2B5EF4-FFF2-40B4-BE49-F238E27FC236}">
                      <a16:creationId xmlns:a16="http://schemas.microsoft.com/office/drawing/2014/main" id="{8E9D2C62-8398-4CE0-8203-A74C06FB17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64"/>
                  <a:ext cx="415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2400" b="1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/>
                  <a:endParaRPr kumimoji="1" lang="en-US" altLang="zh-CN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0922" name="Rectangle 17">
                  <a:extLst>
                    <a:ext uri="{FF2B5EF4-FFF2-40B4-BE49-F238E27FC236}">
                      <a16:creationId xmlns:a16="http://schemas.microsoft.com/office/drawing/2014/main" id="{2250FA45-ADC8-453C-92F0-665A8860A8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50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6" name="Group 20">
                <a:extLst>
                  <a:ext uri="{FF2B5EF4-FFF2-40B4-BE49-F238E27FC236}">
                    <a16:creationId xmlns:a16="http://schemas.microsoft.com/office/drawing/2014/main" id="{A6FC3D0D-F924-48C3-9CEA-5CDFC2910C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1" y="864"/>
                <a:ext cx="2777" cy="384"/>
                <a:chOff x="501" y="864"/>
                <a:chExt cx="2777" cy="384"/>
              </a:xfrm>
            </p:grpSpPr>
            <p:sp>
              <p:nvSpPr>
                <p:cNvPr id="80919" name="Rectangle 8">
                  <a:extLst>
                    <a:ext uri="{FF2B5EF4-FFF2-40B4-BE49-F238E27FC236}">
                      <a16:creationId xmlns:a16="http://schemas.microsoft.com/office/drawing/2014/main" id="{82735870-D0FD-4520-9610-A0562A353A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4" y="864"/>
                  <a:ext cx="269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just" eaLnBrk="1" hangingPunct="1"/>
                  <a:r>
                    <a:rPr kumimoji="1" lang="en-US" altLang="zh-CN" sz="2400" b="1">
                      <a:latin typeface="Times New Roman" panose="02020603050405020304" pitchFamily="18" charset="0"/>
                    </a:rPr>
                    <a:t>21  29  24  22  25  30  27  26</a:t>
                  </a:r>
                </a:p>
              </p:txBody>
            </p:sp>
            <p:sp>
              <p:nvSpPr>
                <p:cNvPr id="80920" name="Rectangle 19">
                  <a:extLst>
                    <a:ext uri="{FF2B5EF4-FFF2-40B4-BE49-F238E27FC236}">
                      <a16:creationId xmlns:a16="http://schemas.microsoft.com/office/drawing/2014/main" id="{565CA1B8-7105-4F32-ACF1-59B768F681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" y="864"/>
                  <a:ext cx="277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7" name="Group 22">
                <a:extLst>
                  <a:ext uri="{FF2B5EF4-FFF2-40B4-BE49-F238E27FC236}">
                    <a16:creationId xmlns:a16="http://schemas.microsoft.com/office/drawing/2014/main" id="{AE05C64E-D95A-439E-B438-8799B439D0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248"/>
                <a:ext cx="501" cy="384"/>
                <a:chOff x="0" y="1248"/>
                <a:chExt cx="501" cy="384"/>
              </a:xfrm>
            </p:grpSpPr>
            <p:sp>
              <p:nvSpPr>
                <p:cNvPr id="353289" name="Rectangle 9">
                  <a:extLst>
                    <a:ext uri="{FF2B5EF4-FFF2-40B4-BE49-F238E27FC236}">
                      <a16:creationId xmlns:a16="http://schemas.microsoft.com/office/drawing/2014/main" id="{44783ACE-8B01-4E3C-90D7-CCCA1A4411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248"/>
                  <a:ext cx="415" cy="38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2400" b="1">
                      <a:latin typeface="Times New Roman" panose="02020603050405020304" pitchFamily="18" charset="0"/>
                    </a:rPr>
                    <a:t>2</a:t>
                  </a:r>
                </a:p>
                <a:p>
                  <a:pPr algn="ctr"/>
                  <a:endParaRPr kumimoji="1" lang="en-US" altLang="zh-CN" sz="24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0918" name="Rectangle 21">
                  <a:extLst>
                    <a:ext uri="{FF2B5EF4-FFF2-40B4-BE49-F238E27FC236}">
                      <a16:creationId xmlns:a16="http://schemas.microsoft.com/office/drawing/2014/main" id="{7F5667B5-63CC-4172-96E0-38A755DFA2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248"/>
                  <a:ext cx="50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8" name="Group 24">
                <a:extLst>
                  <a:ext uri="{FF2B5EF4-FFF2-40B4-BE49-F238E27FC236}">
                    <a16:creationId xmlns:a16="http://schemas.microsoft.com/office/drawing/2014/main" id="{EA9052BB-5A64-4573-8E7F-BEDDD86EA7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1" y="1248"/>
                <a:ext cx="2777" cy="384"/>
                <a:chOff x="501" y="1248"/>
                <a:chExt cx="2777" cy="384"/>
              </a:xfrm>
            </p:grpSpPr>
            <p:sp>
              <p:nvSpPr>
                <p:cNvPr id="353290" name="Rectangle 10">
                  <a:extLst>
                    <a:ext uri="{FF2B5EF4-FFF2-40B4-BE49-F238E27FC236}">
                      <a16:creationId xmlns:a16="http://schemas.microsoft.com/office/drawing/2014/main" id="{28FE6B07-69B1-498E-B962-3922D32E54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4" y="1248"/>
                  <a:ext cx="2691" cy="38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defRPr/>
                  </a:pPr>
                  <a:r>
                    <a:rPr kumimoji="1" lang="en-US" altLang="zh-CN" sz="2400" b="1" dirty="0">
                      <a:latin typeface="Times New Roman" pitchFamily="18" charset="0"/>
                    </a:rPr>
                    <a:t>20  25  25  23  29  31  24  26  20  21</a:t>
                  </a:r>
                </a:p>
              </p:txBody>
            </p:sp>
            <p:sp>
              <p:nvSpPr>
                <p:cNvPr id="80916" name="Rectangle 23">
                  <a:extLst>
                    <a:ext uri="{FF2B5EF4-FFF2-40B4-BE49-F238E27FC236}">
                      <a16:creationId xmlns:a16="http://schemas.microsoft.com/office/drawing/2014/main" id="{9978BADE-EF58-4A06-8FC0-B988FC1CD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" y="1248"/>
                  <a:ext cx="277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09" name="Group 26">
                <a:extLst>
                  <a:ext uri="{FF2B5EF4-FFF2-40B4-BE49-F238E27FC236}">
                    <a16:creationId xmlns:a16="http://schemas.microsoft.com/office/drawing/2014/main" id="{17744626-78F7-452C-B415-A40ADD6FA2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32"/>
                <a:ext cx="501" cy="384"/>
                <a:chOff x="0" y="1632"/>
                <a:chExt cx="501" cy="384"/>
              </a:xfrm>
            </p:grpSpPr>
            <p:sp>
              <p:nvSpPr>
                <p:cNvPr id="353291" name="Rectangle 11">
                  <a:extLst>
                    <a:ext uri="{FF2B5EF4-FFF2-40B4-BE49-F238E27FC236}">
                      <a16:creationId xmlns:a16="http://schemas.microsoft.com/office/drawing/2014/main" id="{4DC4BCFF-D629-47A3-9C39-F28399DC10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633"/>
                  <a:ext cx="415" cy="38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r>
                    <a:rPr kumimoji="1" lang="en-US" altLang="zh-CN" sz="2400" b="1">
                      <a:latin typeface="Times New Roman" panose="02020603050405020304" pitchFamily="18" charset="0"/>
                    </a:rPr>
                    <a:t>3</a:t>
                  </a:r>
                </a:p>
                <a:p>
                  <a:pPr algn="ctr"/>
                  <a:endParaRPr kumimoji="1" lang="en-US" altLang="zh-CN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80914" name="Rectangle 25">
                  <a:extLst>
                    <a:ext uri="{FF2B5EF4-FFF2-40B4-BE49-F238E27FC236}">
                      <a16:creationId xmlns:a16="http://schemas.microsoft.com/office/drawing/2014/main" id="{A302125B-914F-460C-8416-85C12ADDA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32"/>
                  <a:ext cx="501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  <p:grpSp>
            <p:nvGrpSpPr>
              <p:cNvPr id="80910" name="Group 28">
                <a:extLst>
                  <a:ext uri="{FF2B5EF4-FFF2-40B4-BE49-F238E27FC236}">
                    <a16:creationId xmlns:a16="http://schemas.microsoft.com/office/drawing/2014/main" id="{7EAB3F0E-D582-4992-BB1B-ADEA8E0C9E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1" y="1632"/>
                <a:ext cx="2777" cy="384"/>
                <a:chOff x="501" y="1632"/>
                <a:chExt cx="2777" cy="384"/>
              </a:xfrm>
            </p:grpSpPr>
            <p:sp>
              <p:nvSpPr>
                <p:cNvPr id="353292" name="Rectangle 12">
                  <a:extLst>
                    <a:ext uri="{FF2B5EF4-FFF2-40B4-BE49-F238E27FC236}">
                      <a16:creationId xmlns:a16="http://schemas.microsoft.com/office/drawing/2014/main" id="{883D1881-FDCB-412C-BF8A-2A8872D0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4" y="1633"/>
                  <a:ext cx="2691" cy="38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just">
                    <a:defRPr/>
                  </a:pPr>
                  <a:r>
                    <a:rPr kumimoji="1" lang="en-US" altLang="zh-CN" sz="2400" b="1" dirty="0">
                      <a:latin typeface="Times New Roman" pitchFamily="18" charset="0"/>
                    </a:rPr>
                    <a:t>24  22  28  25  21  26</a:t>
                  </a:r>
                </a:p>
              </p:txBody>
            </p:sp>
            <p:sp>
              <p:nvSpPr>
                <p:cNvPr id="80912" name="Rectangle 27">
                  <a:extLst>
                    <a:ext uri="{FF2B5EF4-FFF2-40B4-BE49-F238E27FC236}">
                      <a16:creationId xmlns:a16="http://schemas.microsoft.com/office/drawing/2014/main" id="{EC834B0E-11AB-42B4-B18B-584EC2344D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1" y="1632"/>
                  <a:ext cx="277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>
                    <a:latin typeface="Georgia" panose="02040502050405020303" pitchFamily="18" charset="0"/>
                  </a:endParaRPr>
                </a:p>
              </p:txBody>
            </p:sp>
          </p:grpSp>
        </p:grpSp>
        <p:sp>
          <p:nvSpPr>
            <p:cNvPr id="80902" name="Rectangle 30">
              <a:extLst>
                <a:ext uri="{FF2B5EF4-FFF2-40B4-BE49-F238E27FC236}">
                  <a16:creationId xmlns:a16="http://schemas.microsoft.com/office/drawing/2014/main" id="{ED7B8E13-6732-4EC1-AE5F-A849925E7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477"/>
              <a:ext cx="3284" cy="154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>
                <a:latin typeface="Georgia" panose="02040502050405020303" pitchFamily="18" charset="0"/>
              </a:endParaRPr>
            </a:p>
          </p:txBody>
        </p:sp>
      </p:grpSp>
      <p:sp>
        <p:nvSpPr>
          <p:cNvPr id="80900" name="WordArt 32">
            <a:extLst>
              <a:ext uri="{FF2B5EF4-FFF2-40B4-BE49-F238E27FC236}">
                <a16:creationId xmlns:a16="http://schemas.microsoft.com/office/drawing/2014/main" id="{54F78908-1393-41B2-BAC7-53FE37BAE5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05363" y="738188"/>
            <a:ext cx="236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小练习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考核方式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209800"/>
            <a:ext cx="7010400" cy="4114800"/>
          </a:xfrm>
        </p:spPr>
        <p:txBody>
          <a:bodyPr/>
          <a:lstStyle/>
          <a:p>
            <a:pPr eaLnBrk="1" hangingPunct="1"/>
            <a:r>
              <a:rPr lang="zh-CN" altLang="en-US" dirty="0"/>
              <a:t>平时考勤、作业和小测验，占总成绩的</a:t>
            </a:r>
            <a:r>
              <a:rPr lang="en-US" altLang="zh-CN" dirty="0"/>
              <a:t>50%</a:t>
            </a:r>
          </a:p>
          <a:p>
            <a:pPr eaLnBrk="1" hangingPunct="1"/>
            <a:r>
              <a:rPr lang="zh-CN" altLang="en-US" dirty="0"/>
              <a:t>课程论文一篇，占总成绩的</a:t>
            </a:r>
            <a:r>
              <a:rPr lang="en-US" altLang="zh-CN" dirty="0"/>
              <a:t>50% </a:t>
            </a:r>
          </a:p>
          <a:p>
            <a:pPr eaLnBrk="1" hangingPunct="1"/>
            <a:r>
              <a:rPr lang="zh-CN" altLang="en-US" u="sng" dirty="0"/>
              <a:t>期末闭卷考试，占总成绩的</a:t>
            </a:r>
            <a:r>
              <a:rPr lang="en-US" altLang="zh-CN" u="sng" dirty="0"/>
              <a:t>0%</a:t>
            </a:r>
          </a:p>
        </p:txBody>
      </p:sp>
      <p:pic>
        <p:nvPicPr>
          <p:cNvPr id="107524" name="Picture 4" descr="BS0055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800601"/>
            <a:ext cx="24384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D271FB-5D79-4CFA-BF4A-3BBFCF1AAD8A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2057400"/>
            <a:ext cx="8153400" cy="42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p"/>
            </a:pPr>
            <a:r>
              <a:rPr lang="zh-CN" altLang="en-US" dirty="0"/>
              <a:t>论文形式：研究或综述小论文</a:t>
            </a:r>
            <a:r>
              <a:rPr lang="en-US" altLang="zh-CN" dirty="0">
                <a:latin typeface="+mn-ea"/>
              </a:rPr>
              <a:t>(5</a:t>
            </a:r>
            <a:r>
              <a:rPr lang="zh-CN" altLang="en-US" dirty="0">
                <a:latin typeface="+mn-ea"/>
              </a:rPr>
              <a:t>篇以上英文文献</a:t>
            </a:r>
            <a:r>
              <a:rPr lang="en-US" altLang="zh-CN" dirty="0">
                <a:latin typeface="+mn-ea"/>
              </a:rPr>
              <a:t>)</a:t>
            </a:r>
          </a:p>
          <a:p>
            <a:pPr eaLnBrk="1" hangingPunct="1">
              <a:lnSpc>
                <a:spcPct val="90000"/>
              </a:lnSpc>
              <a:buClr>
                <a:srgbClr val="00FF00"/>
              </a:buClr>
              <a:buFont typeface="Wingdings" pitchFamily="2" charset="2"/>
              <a:buChar char="p"/>
            </a:pPr>
            <a:r>
              <a:rPr lang="zh-CN" altLang="en-US" dirty="0"/>
              <a:t>论文选题范围如下</a:t>
            </a:r>
            <a:r>
              <a:rPr lang="zh-CN" altLang="en-US" b="1" dirty="0">
                <a:solidFill>
                  <a:srgbClr val="FF0000"/>
                </a:solidFill>
              </a:rPr>
              <a:t>（下学期开学第</a:t>
            </a: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en-US" b="1" dirty="0">
                <a:solidFill>
                  <a:srgbClr val="FF0000"/>
                </a:solidFill>
              </a:rPr>
              <a:t>周前提交论文</a:t>
            </a:r>
            <a:r>
              <a:rPr lang="zh-CN" altLang="en-US" b="1" dirty="0">
                <a:solidFill>
                  <a:srgbClr val="FF0000"/>
                </a:solidFill>
                <a:sym typeface="Wingdings" pitchFamily="2" charset="2"/>
              </a:rPr>
              <a:t>）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转基因与食品安全、食品添加剂调查研究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流感、癌症、艾滋病、结核病、地贫等统计研究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设计特定人群幸福感调查问卷，构建统计指标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b="1" dirty="0">
                <a:solidFill>
                  <a:srgbClr val="0070C0"/>
                </a:solidFill>
                <a:latin typeface="宋体" pitchFamily="2" charset="-122"/>
              </a:rPr>
              <a:t>新冠病毒传播规律统计学研究</a:t>
            </a:r>
            <a:r>
              <a:rPr lang="en-US" altLang="zh-CN" baseline="30000" dirty="0">
                <a:solidFill>
                  <a:srgbClr val="FF0000"/>
                </a:solidFill>
                <a:latin typeface="宋体" pitchFamily="2" charset="-122"/>
              </a:rPr>
              <a:t>#</a:t>
            </a: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综述生命科学和医学研究中的各种统计指标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环境污染调查与评估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dirty="0">
                <a:latin typeface="宋体" pitchFamily="2" charset="-122"/>
              </a:rPr>
              <a:t>环境污染物与癌症确诊人数关联分析</a:t>
            </a:r>
            <a:endParaRPr lang="en-US" altLang="zh-CN" dirty="0">
              <a:latin typeface="宋体" pitchFamily="2" charset="-122"/>
            </a:endParaRPr>
          </a:p>
          <a:p>
            <a:pPr lvl="1" eaLnBrk="1" hangingPunct="1">
              <a:lnSpc>
                <a:spcPct val="90000"/>
              </a:lnSpc>
              <a:buClr>
                <a:srgbClr val="9966FF"/>
              </a:buClr>
              <a:buFont typeface="Wingdings" pitchFamily="2" charset="2"/>
              <a:buChar char="p"/>
            </a:pPr>
            <a:r>
              <a:rPr lang="zh-CN" altLang="en-US" b="1" dirty="0">
                <a:solidFill>
                  <a:srgbClr val="0070C0"/>
                </a:solidFill>
                <a:latin typeface="宋体" pitchFamily="2" charset="-122"/>
              </a:rPr>
              <a:t>全球气候变暖对流行病、物种等影响的统计学研究</a:t>
            </a:r>
            <a:r>
              <a:rPr lang="en-US" altLang="zh-CN" baseline="30000" dirty="0">
                <a:solidFill>
                  <a:srgbClr val="FF0000"/>
                </a:solidFill>
                <a:latin typeface="宋体" pitchFamily="2" charset="-122"/>
              </a:rPr>
              <a:t>#</a:t>
            </a:r>
            <a:endParaRPr lang="en-US" altLang="zh-CN" b="1" dirty="0">
              <a:solidFill>
                <a:srgbClr val="0070C0"/>
              </a:solidFill>
              <a:latin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90800" y="914401"/>
            <a:ext cx="6400800" cy="8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FF0066"/>
              </a:buClr>
              <a:buSzPct val="60000"/>
              <a:buFont typeface="Monotype Sorts" pitchFamily="2" charset="2"/>
              <a:buNone/>
              <a:defRPr/>
            </a:pPr>
            <a:r>
              <a:rPr lang="zh-CN" altLang="en-US" sz="5400" kern="10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9966FF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华文行楷"/>
                <a:ea typeface="华文行楷"/>
              </a:rPr>
              <a:t>课程论文形式和选题</a:t>
            </a:r>
            <a:endParaRPr lang="zh-CN" altLang="en-US" sz="5400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9966FF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677" name="灯片编号占位符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4CC6DC-19C1-4B66-A806-BBAB68716476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84038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/>
              <a:t>协作研究和评分准则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017713"/>
            <a:ext cx="7696200" cy="4114800"/>
          </a:xfrm>
        </p:spPr>
        <p:txBody>
          <a:bodyPr/>
          <a:lstStyle/>
          <a:p>
            <a:pPr algn="just" eaLnBrk="1" hangingPunct="1"/>
            <a:r>
              <a:rPr lang="zh-CN" altLang="en-US" dirty="0">
                <a:latin typeface="宋体" pitchFamily="2" charset="-122"/>
              </a:rPr>
              <a:t>课程研究论文鼓励协作完成</a:t>
            </a:r>
            <a:endParaRPr lang="en-US" altLang="zh-CN" dirty="0">
              <a:latin typeface="宋体" pitchFamily="2" charset="-122"/>
            </a:endParaRPr>
          </a:p>
          <a:p>
            <a:pPr algn="just" eaLnBrk="1" hangingPunct="1"/>
            <a:r>
              <a:rPr lang="zh-CN" altLang="en-US" dirty="0">
                <a:latin typeface="宋体" pitchFamily="2" charset="-122"/>
              </a:rPr>
              <a:t>研究论文小组可以由</a:t>
            </a:r>
            <a:r>
              <a:rPr lang="en-US" altLang="zh-CN" dirty="0">
                <a:latin typeface="宋体" pitchFamily="2" charset="-122"/>
              </a:rPr>
              <a:t>2-3</a:t>
            </a:r>
            <a:r>
              <a:rPr lang="zh-CN" altLang="en-US" dirty="0">
                <a:latin typeface="宋体" pitchFamily="2" charset="-122"/>
              </a:rPr>
              <a:t>个同学组成</a:t>
            </a:r>
            <a:endParaRPr lang="en-US" altLang="zh-CN" dirty="0">
              <a:latin typeface="宋体" pitchFamily="2" charset="-122"/>
            </a:endParaRPr>
          </a:p>
          <a:p>
            <a:pPr algn="just" eaLnBrk="1" hangingPunct="1"/>
            <a:r>
              <a:rPr lang="zh-CN" altLang="en-US" dirty="0">
                <a:latin typeface="宋体" pitchFamily="2" charset="-122"/>
              </a:rPr>
              <a:t>论文题目可以结合自身理解具体化</a:t>
            </a:r>
            <a:endParaRPr lang="en-US" altLang="zh-CN" dirty="0">
              <a:latin typeface="宋体" pitchFamily="2" charset="-122"/>
            </a:endParaRPr>
          </a:p>
          <a:p>
            <a:pPr algn="just" eaLnBrk="1" hangingPunct="1"/>
            <a:r>
              <a:rPr lang="zh-CN" altLang="en-US" dirty="0"/>
              <a:t>综述小</a:t>
            </a:r>
            <a:r>
              <a:rPr lang="zh-CN" altLang="en-US" dirty="0">
                <a:latin typeface="+mn-ea"/>
              </a:rPr>
              <a:t>论文只能</a:t>
            </a:r>
            <a:r>
              <a:rPr lang="en-US" altLang="zh-CN" dirty="0">
                <a:latin typeface="+mn-ea"/>
              </a:rPr>
              <a:t>1</a:t>
            </a:r>
            <a:r>
              <a:rPr lang="zh-CN" altLang="en-US" dirty="0">
                <a:latin typeface="+mn-ea"/>
              </a:rPr>
              <a:t>人独立完成</a:t>
            </a:r>
            <a:endParaRPr lang="en-US" altLang="zh-CN" dirty="0">
              <a:latin typeface="+mn-ea"/>
            </a:endParaRPr>
          </a:p>
          <a:p>
            <a:pPr algn="just" eaLnBrk="1" hangingPunct="1"/>
            <a:endParaRPr lang="en-US" altLang="zh-CN" dirty="0">
              <a:latin typeface="宋体" pitchFamily="2" charset="-122"/>
            </a:endParaRPr>
          </a:p>
          <a:p>
            <a:pPr algn="just" eaLnBrk="1" hangingPunct="1">
              <a:buFont typeface="Wingdings" pitchFamily="2" charset="2"/>
              <a:buChar char="p"/>
            </a:pPr>
            <a:r>
              <a:rPr lang="zh-CN" altLang="en-US" b="1" dirty="0">
                <a:solidFill>
                  <a:srgbClr val="FF0000"/>
                </a:solidFill>
                <a:latin typeface="宋体" pitchFamily="2" charset="-122"/>
              </a:rPr>
              <a:t>评分标准：研究思路、方案；数据获取、整理方式，分析和计算方法的新颖性</a:t>
            </a:r>
            <a:endParaRPr lang="en-US" altLang="zh-CN" b="1" dirty="0">
              <a:solidFill>
                <a:srgbClr val="FF0000"/>
              </a:solidFill>
              <a:latin typeface="宋体" pitchFamily="2" charset="-122"/>
            </a:endParaRPr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AA72B-A779-4754-974A-98256D1A7CDB}" type="slidenum">
              <a:rPr lang="en-US" altLang="zh-CN" smtClean="0"/>
              <a:pPr/>
              <a:t>4</a:t>
            </a:fld>
            <a:endParaRPr lang="en-US" altLang="zh-CN"/>
          </a:p>
        </p:txBody>
      </p:sp>
      <p:pic>
        <p:nvPicPr>
          <p:cNvPr id="11265" name="Picture 1" descr="C:\Documents and Settings\Owner\Local Settings\Temporary Internet Files\Content.IE5\9J1NGNVH\MC9003700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381000"/>
            <a:ext cx="1842516" cy="1535278"/>
          </a:xfrm>
          <a:prstGeom prst="rect">
            <a:avLst/>
          </a:prstGeom>
          <a:noFill/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93BCCDD3-8B15-4F84-B21B-209854781A1C}"/>
              </a:ext>
            </a:extLst>
          </p:cNvPr>
          <p:cNvSpPr/>
          <p:nvPr/>
        </p:nvSpPr>
        <p:spPr>
          <a:xfrm>
            <a:off x="1524000" y="5633950"/>
            <a:ext cx="722060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lang="zh-CN" altLang="en-US" sz="2000" spc="-15" dirty="0">
                <a:solidFill>
                  <a:srgbClr val="FF0000"/>
                </a:solidFill>
                <a:latin typeface="Wingdings" panose="05000000000000000000"/>
                <a:cs typeface="微软雅黑" panose="020B0503020204020204" charset="-122"/>
              </a:rPr>
              <a:t>统计分析</a:t>
            </a:r>
            <a:r>
              <a:rPr lang="zh-CN" altLang="en-US" spc="-15" dirty="0">
                <a:solidFill>
                  <a:srgbClr val="00566D"/>
                </a:solidFill>
                <a:latin typeface="Wingdings" panose="05000000000000000000"/>
                <a:cs typeface="微软雅黑" panose="020B0503020204020204" charset="-122"/>
              </a:rPr>
              <a:t>：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使用统计方法，有目的地对收集到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的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数据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进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行分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析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处理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并且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解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读分</a:t>
            </a:r>
            <a:r>
              <a:rPr lang="zh-CN" altLang="en-US" spc="-10" dirty="0">
                <a:latin typeface="微软雅黑" panose="020B0503020204020204" charset="-122"/>
                <a:cs typeface="微软雅黑" panose="020B0503020204020204" charset="-122"/>
              </a:rPr>
              <a:t>析</a:t>
            </a:r>
            <a:r>
              <a:rPr lang="zh-CN" altLang="en-US" spc="-20" dirty="0">
                <a:latin typeface="微软雅黑" panose="020B0503020204020204" charset="-122"/>
                <a:cs typeface="微软雅黑" panose="020B0503020204020204" charset="-122"/>
              </a:rPr>
              <a:t>结果</a:t>
            </a:r>
            <a:endParaRPr lang="zh-CN" altLang="en-US" dirty="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ABDB-E09D-F249-84C9-7171B8A5B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4572"/>
            <a:ext cx="8335716" cy="1094964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课程论文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候选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3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antisence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APA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调控</a:t>
            </a:r>
            <a:endParaRPr 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57BD2-EB47-7C44-834A-118C8E29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020762"/>
            <a:ext cx="8229600" cy="53259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目的：揭示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antisence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调控的影响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背景：已知的调控方式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TCGA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GTEX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表达谱数据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方法：关联分析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结果解读</a:t>
            </a:r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Char char="q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714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ABDB-E09D-F249-84C9-7171B8A5B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4572"/>
            <a:ext cx="8335716" cy="1094964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课程论文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候选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enhancer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的互补调控</a:t>
            </a:r>
            <a:endParaRPr 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57BD2-EB47-7C44-834A-118C8E29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020762"/>
            <a:ext cx="8229600" cy="53259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目的：鉴定相互作用的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enhancer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调控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背景：已知的调控方式：上位效应等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TCGA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GTEX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表达谱数据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方法：回归分析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结果解读</a:t>
            </a:r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Char char="q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3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ABDB-E09D-F249-84C9-7171B8A5B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75" y="104572"/>
            <a:ext cx="10710041" cy="1094964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课程论文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候选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：发育过程种剂量补偿的性别相别差异分析</a:t>
            </a:r>
            <a:endParaRPr 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57BD2-EB47-7C44-834A-118C8E29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020762"/>
            <a:ext cx="8229600" cy="53259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目的：如题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背景：剂量补充效应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数据：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GEO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检索发育过程中表达谱数据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方法：两组数据的比率分析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结果解读</a:t>
            </a:r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Char char="q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105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48FB5A-85EF-4138-B5C7-BE87D781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课程论文候先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08866E2-AD3B-48E4-8D62-1FCED37B0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7"/>
          <a:stretch/>
        </p:blipFill>
        <p:spPr>
          <a:xfrm>
            <a:off x="513639" y="1408386"/>
            <a:ext cx="10789532" cy="468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8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ABDB-E09D-F249-84C9-7171B8A5B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4572"/>
            <a:ext cx="8335716" cy="1094964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课程论文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候选</a:t>
            </a:r>
            <a:r>
              <a:rPr lang="en-US" altLang="zh-CN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：肿瘤数据基因集分析</a:t>
            </a:r>
            <a:endParaRPr 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57BD2-EB47-7C44-834A-118C8E29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020762"/>
            <a:ext cx="8229600" cy="53259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题目：选定基因集，例如：端粒酶泛癌调控</a:t>
            </a:r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背景介绍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dirty="0"/>
              <a:t>癌症和年龄极其相关，随着年龄增长，癌症发病率和死亡率都快速增加。端粒是细胞代谢和增殖的重要因素。端粒位于真核细胞线性染色体末端，端粒的缩短发生在细胞增殖的过程中，最终导致细胞衰老和死亡。现已发现，肿瘤细胞可以操纵端粒长度导致过度增殖。</a:t>
            </a:r>
            <a:endParaRPr lang="en-US" altLang="zh-CN" dirty="0"/>
          </a:p>
          <a:p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利用已有的基因集分析平台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itchFamily="2" charset="2"/>
              <a:buChar char="q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目标：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解析</a:t>
            </a:r>
            <a:r>
              <a:rPr lang="zh-CN" altLang="zh-CN" sz="2400" b="1" dirty="0"/>
              <a:t>端粒</a:t>
            </a:r>
            <a:r>
              <a:rPr lang="zh-CN" altLang="en-US" sz="2400" b="1" dirty="0"/>
              <a:t>酶基因集的泛癌调控机制</a:t>
            </a:r>
            <a:r>
              <a:rPr lang="zh-CN" altLang="zh-CN" sz="2400" b="1" dirty="0"/>
              <a:t>，扩展端粒调控网络的知识，为癌症诊断治疗提供分子基础，为临床提供参考。</a:t>
            </a:r>
            <a:endParaRPr lang="en-US" altLang="zh-CN" sz="2400" b="1" dirty="0"/>
          </a:p>
          <a:p>
            <a:pPr>
              <a:buFont typeface="Wingdings" pitchFamily="2" charset="2"/>
              <a:buChar char="q"/>
            </a:pPr>
            <a:r>
              <a:rPr lang="zh-CN" altLang="en-US" sz="2400" b="1" dirty="0"/>
              <a:t>单个基因，一个基因集合，在样品间差异比较</a:t>
            </a:r>
            <a:endParaRPr lang="zh-CN" altLang="zh-CN" sz="2400" dirty="0"/>
          </a:p>
          <a:p>
            <a:pPr>
              <a:buFont typeface="Wingdings" pitchFamily="2" charset="2"/>
              <a:buChar char="q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3668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615</Words>
  <Application>Microsoft Office PowerPoint</Application>
  <PresentationFormat>宽屏</PresentationFormat>
  <Paragraphs>69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Monotype Sorts</vt:lpstr>
      <vt:lpstr>等线</vt:lpstr>
      <vt:lpstr>等线 Light</vt:lpstr>
      <vt:lpstr>华文行楷</vt:lpstr>
      <vt:lpstr>宋体</vt:lpstr>
      <vt:lpstr>Arial</vt:lpstr>
      <vt:lpstr>Georgia</vt:lpstr>
      <vt:lpstr>Times New Roman</vt:lpstr>
      <vt:lpstr>Wingdings</vt:lpstr>
      <vt:lpstr>黑体</vt:lpstr>
      <vt:lpstr>微软雅黑</vt:lpstr>
      <vt:lpstr>Office 主题​​</vt:lpstr>
      <vt:lpstr>考核方式</vt:lpstr>
      <vt:lpstr>考核方式</vt:lpstr>
      <vt:lpstr>PowerPoint 演示文稿</vt:lpstr>
      <vt:lpstr>协作研究和评分准则</vt:lpstr>
      <vt:lpstr>课程论文候选1：antisence的APA调控</vt:lpstr>
      <vt:lpstr>课程论文候选2：enhancer的互补调控</vt:lpstr>
      <vt:lpstr>课程论文候选3：发育过程种剂量补偿的性别相别差异分析</vt:lpstr>
      <vt:lpstr>课程论文候先4：</vt:lpstr>
      <vt:lpstr>课程论文候选5：肿瘤数据基因集分析</vt:lpstr>
      <vt:lpstr>作业汇总</vt:lpstr>
      <vt:lpstr>P108 5.7, 5.9, 5.10, 5.12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考核方式</dc:title>
  <dc:creator>melody</dc:creator>
  <cp:lastModifiedBy>melody</cp:lastModifiedBy>
  <cp:revision>8</cp:revision>
  <dcterms:created xsi:type="dcterms:W3CDTF">2022-11-28T15:16:14Z</dcterms:created>
  <dcterms:modified xsi:type="dcterms:W3CDTF">2022-11-30T15:22:15Z</dcterms:modified>
</cp:coreProperties>
</file>