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8" r:id="rId1"/>
  </p:sldMasterIdLst>
  <p:notesMasterIdLst>
    <p:notesMasterId r:id="rId31"/>
  </p:notesMasterIdLst>
  <p:sldIdLst>
    <p:sldId id="256" r:id="rId2"/>
    <p:sldId id="257" r:id="rId3"/>
    <p:sldId id="442" r:id="rId4"/>
    <p:sldId id="260" r:id="rId5"/>
    <p:sldId id="262" r:id="rId6"/>
    <p:sldId id="284" r:id="rId7"/>
    <p:sldId id="261" r:id="rId8"/>
    <p:sldId id="443" r:id="rId9"/>
    <p:sldId id="264" r:id="rId10"/>
    <p:sldId id="491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447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448" r:id="rId28"/>
    <p:sldId id="449" r:id="rId29"/>
    <p:sldId id="450" r:id="rId3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華康少女文字W3(P)" pitchFamily="2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華康少女文字W3(P)" pitchFamily="2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華康少女文字W3(P)" pitchFamily="2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華康少女文字W3(P)" pitchFamily="2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華康少女文字W3(P)" pitchFamily="2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華康少女文字W3(P)" pitchFamily="2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華康少女文字W3(P)" pitchFamily="2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華康少女文字W3(P)" pitchFamily="2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華康少女文字W3(P)" pitchFamily="2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66CC"/>
    <a:srgbClr val="082538"/>
    <a:srgbClr val="FF0066"/>
    <a:srgbClr val="02083E"/>
    <a:srgbClr val="FFFF00"/>
    <a:srgbClr val="333C04"/>
    <a:srgbClr val="0C0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46" autoAdjust="0"/>
    <p:restoredTop sz="94636" autoAdjust="0"/>
  </p:normalViewPr>
  <p:slideViewPr>
    <p:cSldViewPr>
      <p:cViewPr varScale="1">
        <p:scale>
          <a:sx n="100" d="100"/>
          <a:sy n="100" d="100"/>
        </p:scale>
        <p:origin x="387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e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e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emf"/><Relationship Id="rId3" Type="http://schemas.openxmlformats.org/officeDocument/2006/relationships/image" Target="../media/image64.emf"/><Relationship Id="rId7" Type="http://schemas.openxmlformats.org/officeDocument/2006/relationships/image" Target="../media/image68.emf"/><Relationship Id="rId2" Type="http://schemas.openxmlformats.org/officeDocument/2006/relationships/image" Target="../media/image63.emf"/><Relationship Id="rId1" Type="http://schemas.openxmlformats.org/officeDocument/2006/relationships/image" Target="../media/image62.emf"/><Relationship Id="rId6" Type="http://schemas.openxmlformats.org/officeDocument/2006/relationships/image" Target="../media/image67.emf"/><Relationship Id="rId5" Type="http://schemas.openxmlformats.org/officeDocument/2006/relationships/image" Target="../media/image66.emf"/><Relationship Id="rId10" Type="http://schemas.openxmlformats.org/officeDocument/2006/relationships/image" Target="../media/image71.emf"/><Relationship Id="rId4" Type="http://schemas.openxmlformats.org/officeDocument/2006/relationships/image" Target="../media/image65.emf"/><Relationship Id="rId9" Type="http://schemas.openxmlformats.org/officeDocument/2006/relationships/image" Target="../media/image70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4" Type="http://schemas.openxmlformats.org/officeDocument/2006/relationships/image" Target="../media/image8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6.wmf"/><Relationship Id="rId4" Type="http://schemas.openxmlformats.org/officeDocument/2006/relationships/image" Target="../media/image85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emf"/><Relationship Id="rId1" Type="http://schemas.openxmlformats.org/officeDocument/2006/relationships/image" Target="../media/image92.wmf"/><Relationship Id="rId4" Type="http://schemas.openxmlformats.org/officeDocument/2006/relationships/image" Target="../media/image9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4" Type="http://schemas.openxmlformats.org/officeDocument/2006/relationships/image" Target="../media/image10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emf"/><Relationship Id="rId1" Type="http://schemas.openxmlformats.org/officeDocument/2006/relationships/image" Target="../media/image106.e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emf"/><Relationship Id="rId2" Type="http://schemas.openxmlformats.org/officeDocument/2006/relationships/image" Target="../media/image110.emf"/><Relationship Id="rId1" Type="http://schemas.openxmlformats.org/officeDocument/2006/relationships/image" Target="../media/image109.emf"/><Relationship Id="rId5" Type="http://schemas.openxmlformats.org/officeDocument/2006/relationships/image" Target="../media/image113.emf"/><Relationship Id="rId4" Type="http://schemas.openxmlformats.org/officeDocument/2006/relationships/image" Target="../media/image112.e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5.emf"/><Relationship Id="rId1" Type="http://schemas.openxmlformats.org/officeDocument/2006/relationships/image" Target="../media/image11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4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Relationship Id="rId4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e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e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e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PMingLiU" pitchFamily="18" charset="-12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PMingLiU" pitchFamily="18" charset="-12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358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PMingLiU" pitchFamily="18" charset="-12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58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PMingLiU" pitchFamily="18" charset="-120"/>
              </a:defRPr>
            </a:lvl1pPr>
          </a:lstStyle>
          <a:p>
            <a:pPr>
              <a:defRPr/>
            </a:pPr>
            <a:fld id="{EA24B963-9B7C-45BA-A437-E014F00E4B5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1832E3-428F-4B58-B663-16AC07DEAEBE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918D65-4A9B-4509-AB0E-352B4A3F087F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4F9B2712-F3E9-4F4A-B6E0-163AFAC506D5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A9F3ED0-8353-441E-8825-CA683205CE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grpSp>
        <p:nvGrpSpPr>
          <p:cNvPr id="9" name="Group 1026"/>
          <p:cNvGrpSpPr>
            <a:grpSpLocks/>
          </p:cNvGrpSpPr>
          <p:nvPr userDrawn="1"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0" name="Rectangle 1027"/>
            <p:cNvSpPr>
              <a:spLocks noChangeArrowheads="1"/>
            </p:cNvSpPr>
            <p:nvPr userDrawn="1"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ea typeface="PMingLiU" pitchFamily="18" charset="-120"/>
              </a:endParaRPr>
            </a:p>
          </p:txBody>
        </p:sp>
        <p:pic>
          <p:nvPicPr>
            <p:cNvPr id="11" name="Picture 1028" descr="minispir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Line 1029"/>
            <p:cNvSpPr>
              <a:spLocks noChangeShapeType="1"/>
            </p:cNvSpPr>
            <p:nvPr userDrawn="1"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51" r:id="rId3"/>
    <p:sldLayoutId id="2147484552" r:id="rId4"/>
    <p:sldLayoutId id="2147484553" r:id="rId5"/>
    <p:sldLayoutId id="2147484554" r:id="rId6"/>
    <p:sldLayoutId id="2147484555" r:id="rId7"/>
    <p:sldLayoutId id="2147484556" r:id="rId8"/>
    <p:sldLayoutId id="2147484557" r:id="rId9"/>
    <p:sldLayoutId id="2147484558" r:id="rId10"/>
    <p:sldLayoutId id="2147484559" r:id="rId11"/>
    <p:sldLayoutId id="2147484560" r:id="rId12"/>
  </p:sldLayoutIdLst>
  <p:transition spd="slow">
    <p:pull dir="rd"/>
  </p:transition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4" Type="http://schemas.openxmlformats.org/officeDocument/2006/relationships/image" Target="../media/image26.emf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4.e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1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7.wmf"/><Relationship Id="rId4" Type="http://schemas.openxmlformats.org/officeDocument/2006/relationships/image" Target="../media/image44.emf"/><Relationship Id="rId9" Type="http://schemas.openxmlformats.org/officeDocument/2006/relationships/oleObject" Target="../embeddings/oleObject4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56.e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5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e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69.emf"/><Relationship Id="rId3" Type="http://schemas.openxmlformats.org/officeDocument/2006/relationships/oleObject" Target="../embeddings/oleObject59.bin"/><Relationship Id="rId21" Type="http://schemas.openxmlformats.org/officeDocument/2006/relationships/oleObject" Target="../embeddings/oleObject68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6.emf"/><Relationship Id="rId17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8.emf"/><Relationship Id="rId20" Type="http://schemas.openxmlformats.org/officeDocument/2006/relationships/image" Target="../media/image70.e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3.e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10" Type="http://schemas.openxmlformats.org/officeDocument/2006/relationships/image" Target="../media/image65.emf"/><Relationship Id="rId19" Type="http://schemas.openxmlformats.org/officeDocument/2006/relationships/oleObject" Target="../embeddings/oleObject67.bin"/><Relationship Id="rId4" Type="http://schemas.openxmlformats.org/officeDocument/2006/relationships/image" Target="../media/image62.e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67.emf"/><Relationship Id="rId22" Type="http://schemas.openxmlformats.org/officeDocument/2006/relationships/image" Target="../media/image7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7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75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7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7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8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85.e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8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9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8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93.emf"/><Relationship Id="rId5" Type="http://schemas.openxmlformats.org/officeDocument/2006/relationships/oleObject" Target="../embeddings/oleObject90.bin"/><Relationship Id="rId10" Type="http://schemas.openxmlformats.org/officeDocument/2006/relationships/image" Target="../media/image95.emf"/><Relationship Id="rId4" Type="http://schemas.openxmlformats.org/officeDocument/2006/relationships/image" Target="../media/image92.wmf"/><Relationship Id="rId9" Type="http://schemas.openxmlformats.org/officeDocument/2006/relationships/oleObject" Target="../embeddings/oleObject9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10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4.bin"/><Relationship Id="rId10" Type="http://schemas.openxmlformats.org/officeDocument/2006/relationships/image" Target="../media/image99.wmf"/><Relationship Id="rId4" Type="http://schemas.openxmlformats.org/officeDocument/2006/relationships/image" Target="../media/image96.wmf"/><Relationship Id="rId9" Type="http://schemas.openxmlformats.org/officeDocument/2006/relationships/oleObject" Target="../embeddings/oleObject96.bin"/><Relationship Id="rId14" Type="http://schemas.openxmlformats.org/officeDocument/2006/relationships/image" Target="../media/image101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105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0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7" Type="http://schemas.openxmlformats.org/officeDocument/2006/relationships/image" Target="../media/image10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07.emf"/><Relationship Id="rId5" Type="http://schemas.openxmlformats.org/officeDocument/2006/relationships/oleObject" Target="../embeddings/oleObject104.bin"/><Relationship Id="rId4" Type="http://schemas.openxmlformats.org/officeDocument/2006/relationships/image" Target="../media/image106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e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1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10.e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0" Type="http://schemas.openxmlformats.org/officeDocument/2006/relationships/image" Target="../media/image112.emf"/><Relationship Id="rId4" Type="http://schemas.openxmlformats.org/officeDocument/2006/relationships/image" Target="../media/image109.emf"/><Relationship Id="rId9" Type="http://schemas.openxmlformats.org/officeDocument/2006/relationships/oleObject" Target="../embeddings/oleObject10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15.emf"/><Relationship Id="rId5" Type="http://schemas.openxmlformats.org/officeDocument/2006/relationships/oleObject" Target="../embeddings/oleObject111.bin"/><Relationship Id="rId4" Type="http://schemas.openxmlformats.org/officeDocument/2006/relationships/image" Target="../media/image11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emf"/><Relationship Id="rId4" Type="http://schemas.openxmlformats.org/officeDocument/2006/relationships/image" Target="../media/image22.emf"/><Relationship Id="rId9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026"/>
          <p:cNvSpPr txBox="1">
            <a:spLocks noChangeArrowheads="1"/>
          </p:cNvSpPr>
          <p:nvPr/>
        </p:nvSpPr>
        <p:spPr bwMode="auto">
          <a:xfrm>
            <a:off x="395288" y="1844675"/>
            <a:ext cx="83534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AU" altLang="zh-CN" sz="5400" b="1" dirty="0">
                <a:solidFill>
                  <a:srgbClr val="339933"/>
                </a:solidFill>
                <a:ea typeface="宋体" pitchFamily="2" charset="-122"/>
              </a:rPr>
              <a:t>Chapter </a:t>
            </a:r>
            <a:r>
              <a:rPr kumimoji="0" lang="en-US" altLang="zh-CN" sz="5400" b="1" dirty="0">
                <a:solidFill>
                  <a:srgbClr val="FF0000"/>
                </a:solidFill>
                <a:ea typeface="宋体" pitchFamily="2" charset="-122"/>
              </a:rPr>
              <a:t>04</a:t>
            </a:r>
            <a:endParaRPr kumimoji="0" lang="en-AU" altLang="zh-CN" sz="5400" b="1" dirty="0">
              <a:solidFill>
                <a:srgbClr val="FF0000"/>
              </a:solidFill>
              <a:ea typeface="宋体" pitchFamily="2" charset="-122"/>
            </a:endParaRPr>
          </a:p>
          <a:p>
            <a:pPr algn="ctr"/>
            <a:r>
              <a:rPr kumimoji="0" lang="zh-CN" altLang="en-AU" sz="5400" b="1" dirty="0">
                <a:solidFill>
                  <a:schemeClr val="tx2"/>
                </a:solidFill>
                <a:ea typeface="宋体" pitchFamily="2" charset="-122"/>
              </a:rPr>
              <a:t>参数估计 </a:t>
            </a:r>
            <a:endParaRPr lang="en-US" altLang="zh-CN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684213" y="250825"/>
            <a:ext cx="30572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最大似然估计法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zh-CN" altLang="zh-CN" sz="2400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468313" y="836613"/>
            <a:ext cx="84963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>
                <a:solidFill>
                  <a:schemeClr val="accent2"/>
                </a:solidFill>
                <a:ea typeface="黑体" pitchFamily="49" charset="-122"/>
              </a:rPr>
              <a:t>       </a:t>
            </a:r>
            <a:r>
              <a:rPr lang="zh-CN" altLang="en-US" u="sng">
                <a:solidFill>
                  <a:schemeClr val="accent2"/>
                </a:solidFill>
                <a:ea typeface="黑体" pitchFamily="49" charset="-122"/>
              </a:rPr>
              <a:t>最大似然估计法</a:t>
            </a:r>
            <a:r>
              <a:rPr lang="zh-CN" altLang="en-US">
                <a:solidFill>
                  <a:schemeClr val="accent2"/>
                </a:solidFill>
                <a:ea typeface="楷体_GB2312" pitchFamily="49" charset="-122"/>
              </a:rPr>
              <a:t>是求点估计的另一种方法。它最早是由德国数学家</a:t>
            </a:r>
            <a:r>
              <a:rPr lang="zh-CN" altLang="en-US">
                <a:solidFill>
                  <a:srgbClr val="FF0000"/>
                </a:solidFill>
                <a:ea typeface="楷体_GB2312" pitchFamily="49" charset="-122"/>
              </a:rPr>
              <a:t>高斯</a:t>
            </a:r>
            <a:r>
              <a:rPr lang="zh-CN" altLang="en-US">
                <a:solidFill>
                  <a:schemeClr val="accent2"/>
                </a:solidFill>
                <a:ea typeface="楷体_GB2312" pitchFamily="49" charset="-122"/>
              </a:rPr>
              <a:t>于</a:t>
            </a:r>
            <a:r>
              <a:rPr lang="en-US" altLang="zh-CN">
                <a:solidFill>
                  <a:schemeClr val="accent2"/>
                </a:solidFill>
                <a:ea typeface="楷体_GB2312" pitchFamily="49" charset="-122"/>
              </a:rPr>
              <a:t>1821</a:t>
            </a:r>
            <a:r>
              <a:rPr lang="zh-CN" altLang="en-US">
                <a:solidFill>
                  <a:schemeClr val="accent2"/>
                </a:solidFill>
                <a:ea typeface="楷体_GB2312" pitchFamily="49" charset="-122"/>
              </a:rPr>
              <a:t>年所提出，后来为英国统计学家</a:t>
            </a:r>
            <a:r>
              <a:rPr lang="zh-CN" altLang="en-US">
                <a:solidFill>
                  <a:srgbClr val="FF0000"/>
                </a:solidFill>
                <a:ea typeface="楷体_GB2312" pitchFamily="49" charset="-122"/>
              </a:rPr>
              <a:t>费希尔</a:t>
            </a:r>
            <a:r>
              <a:rPr lang="zh-CN" altLang="en-US">
                <a:solidFill>
                  <a:schemeClr val="accent2"/>
                </a:solidFill>
                <a:ea typeface="楷体_GB2312" pitchFamily="49" charset="-122"/>
              </a:rPr>
              <a:t>在</a:t>
            </a:r>
            <a:r>
              <a:rPr lang="en-US" altLang="zh-CN">
                <a:solidFill>
                  <a:schemeClr val="accent2"/>
                </a:solidFill>
                <a:ea typeface="楷体_GB2312" pitchFamily="49" charset="-122"/>
              </a:rPr>
              <a:t>1912</a:t>
            </a:r>
            <a:r>
              <a:rPr lang="zh-CN" altLang="en-US">
                <a:solidFill>
                  <a:schemeClr val="accent2"/>
                </a:solidFill>
                <a:ea typeface="楷体_GB2312" pitchFamily="49" charset="-122"/>
              </a:rPr>
              <a:t>年重新提出并做了进一步的研究。这是目前仍然得到最广泛应用的一种方法。它是建立在极大似然原理的基础上的一个统计方法。</a:t>
            </a:r>
            <a:endParaRPr lang="zh-CN" altLang="en-US">
              <a:solidFill>
                <a:srgbClr val="CC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4693" name="Line 5"/>
          <p:cNvSpPr>
            <a:spLocks noChangeShapeType="1"/>
          </p:cNvSpPr>
          <p:nvPr/>
        </p:nvSpPr>
        <p:spPr bwMode="auto">
          <a:xfrm>
            <a:off x="728663" y="836613"/>
            <a:ext cx="3962400" cy="0"/>
          </a:xfrm>
          <a:prstGeom prst="line">
            <a:avLst/>
          </a:prstGeom>
          <a:noFill/>
          <a:ln w="3810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468313" y="3357563"/>
            <a:ext cx="8496300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dirty="0">
                <a:solidFill>
                  <a:schemeClr val="accent2"/>
                </a:solidFill>
              </a:rPr>
              <a:t>        </a:t>
            </a:r>
            <a:r>
              <a:rPr lang="zh-CN" altLang="en-US" u="sng" dirty="0">
                <a:solidFill>
                  <a:schemeClr val="accent2"/>
                </a:solidFill>
                <a:ea typeface="黑体" pitchFamily="49" charset="-122"/>
              </a:rPr>
              <a:t>最大似然法原理的直观想法</a:t>
            </a:r>
            <a:r>
              <a:rPr lang="en-US" altLang="zh-CN" u="sng" dirty="0"/>
              <a:t>:</a:t>
            </a:r>
            <a:r>
              <a:rPr lang="en-US" altLang="zh-CN" dirty="0"/>
              <a:t>  </a:t>
            </a:r>
            <a:r>
              <a:rPr lang="en-US" altLang="zh-CN" dirty="0">
                <a:solidFill>
                  <a:srgbClr val="CC0000"/>
                </a:solidFill>
                <a:ea typeface="楷体_GB2312" pitchFamily="49" charset="-122"/>
              </a:rPr>
              <a:t>“</a:t>
            </a:r>
            <a:r>
              <a:rPr lang="zh-CN" altLang="en-US" dirty="0">
                <a:solidFill>
                  <a:srgbClr val="CC0000"/>
                </a:solidFill>
                <a:ea typeface="楷体_GB2312" pitchFamily="49" charset="-122"/>
              </a:rPr>
              <a:t>概率最大的事件最可能出现”</a:t>
            </a:r>
            <a:r>
              <a:rPr lang="en-US" altLang="zh-CN" dirty="0">
                <a:ea typeface="楷体_GB2312" pitchFamily="49" charset="-122"/>
              </a:rPr>
              <a:t>. 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例如有一个事件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若知道它出现的概率只能是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0.01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或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0.99,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而在一次观测中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此事件出现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此时自然会说它的概率应为</a:t>
            </a: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0.99.</a:t>
            </a:r>
            <a:r>
              <a:rPr lang="zh-CN" altLang="en-US" dirty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因此</a:t>
            </a:r>
            <a:r>
              <a:rPr lang="en-US" altLang="zh-CN" dirty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dirty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参数估计的极大似然法是要</a:t>
            </a:r>
            <a:r>
              <a:rPr lang="zh-CN" altLang="en-US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选取这样的值来作为参数的估计值</a:t>
            </a:r>
            <a:r>
              <a:rPr lang="en-US" altLang="zh-CN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使得当参数取这一数值时</a:t>
            </a:r>
            <a:r>
              <a:rPr lang="en-US" altLang="zh-CN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观测结果出现的可能性为最大</a:t>
            </a:r>
            <a:r>
              <a:rPr lang="en-US" altLang="zh-CN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.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utoUpdateAnimBg="0"/>
      <p:bldP spid="11469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1248" name="Text Box 16"/>
          <p:cNvSpPr txBox="1">
            <a:spLocks noChangeArrowheads="1"/>
          </p:cNvSpPr>
          <p:nvPr/>
        </p:nvSpPr>
        <p:spPr bwMode="auto">
          <a:xfrm>
            <a:off x="939800" y="365125"/>
            <a:ext cx="7232650" cy="120015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C99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en-US" sz="3600" b="1" dirty="0">
                <a:solidFill>
                  <a:srgbClr val="FF0066"/>
                </a:solidFill>
                <a:latin typeface="宋体" pitchFamily="2" charset="-122"/>
                <a:ea typeface="宋体" pitchFamily="2" charset="-122"/>
              </a:rPr>
              <a:t>思想方法</a:t>
            </a:r>
            <a:r>
              <a:rPr lang="zh-CN" altLang="en-US" sz="3600" dirty="0">
                <a:solidFill>
                  <a:srgbClr val="FF0066"/>
                </a:solidFill>
                <a:latin typeface="宋体" pitchFamily="2" charset="-122"/>
                <a:ea typeface="宋体" pitchFamily="2" charset="-122"/>
              </a:rPr>
              <a:t>：使得事件的出现有较</a:t>
            </a:r>
          </a:p>
          <a:p>
            <a:r>
              <a:rPr lang="zh-CN" altLang="en-US" sz="3600" dirty="0">
                <a:solidFill>
                  <a:srgbClr val="FF0066"/>
                </a:solidFill>
                <a:latin typeface="宋体" pitchFamily="2" charset="-122"/>
                <a:ea typeface="宋体" pitchFamily="2" charset="-122"/>
              </a:rPr>
              <a:t>           大的概率 </a:t>
            </a:r>
          </a:p>
        </p:txBody>
      </p:sp>
      <p:sp>
        <p:nvSpPr>
          <p:cNvPr id="1631249" name="Text Box 17"/>
          <p:cNvSpPr txBox="1">
            <a:spLocks noChangeArrowheads="1"/>
          </p:cNvSpPr>
          <p:nvPr/>
        </p:nvSpPr>
        <p:spPr bwMode="auto">
          <a:xfrm>
            <a:off x="895350" y="1762125"/>
            <a:ext cx="73469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66FFFF"/>
                </a:solidFill>
                <a:latin typeface="宋体" pitchFamily="2" charset="-122"/>
                <a:ea typeface="宋体" pitchFamily="2" charset="-122"/>
              </a:rPr>
              <a:t>例如</a:t>
            </a:r>
            <a:r>
              <a:rPr lang="zh-CN" altLang="en-US" sz="3600" dirty="0">
                <a:latin typeface="宋体" pitchFamily="2" charset="-122"/>
                <a:ea typeface="宋体" pitchFamily="2" charset="-122"/>
              </a:rPr>
              <a:t>: 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有两外形相同的箱子,各装100个球</a:t>
            </a:r>
          </a:p>
          <a:p>
            <a:r>
              <a:rPr lang="zh-CN" altLang="en-US" b="1" dirty="0">
                <a:latin typeface="宋体" pitchFamily="2" charset="-122"/>
                <a:ea typeface="宋体" pitchFamily="2" charset="-122"/>
              </a:rPr>
              <a:t>          一箱    99个白球      1 个红球</a:t>
            </a:r>
          </a:p>
          <a:p>
            <a:r>
              <a:rPr lang="zh-CN" altLang="en-US" b="1" dirty="0">
                <a:latin typeface="宋体" pitchFamily="2" charset="-122"/>
                <a:ea typeface="宋体" pitchFamily="2" charset="-122"/>
              </a:rPr>
              <a:t>          一箱     1 个白球     99个红球</a:t>
            </a:r>
          </a:p>
        </p:txBody>
      </p:sp>
      <p:sp>
        <p:nvSpPr>
          <p:cNvPr id="1631250" name="Text Box 18"/>
          <p:cNvSpPr txBox="1">
            <a:spLocks noChangeArrowheads="1"/>
          </p:cNvSpPr>
          <p:nvPr/>
        </p:nvSpPr>
        <p:spPr bwMode="auto">
          <a:xfrm>
            <a:off x="941388" y="3603625"/>
            <a:ext cx="8299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dirty="0">
                <a:ea typeface="楷体_GB2312" pitchFamily="49" charset="-122"/>
              </a:rPr>
              <a:t>现从两箱中任取一箱, 并从箱中任取一球,</a:t>
            </a:r>
          </a:p>
          <a:p>
            <a:r>
              <a:rPr lang="zh-CN" altLang="en-US" sz="3600" dirty="0">
                <a:ea typeface="楷体_GB2312" pitchFamily="49" charset="-122"/>
              </a:rPr>
              <a:t>结果所取得的球是白球.</a:t>
            </a:r>
          </a:p>
        </p:txBody>
      </p:sp>
      <p:sp>
        <p:nvSpPr>
          <p:cNvPr id="1631251" name="Text Box 19"/>
          <p:cNvSpPr txBox="1">
            <a:spLocks noChangeArrowheads="1"/>
          </p:cNvSpPr>
          <p:nvPr/>
        </p:nvSpPr>
        <p:spPr bwMode="auto">
          <a:xfrm>
            <a:off x="3492500" y="5805488"/>
            <a:ext cx="2703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339933"/>
                </a:solidFill>
                <a:latin typeface="宋体" pitchFamily="2" charset="-122"/>
                <a:ea typeface="宋体" pitchFamily="2" charset="-122"/>
              </a:rPr>
              <a:t>答:</a:t>
            </a:r>
            <a:r>
              <a:rPr lang="zh-CN" altLang="en-US" sz="3600" dirty="0">
                <a:solidFill>
                  <a:srgbClr val="339933"/>
                </a:solidFill>
                <a:latin typeface="宋体" pitchFamily="2" charset="-122"/>
                <a:ea typeface="宋体" pitchFamily="2" charset="-122"/>
              </a:rPr>
              <a:t> 第一箱</a:t>
            </a:r>
            <a:r>
              <a:rPr lang="zh-CN" altLang="en-US" sz="3600" b="1" dirty="0">
                <a:solidFill>
                  <a:srgbClr val="339933"/>
                </a:solidFill>
                <a:latin typeface="宋体" pitchFamily="2" charset="-122"/>
                <a:ea typeface="宋体" pitchFamily="2" charset="-122"/>
              </a:rPr>
              <a:t>.</a:t>
            </a:r>
          </a:p>
        </p:txBody>
      </p:sp>
      <p:sp>
        <p:nvSpPr>
          <p:cNvPr id="1631252" name="Text Box 20"/>
          <p:cNvSpPr txBox="1">
            <a:spLocks noChangeArrowheads="1"/>
          </p:cNvSpPr>
          <p:nvPr/>
        </p:nvSpPr>
        <p:spPr bwMode="auto">
          <a:xfrm>
            <a:off x="1042988" y="4941888"/>
            <a:ext cx="5675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3366CC"/>
                </a:solidFill>
                <a:latin typeface="宋体" pitchFamily="2" charset="-122"/>
                <a:ea typeface="宋体" pitchFamily="2" charset="-122"/>
              </a:rPr>
              <a:t>问: </a:t>
            </a:r>
            <a:r>
              <a:rPr lang="zh-CN" altLang="en-US" sz="3600" dirty="0">
                <a:solidFill>
                  <a:srgbClr val="3366CC"/>
                </a:solidFill>
                <a:latin typeface="宋体" pitchFamily="2" charset="-122"/>
                <a:ea typeface="宋体" pitchFamily="2" charset="-122"/>
              </a:rPr>
              <a:t>所取的球来自哪一箱？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1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31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1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31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1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31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3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31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1248" grpId="0" animBg="1" autoUpdateAnimBg="0"/>
      <p:bldP spid="1631249" grpId="0" build="p" autoUpdateAnimBg="0"/>
      <p:bldP spid="1631250" grpId="0" autoUpdateAnimBg="0"/>
      <p:bldP spid="1631251" grpId="0" autoUpdateAnimBg="0"/>
      <p:bldP spid="163125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1042988" y="908050"/>
            <a:ext cx="34321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最大似然估计法</a:t>
            </a:r>
          </a:p>
        </p:txBody>
      </p:sp>
      <p:graphicFrame>
        <p:nvGraphicFramePr>
          <p:cNvPr id="1632268" name="Object 12"/>
          <p:cNvGraphicFramePr>
            <a:graphicFrameLocks noChangeAspect="1"/>
          </p:cNvGraphicFramePr>
          <p:nvPr/>
        </p:nvGraphicFramePr>
        <p:xfrm>
          <a:off x="1042988" y="2636838"/>
          <a:ext cx="407352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公式" r:id="rId3" imgW="39043440" imgH="5173200" progId="">
                  <p:embed/>
                </p:oleObj>
              </mc:Choice>
              <mc:Fallback>
                <p:oleObj name="公式" r:id="rId3" imgW="39043440" imgH="517320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636838"/>
                        <a:ext cx="4073525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2269" name="Object 13"/>
          <p:cNvGraphicFramePr>
            <a:graphicFrameLocks noChangeAspect="1"/>
          </p:cNvGraphicFramePr>
          <p:nvPr/>
        </p:nvGraphicFramePr>
        <p:xfrm>
          <a:off x="1547813" y="3284538"/>
          <a:ext cx="70929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公式" r:id="rId5" imgW="78638400" imgH="5181600" progId="">
                  <p:embed/>
                </p:oleObj>
              </mc:Choice>
              <mc:Fallback>
                <p:oleObj name="公式" r:id="rId5" imgW="78638400" imgH="518160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284538"/>
                        <a:ext cx="709295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2270" name="Object 14"/>
          <p:cNvGraphicFramePr>
            <a:graphicFrameLocks noChangeAspect="1"/>
          </p:cNvGraphicFramePr>
          <p:nvPr/>
        </p:nvGraphicFramePr>
        <p:xfrm>
          <a:off x="1187450" y="4508500"/>
          <a:ext cx="6119813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公式" r:id="rId7" imgW="58521600" imgH="5486400" progId="">
                  <p:embed/>
                </p:oleObj>
              </mc:Choice>
              <mc:Fallback>
                <p:oleObj name="公式" r:id="rId7" imgW="58521600" imgH="548640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508500"/>
                        <a:ext cx="6119813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2271" name="Object 15"/>
          <p:cNvGraphicFramePr>
            <a:graphicFrameLocks noChangeAspect="1"/>
          </p:cNvGraphicFramePr>
          <p:nvPr/>
        </p:nvGraphicFramePr>
        <p:xfrm>
          <a:off x="1116013" y="5229225"/>
          <a:ext cx="7129462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2" name="公式" r:id="rId9" imgW="71018400" imgH="10363200" progId="">
                  <p:embed/>
                </p:oleObj>
              </mc:Choice>
              <mc:Fallback>
                <p:oleObj name="公式" r:id="rId9" imgW="71018400" imgH="10363200" progId="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229225"/>
                        <a:ext cx="7129462" cy="1042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2272" name="Text Box 16"/>
          <p:cNvSpPr txBox="1">
            <a:spLocks noChangeArrowheads="1"/>
          </p:cNvSpPr>
          <p:nvPr/>
        </p:nvSpPr>
        <p:spPr bwMode="auto">
          <a:xfrm>
            <a:off x="1116013" y="1844675"/>
            <a:ext cx="3106737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似然函数的定义</a:t>
            </a:r>
          </a:p>
        </p:txBody>
      </p:sp>
      <p:graphicFrame>
        <p:nvGraphicFramePr>
          <p:cNvPr id="1632273" name="Object 17"/>
          <p:cNvGraphicFramePr>
            <a:graphicFrameLocks noChangeAspect="1"/>
          </p:cNvGraphicFramePr>
          <p:nvPr/>
        </p:nvGraphicFramePr>
        <p:xfrm>
          <a:off x="1187450" y="3860800"/>
          <a:ext cx="48244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3" name="公式" r:id="rId11" imgW="49987200" imgH="5181600" progId="">
                  <p:embed/>
                </p:oleObj>
              </mc:Choice>
              <mc:Fallback>
                <p:oleObj name="公式" r:id="rId11" imgW="49987200" imgH="5181600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860800"/>
                        <a:ext cx="4824413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2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2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2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22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3284" name="Object 4"/>
          <p:cNvGraphicFramePr>
            <a:graphicFrameLocks noChangeAspect="1"/>
          </p:cNvGraphicFramePr>
          <p:nvPr/>
        </p:nvGraphicFramePr>
        <p:xfrm>
          <a:off x="900113" y="2924175"/>
          <a:ext cx="8243887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公式" r:id="rId3" imgW="86563200" imgH="5486400" progId="">
                  <p:embed/>
                </p:oleObj>
              </mc:Choice>
              <mc:Fallback>
                <p:oleObj name="公式" r:id="rId3" imgW="86563200" imgH="548640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924175"/>
                        <a:ext cx="8243887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3285" name="Object 5"/>
          <p:cNvGraphicFramePr>
            <a:graphicFrameLocks noChangeAspect="1"/>
          </p:cNvGraphicFramePr>
          <p:nvPr/>
        </p:nvGraphicFramePr>
        <p:xfrm>
          <a:off x="1042988" y="3644900"/>
          <a:ext cx="712946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公式" r:id="rId5" imgW="80162400" imgH="5486400" progId="">
                  <p:embed/>
                </p:oleObj>
              </mc:Choice>
              <mc:Fallback>
                <p:oleObj name="公式" r:id="rId5" imgW="80162400" imgH="548640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644900"/>
                        <a:ext cx="7129462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3286" name="Object 6"/>
          <p:cNvGraphicFramePr>
            <a:graphicFrameLocks noChangeAspect="1"/>
          </p:cNvGraphicFramePr>
          <p:nvPr/>
        </p:nvGraphicFramePr>
        <p:xfrm>
          <a:off x="1187450" y="4292600"/>
          <a:ext cx="7561263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公式" r:id="rId7" imgW="69858360" imgH="10356120" progId="">
                  <p:embed/>
                </p:oleObj>
              </mc:Choice>
              <mc:Fallback>
                <p:oleObj name="公式" r:id="rId7" imgW="69858360" imgH="1035612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292600"/>
                        <a:ext cx="7561263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3287" name="Object 7"/>
          <p:cNvGraphicFramePr>
            <a:graphicFrameLocks noChangeAspect="1"/>
          </p:cNvGraphicFramePr>
          <p:nvPr/>
        </p:nvGraphicFramePr>
        <p:xfrm>
          <a:off x="1116013" y="5734050"/>
          <a:ext cx="61214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6" name="公式" r:id="rId9" imgW="45145440" imgH="5173200" progId="">
                  <p:embed/>
                </p:oleObj>
              </mc:Choice>
              <mc:Fallback>
                <p:oleObj name="公式" r:id="rId9" imgW="45145440" imgH="5173200" progId="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734050"/>
                        <a:ext cx="6121400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8"/>
          <p:cNvGraphicFramePr>
            <a:graphicFrameLocks noChangeAspect="1"/>
          </p:cNvGraphicFramePr>
          <p:nvPr/>
        </p:nvGraphicFramePr>
        <p:xfrm>
          <a:off x="1042988" y="1773238"/>
          <a:ext cx="734536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7" name="公式" r:id="rId11" imgW="77419200" imgH="10363200" progId="">
                  <p:embed/>
                </p:oleObj>
              </mc:Choice>
              <mc:Fallback>
                <p:oleObj name="公式" r:id="rId11" imgW="77419200" imgH="10363200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773238"/>
                        <a:ext cx="7345362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1042988" y="908050"/>
            <a:ext cx="47529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最大似然估计法</a:t>
            </a:r>
            <a:r>
              <a:rPr lang="en-US" altLang="zh-CN" sz="3600" b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(Cont.)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Text Box 4"/>
          <p:cNvSpPr txBox="1">
            <a:spLocks noChangeArrowheads="1"/>
          </p:cNvSpPr>
          <p:nvPr/>
        </p:nvSpPr>
        <p:spPr bwMode="auto">
          <a:xfrm>
            <a:off x="1042988" y="908050"/>
            <a:ext cx="47529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最大似然估计法</a:t>
            </a:r>
            <a:r>
              <a:rPr lang="en-US" altLang="zh-CN" sz="3600" b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(Cont.)</a:t>
            </a:r>
          </a:p>
        </p:txBody>
      </p:sp>
      <p:sp>
        <p:nvSpPr>
          <p:cNvPr id="1634309" name="Rectangle 5"/>
          <p:cNvSpPr>
            <a:spLocks noChangeArrowheads="1"/>
          </p:cNvSpPr>
          <p:nvPr/>
        </p:nvSpPr>
        <p:spPr bwMode="auto">
          <a:xfrm>
            <a:off x="1403350" y="6165850"/>
            <a:ext cx="2009775" cy="417513"/>
          </a:xfrm>
          <a:prstGeom prst="rect">
            <a:avLst/>
          </a:prstGeom>
          <a:solidFill>
            <a:srgbClr val="00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4310" name="Rectangle 6"/>
          <p:cNvSpPr>
            <a:spLocks noChangeArrowheads="1"/>
          </p:cNvSpPr>
          <p:nvPr/>
        </p:nvSpPr>
        <p:spPr bwMode="auto">
          <a:xfrm>
            <a:off x="1187450" y="5013325"/>
            <a:ext cx="2232025" cy="504825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634312" name="Object 8"/>
          <p:cNvGraphicFramePr>
            <a:graphicFrameLocks noChangeAspect="1"/>
          </p:cNvGraphicFramePr>
          <p:nvPr/>
        </p:nvGraphicFramePr>
        <p:xfrm>
          <a:off x="1258888" y="1773238"/>
          <a:ext cx="4392612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8" name="公式" r:id="rId3" imgW="36880800" imgH="5181600" progId="">
                  <p:embed/>
                </p:oleObj>
              </mc:Choice>
              <mc:Fallback>
                <p:oleObj name="公式" r:id="rId3" imgW="36880800" imgH="5181600" progId="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773238"/>
                        <a:ext cx="4392612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4313" name="Object 9"/>
          <p:cNvGraphicFramePr>
            <a:graphicFrameLocks noChangeAspect="1"/>
          </p:cNvGraphicFramePr>
          <p:nvPr/>
        </p:nvGraphicFramePr>
        <p:xfrm>
          <a:off x="1116013" y="2492375"/>
          <a:ext cx="734377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9" name="公式" r:id="rId5" imgW="71018400" imgH="5791200" progId="">
                  <p:embed/>
                </p:oleObj>
              </mc:Choice>
              <mc:Fallback>
                <p:oleObj name="公式" r:id="rId5" imgW="71018400" imgH="5791200" progId="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492375"/>
                        <a:ext cx="7343775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4314" name="Object 10"/>
          <p:cNvGraphicFramePr>
            <a:graphicFrameLocks noChangeAspect="1"/>
          </p:cNvGraphicFramePr>
          <p:nvPr/>
        </p:nvGraphicFramePr>
        <p:xfrm>
          <a:off x="1258888" y="3141663"/>
          <a:ext cx="7345362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0" name="公式" r:id="rId7" imgW="70104000" imgH="7315200" progId="">
                  <p:embed/>
                </p:oleObj>
              </mc:Choice>
              <mc:Fallback>
                <p:oleObj name="公式" r:id="rId7" imgW="70104000" imgH="7315200" progId="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141663"/>
                        <a:ext cx="7345362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4315" name="Object 11"/>
          <p:cNvGraphicFramePr>
            <a:graphicFrameLocks noChangeAspect="1"/>
          </p:cNvGraphicFramePr>
          <p:nvPr/>
        </p:nvGraphicFramePr>
        <p:xfrm>
          <a:off x="1258888" y="3860800"/>
          <a:ext cx="53276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1" name="公式" r:id="rId9" imgW="53644800" imgH="5181600" progId="">
                  <p:embed/>
                </p:oleObj>
              </mc:Choice>
              <mc:Fallback>
                <p:oleObj name="公式" r:id="rId9" imgW="53644800" imgH="5181600" progId="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860800"/>
                        <a:ext cx="53276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4316" name="Object 12"/>
          <p:cNvGraphicFramePr>
            <a:graphicFrameLocks noChangeAspect="1"/>
          </p:cNvGraphicFramePr>
          <p:nvPr/>
        </p:nvGraphicFramePr>
        <p:xfrm>
          <a:off x="1258888" y="4365625"/>
          <a:ext cx="69850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2" name="公式" r:id="rId11" imgW="72847200" imgH="12192000" progId="">
                  <p:embed/>
                </p:oleObj>
              </mc:Choice>
              <mc:Fallback>
                <p:oleObj name="公式" r:id="rId11" imgW="72847200" imgH="12192000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365625"/>
                        <a:ext cx="6985000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4318" name="Object 14"/>
          <p:cNvGraphicFramePr>
            <a:graphicFrameLocks noChangeAspect="1"/>
          </p:cNvGraphicFramePr>
          <p:nvPr/>
        </p:nvGraphicFramePr>
        <p:xfrm>
          <a:off x="3492500" y="5084763"/>
          <a:ext cx="5430838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3" name="公式" r:id="rId13" imgW="46060560" imgH="5173200" progId="">
                  <p:embed/>
                </p:oleObj>
              </mc:Choice>
              <mc:Fallback>
                <p:oleObj name="公式" r:id="rId13" imgW="46060560" imgH="5173200" progId="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084763"/>
                        <a:ext cx="5430838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4319" name="Object 15"/>
          <p:cNvGraphicFramePr>
            <a:graphicFrameLocks noChangeAspect="1"/>
          </p:cNvGraphicFramePr>
          <p:nvPr/>
        </p:nvGraphicFramePr>
        <p:xfrm>
          <a:off x="3563938" y="6237288"/>
          <a:ext cx="3427412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4" name="Equation" r:id="rId15" imgW="105249960" imgH="10661040" progId="">
                  <p:embed/>
                </p:oleObj>
              </mc:Choice>
              <mc:Fallback>
                <p:oleObj name="Equation" r:id="rId15" imgW="105249960" imgH="10661040" progId="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6237288"/>
                        <a:ext cx="3427412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4321" name="Object 17"/>
          <p:cNvGraphicFramePr>
            <a:graphicFrameLocks noChangeAspect="1"/>
          </p:cNvGraphicFramePr>
          <p:nvPr/>
        </p:nvGraphicFramePr>
        <p:xfrm>
          <a:off x="1403350" y="6165850"/>
          <a:ext cx="20891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5" name="Equation" r:id="rId17" imgW="61569600" imgH="11582400" progId="">
                  <p:embed/>
                </p:oleObj>
              </mc:Choice>
              <mc:Fallback>
                <p:oleObj name="Equation" r:id="rId17" imgW="61569600" imgH="11582400" progId="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6165850"/>
                        <a:ext cx="20891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3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3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4309" grpId="0" animBg="1"/>
      <p:bldP spid="16343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71550" y="2420938"/>
          <a:ext cx="528161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1" name="公式" r:id="rId3" imgW="39348360" imgH="5173200" progId="">
                  <p:embed/>
                </p:oleObj>
              </mc:Choice>
              <mc:Fallback>
                <p:oleObj name="公式" r:id="rId3" imgW="39348360" imgH="517320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420938"/>
                        <a:ext cx="5281613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5333" name="Object 5"/>
          <p:cNvGraphicFramePr>
            <a:graphicFrameLocks noChangeAspect="1"/>
          </p:cNvGraphicFramePr>
          <p:nvPr/>
        </p:nvGraphicFramePr>
        <p:xfrm>
          <a:off x="1042988" y="3141663"/>
          <a:ext cx="71278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公式" r:id="rId5" imgW="71932800" imgH="5181600" progId="">
                  <p:embed/>
                </p:oleObj>
              </mc:Choice>
              <mc:Fallback>
                <p:oleObj name="公式" r:id="rId5" imgW="71932800" imgH="518160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141663"/>
                        <a:ext cx="712787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5334" name="Object 6"/>
          <p:cNvGraphicFramePr>
            <a:graphicFrameLocks noChangeAspect="1"/>
          </p:cNvGraphicFramePr>
          <p:nvPr/>
        </p:nvGraphicFramePr>
        <p:xfrm>
          <a:off x="1187450" y="4437063"/>
          <a:ext cx="6624638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3" name="公式" r:id="rId7" imgW="60350400" imgH="5486400" progId="">
                  <p:embed/>
                </p:oleObj>
              </mc:Choice>
              <mc:Fallback>
                <p:oleObj name="公式" r:id="rId7" imgW="60350400" imgH="548640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437063"/>
                        <a:ext cx="6624638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5335" name="Object 7"/>
          <p:cNvGraphicFramePr>
            <a:graphicFrameLocks noChangeAspect="1"/>
          </p:cNvGraphicFramePr>
          <p:nvPr/>
        </p:nvGraphicFramePr>
        <p:xfrm>
          <a:off x="1187450" y="5013325"/>
          <a:ext cx="597693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公式" r:id="rId9" imgW="65532000" imgH="10363200" progId="">
                  <p:embed/>
                </p:oleObj>
              </mc:Choice>
              <mc:Fallback>
                <p:oleObj name="公式" r:id="rId9" imgW="65532000" imgH="10363200" progId="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013325"/>
                        <a:ext cx="5976938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5336" name="Text Box 8"/>
          <p:cNvSpPr txBox="1">
            <a:spLocks noChangeArrowheads="1"/>
          </p:cNvSpPr>
          <p:nvPr/>
        </p:nvSpPr>
        <p:spPr bwMode="auto">
          <a:xfrm>
            <a:off x="1042988" y="1773238"/>
            <a:ext cx="4719637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似然函数的定义</a:t>
            </a:r>
          </a:p>
        </p:txBody>
      </p:sp>
      <p:graphicFrame>
        <p:nvGraphicFramePr>
          <p:cNvPr id="1635337" name="Object 9"/>
          <p:cNvGraphicFramePr>
            <a:graphicFrameLocks noChangeAspect="1"/>
          </p:cNvGraphicFramePr>
          <p:nvPr/>
        </p:nvGraphicFramePr>
        <p:xfrm>
          <a:off x="1042988" y="3789363"/>
          <a:ext cx="5834062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" name="公式" r:id="rId11" imgW="52730400" imgH="5181600" progId="">
                  <p:embed/>
                </p:oleObj>
              </mc:Choice>
              <mc:Fallback>
                <p:oleObj name="公式" r:id="rId11" imgW="52730400" imgH="5181600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789363"/>
                        <a:ext cx="5834062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1042988" y="908050"/>
            <a:ext cx="47529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最大似然估计法</a:t>
            </a:r>
            <a:r>
              <a:rPr lang="en-US" altLang="zh-CN" sz="3600" b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(Cont.)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6358" name="Object 6"/>
          <p:cNvGraphicFramePr>
            <a:graphicFrameLocks noChangeAspect="1"/>
          </p:cNvGraphicFramePr>
          <p:nvPr/>
        </p:nvGraphicFramePr>
        <p:xfrm>
          <a:off x="1042988" y="1844675"/>
          <a:ext cx="669607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6" name="公式" r:id="rId3" imgW="77419200" imgH="10363200" progId="">
                  <p:embed/>
                </p:oleObj>
              </mc:Choice>
              <mc:Fallback>
                <p:oleObj name="公式" r:id="rId3" imgW="77419200" imgH="10363200" progId="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844675"/>
                        <a:ext cx="6696075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1042988" y="908050"/>
            <a:ext cx="47529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最大似然估计法</a:t>
            </a:r>
            <a:r>
              <a:rPr lang="en-US" altLang="zh-CN" sz="3600" b="1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(Cont.)</a:t>
            </a:r>
          </a:p>
        </p:txBody>
      </p:sp>
      <p:sp>
        <p:nvSpPr>
          <p:cNvPr id="1636360" name="Rectangle 8"/>
          <p:cNvSpPr>
            <a:spLocks noChangeArrowheads="1"/>
          </p:cNvSpPr>
          <p:nvPr/>
        </p:nvSpPr>
        <p:spPr bwMode="auto">
          <a:xfrm>
            <a:off x="1346200" y="6297613"/>
            <a:ext cx="1731963" cy="417512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2291" name="Object 10"/>
          <p:cNvGraphicFramePr>
            <a:graphicFrameLocks noChangeAspect="1"/>
          </p:cNvGraphicFramePr>
          <p:nvPr/>
        </p:nvGraphicFramePr>
        <p:xfrm>
          <a:off x="1116013" y="2852738"/>
          <a:ext cx="7561262" cy="163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7" name="公式" r:id="rId5" imgW="77419200" imgH="16764000" progId="">
                  <p:embed/>
                </p:oleObj>
              </mc:Choice>
              <mc:Fallback>
                <p:oleObj name="公式" r:id="rId5" imgW="77419200" imgH="16764000" progId="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2738"/>
                        <a:ext cx="7561262" cy="163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6363" name="Object 11"/>
          <p:cNvGraphicFramePr>
            <a:graphicFrameLocks noChangeAspect="1"/>
          </p:cNvGraphicFramePr>
          <p:nvPr/>
        </p:nvGraphicFramePr>
        <p:xfrm>
          <a:off x="3779838" y="3789363"/>
          <a:ext cx="2087562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8" name="公式" r:id="rId7" imgW="24079200" imgH="10363200" progId="">
                  <p:embed/>
                </p:oleObj>
              </mc:Choice>
              <mc:Fallback>
                <p:oleObj name="公式" r:id="rId7" imgW="24079200" imgH="10363200" progId="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789363"/>
                        <a:ext cx="2087562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6364" name="Object 12"/>
          <p:cNvGraphicFramePr>
            <a:graphicFrameLocks noChangeAspect="1"/>
          </p:cNvGraphicFramePr>
          <p:nvPr/>
        </p:nvGraphicFramePr>
        <p:xfrm>
          <a:off x="1331913" y="4449763"/>
          <a:ext cx="56515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9" name="公式" r:id="rId9" imgW="61264800" imgH="10363200" progId="">
                  <p:embed/>
                </p:oleObj>
              </mc:Choice>
              <mc:Fallback>
                <p:oleObj name="公式" r:id="rId9" imgW="61264800" imgH="10363200" progId="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449763"/>
                        <a:ext cx="5651500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6365" name="Object 13"/>
          <p:cNvGraphicFramePr>
            <a:graphicFrameLocks noChangeAspect="1"/>
          </p:cNvGraphicFramePr>
          <p:nvPr/>
        </p:nvGraphicFramePr>
        <p:xfrm>
          <a:off x="1187450" y="5272088"/>
          <a:ext cx="49688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0" name="公式" r:id="rId11" imgW="45110400" imgH="5181600" progId="">
                  <p:embed/>
                </p:oleObj>
              </mc:Choice>
              <mc:Fallback>
                <p:oleObj name="公式" r:id="rId11" imgW="45110400" imgH="5181600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272088"/>
                        <a:ext cx="496887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6366" name="Object 14"/>
          <p:cNvGraphicFramePr>
            <a:graphicFrameLocks noChangeAspect="1"/>
          </p:cNvGraphicFramePr>
          <p:nvPr/>
        </p:nvGraphicFramePr>
        <p:xfrm>
          <a:off x="1244600" y="5862638"/>
          <a:ext cx="64230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1" name="公式" r:id="rId13" imgW="70408800" imgH="7315200" progId="">
                  <p:embed/>
                </p:oleObj>
              </mc:Choice>
              <mc:Fallback>
                <p:oleObj name="公式" r:id="rId13" imgW="70408800" imgH="7315200" progId="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5862638"/>
                        <a:ext cx="6423025" cy="569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6367" name="Object 15"/>
          <p:cNvGraphicFramePr>
            <a:graphicFrameLocks noChangeAspect="1"/>
          </p:cNvGraphicFramePr>
          <p:nvPr/>
        </p:nvGraphicFramePr>
        <p:xfrm>
          <a:off x="1331913" y="6308725"/>
          <a:ext cx="17700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2" name="Equation" r:id="rId15" imgW="54254400" imgH="11582400" progId="">
                  <p:embed/>
                </p:oleObj>
              </mc:Choice>
              <mc:Fallback>
                <p:oleObj name="Equation" r:id="rId15" imgW="54254400" imgH="11582400" progId="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6308725"/>
                        <a:ext cx="1770062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6369" name="Object 17"/>
          <p:cNvGraphicFramePr>
            <a:graphicFrameLocks noChangeAspect="1"/>
          </p:cNvGraphicFramePr>
          <p:nvPr/>
        </p:nvGraphicFramePr>
        <p:xfrm>
          <a:off x="3152775" y="6338888"/>
          <a:ext cx="34432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3" name="Equation" r:id="rId17" imgW="105249960" imgH="10661040" progId="">
                  <p:embed/>
                </p:oleObj>
              </mc:Choice>
              <mc:Fallback>
                <p:oleObj name="Equation" r:id="rId17" imgW="105249960" imgH="10661040" progId="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775" y="6338888"/>
                        <a:ext cx="3443288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380" name="Text Box 4"/>
          <p:cNvSpPr txBox="1">
            <a:spLocks noChangeArrowheads="1"/>
          </p:cNvSpPr>
          <p:nvPr/>
        </p:nvSpPr>
        <p:spPr bwMode="auto">
          <a:xfrm>
            <a:off x="971550" y="908050"/>
            <a:ext cx="62642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求最大似然估计量的步骤:</a:t>
            </a:r>
          </a:p>
        </p:txBody>
      </p:sp>
      <p:graphicFrame>
        <p:nvGraphicFramePr>
          <p:cNvPr id="16373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689642"/>
              </p:ext>
            </p:extLst>
          </p:nvPr>
        </p:nvGraphicFramePr>
        <p:xfrm>
          <a:off x="1583530" y="1844824"/>
          <a:ext cx="5976938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公式" r:id="rId3" imgW="67970400" imgH="27127200" progId="">
                  <p:embed/>
                </p:oleObj>
              </mc:Choice>
              <mc:Fallback>
                <p:oleObj name="公式" r:id="rId3" imgW="67970400" imgH="271272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3530" y="1844824"/>
                        <a:ext cx="5976938" cy="238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7382" name="Object 6"/>
          <p:cNvGraphicFramePr>
            <a:graphicFrameLocks noChangeAspect="1"/>
          </p:cNvGraphicFramePr>
          <p:nvPr/>
        </p:nvGraphicFramePr>
        <p:xfrm>
          <a:off x="1116013" y="4437063"/>
          <a:ext cx="78359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公式" r:id="rId5" imgW="81686400" imgH="15849600" progId="">
                  <p:embed/>
                </p:oleObj>
              </mc:Choice>
              <mc:Fallback>
                <p:oleObj name="公式" r:id="rId5" imgW="81686400" imgH="158496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4437063"/>
                        <a:ext cx="78359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26E2E874-50BA-4577-9E2E-F9F2678BCB4B}"/>
              </a:ext>
            </a:extLst>
          </p:cNvPr>
          <p:cNvSpPr/>
          <p:nvPr/>
        </p:nvSpPr>
        <p:spPr>
          <a:xfrm>
            <a:off x="3756128" y="4437063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zh-CN" dirty="0"/>
              <a:t>logₐ(M·N)=logₐM+logₐN</a:t>
            </a:r>
            <a:endParaRPr lang="zh-CN" altLang="en-US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738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04" name="Rectangle 4"/>
          <p:cNvSpPr>
            <a:spLocks noChangeArrowheads="1"/>
          </p:cNvSpPr>
          <p:nvPr/>
        </p:nvSpPr>
        <p:spPr bwMode="auto">
          <a:xfrm>
            <a:off x="5940425" y="1773238"/>
            <a:ext cx="2016125" cy="792162"/>
          </a:xfrm>
          <a:prstGeom prst="rect">
            <a:avLst/>
          </a:prstGeom>
          <a:solidFill>
            <a:srgbClr val="00FFCC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8405" name="Rectangle 5"/>
          <p:cNvSpPr>
            <a:spLocks noChangeArrowheads="1"/>
          </p:cNvSpPr>
          <p:nvPr/>
        </p:nvSpPr>
        <p:spPr bwMode="auto">
          <a:xfrm>
            <a:off x="1258888" y="4581525"/>
            <a:ext cx="3463925" cy="717550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4338" name="Object 6"/>
          <p:cNvGraphicFramePr>
            <a:graphicFrameLocks noChangeAspect="1"/>
          </p:cNvGraphicFramePr>
          <p:nvPr/>
        </p:nvGraphicFramePr>
        <p:xfrm>
          <a:off x="1187450" y="1700213"/>
          <a:ext cx="7056438" cy="153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公式" r:id="rId3" imgW="72847200" imgH="15849600" progId="">
                  <p:embed/>
                </p:oleObj>
              </mc:Choice>
              <mc:Fallback>
                <p:oleObj name="公式" r:id="rId3" imgW="72847200" imgH="1584960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700213"/>
                        <a:ext cx="7056438" cy="153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407" name="Text Box 7"/>
          <p:cNvSpPr txBox="1">
            <a:spLocks noChangeArrowheads="1"/>
          </p:cNvSpPr>
          <p:nvPr/>
        </p:nvSpPr>
        <p:spPr bwMode="auto">
          <a:xfrm>
            <a:off x="1116013" y="3357563"/>
            <a:ext cx="77771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lnSpc>
                <a:spcPct val="120000"/>
              </a:lnSpc>
              <a:spcBef>
                <a:spcPct val="50000"/>
              </a:spcBef>
            </a:pPr>
            <a:r>
              <a:rPr lang="zh-CN" altLang="en-US" sz="2200" b="1" dirty="0">
                <a:solidFill>
                  <a:srgbClr val="0000FF"/>
                </a:solidFill>
                <a:ea typeface="宋体" pitchFamily="2" charset="-122"/>
              </a:rPr>
              <a:t>        </a:t>
            </a:r>
            <a:r>
              <a:rPr lang="zh-CN" altLang="en-US" b="1" dirty="0">
                <a:solidFill>
                  <a:srgbClr val="0000FF"/>
                </a:solidFill>
                <a:latin typeface="宋体" pitchFamily="2" charset="-122"/>
                <a:ea typeface="宋体" pitchFamily="2" charset="-122"/>
              </a:rPr>
              <a:t>最大似然估计法也适用于分布中含有多个未知参数的情况. 此时只需令</a:t>
            </a:r>
          </a:p>
        </p:txBody>
      </p:sp>
      <p:graphicFrame>
        <p:nvGraphicFramePr>
          <p:cNvPr id="1638408" name="Object 8"/>
          <p:cNvGraphicFramePr>
            <a:graphicFrameLocks noChangeAspect="1"/>
          </p:cNvGraphicFramePr>
          <p:nvPr/>
        </p:nvGraphicFramePr>
        <p:xfrm>
          <a:off x="1331913" y="4581525"/>
          <a:ext cx="3240087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0" name="公式" r:id="rId5" imgW="43281600" imgH="10363200" progId="">
                  <p:embed/>
                </p:oleObj>
              </mc:Choice>
              <mc:Fallback>
                <p:oleObj name="公式" r:id="rId5" imgW="43281600" imgH="10363200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581525"/>
                        <a:ext cx="3240087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409" name="Object 9"/>
          <p:cNvGraphicFramePr>
            <a:graphicFrameLocks noChangeAspect="1"/>
          </p:cNvGraphicFramePr>
          <p:nvPr/>
        </p:nvGraphicFramePr>
        <p:xfrm>
          <a:off x="1258888" y="5589588"/>
          <a:ext cx="7416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1" name="公式" r:id="rId7" imgW="78333600" imgH="11582400" progId="">
                  <p:embed/>
                </p:oleObj>
              </mc:Choice>
              <mc:Fallback>
                <p:oleObj name="公式" r:id="rId7" imgW="78333600" imgH="11582400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5589588"/>
                        <a:ext cx="7416800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410" name="Text Box 10"/>
          <p:cNvSpPr txBox="1">
            <a:spLocks noChangeArrowheads="1"/>
          </p:cNvSpPr>
          <p:nvPr/>
        </p:nvSpPr>
        <p:spPr bwMode="auto">
          <a:xfrm>
            <a:off x="4932363" y="4652963"/>
            <a:ext cx="22701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2200" b="1" dirty="0">
                <a:solidFill>
                  <a:srgbClr val="FF0000"/>
                </a:solidFill>
                <a:ea typeface="黑体" pitchFamily="49" charset="-122"/>
              </a:rPr>
              <a:t>对数似然方程组</a:t>
            </a:r>
          </a:p>
        </p:txBody>
      </p:sp>
      <p:sp>
        <p:nvSpPr>
          <p:cNvPr id="1638411" name="Rectangle 11"/>
          <p:cNvSpPr>
            <a:spLocks noChangeArrowheads="1"/>
          </p:cNvSpPr>
          <p:nvPr/>
        </p:nvSpPr>
        <p:spPr bwMode="auto">
          <a:xfrm>
            <a:off x="7956550" y="1844675"/>
            <a:ext cx="95567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/>
            <a:r>
              <a:rPr lang="zh-CN" altLang="en-US" sz="1900" b="1">
                <a:solidFill>
                  <a:srgbClr val="FF0000"/>
                </a:solidFill>
                <a:ea typeface="黑体" pitchFamily="49" charset="-122"/>
              </a:rPr>
              <a:t>对数似然方程</a:t>
            </a:r>
          </a:p>
        </p:txBody>
      </p:sp>
      <p:sp>
        <p:nvSpPr>
          <p:cNvPr id="1638412" name="Text Box 12"/>
          <p:cNvSpPr txBox="1">
            <a:spLocks noChangeArrowheads="1"/>
          </p:cNvSpPr>
          <p:nvPr/>
        </p:nvSpPr>
        <p:spPr bwMode="auto">
          <a:xfrm>
            <a:off x="1187450" y="836613"/>
            <a:ext cx="748823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求最大似然估计量的步骤</a:t>
            </a:r>
            <a:r>
              <a:rPr lang="en-US" altLang="zh-CN" sz="3600" b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(Cont.):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3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3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3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3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3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04" grpId="0" animBg="1"/>
      <p:bldP spid="1638405" grpId="0" animBg="1"/>
      <p:bldP spid="1638407" grpId="0" autoUpdateAnimBg="0"/>
      <p:bldP spid="1638410" grpId="0" autoUpdateAnimBg="0"/>
      <p:bldP spid="16384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1093788" y="476250"/>
            <a:ext cx="1970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zh-CN" altLang="en-US" sz="2800" b="1">
                <a:solidFill>
                  <a:schemeClr val="hlink"/>
                </a:solidFill>
              </a:rPr>
              <a:t>两点说明：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22263" y="1071563"/>
            <a:ext cx="7913687" cy="2227262"/>
            <a:chOff x="476" y="585"/>
            <a:chExt cx="4985" cy="1403"/>
          </a:xfrm>
        </p:grpSpPr>
        <p:sp>
          <p:nvSpPr>
            <p:cNvPr id="105476" name="Rectangle 4"/>
            <p:cNvSpPr>
              <a:spLocks noChangeArrowheads="1"/>
            </p:cNvSpPr>
            <p:nvPr/>
          </p:nvSpPr>
          <p:spPr bwMode="auto">
            <a:xfrm>
              <a:off x="476" y="585"/>
              <a:ext cx="4985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hangingPunct="1"/>
              <a:r>
                <a:rPr lang="en-US" altLang="zh-CN" sz="2800" b="1"/>
                <a:t>         1</a:t>
              </a:r>
              <a:r>
                <a:rPr lang="zh-CN" altLang="en-US" sz="2800" b="1"/>
                <a:t>、求似然函数</a:t>
              </a:r>
              <a:r>
                <a:rPr lang="en-US" altLang="zh-CN" sz="2800" b="1" i="1">
                  <a:solidFill>
                    <a:schemeClr val="accent1"/>
                  </a:solidFill>
                </a:rPr>
                <a:t>L</a:t>
              </a:r>
              <a:r>
                <a:rPr lang="en-US" altLang="zh-CN" sz="2800" b="1">
                  <a:solidFill>
                    <a:schemeClr val="accent1"/>
                  </a:solidFill>
                </a:rPr>
                <a:t>(    ) </a:t>
              </a:r>
              <a:r>
                <a:rPr lang="zh-CN" altLang="en-US" sz="2800" b="1"/>
                <a:t>的最大值点，可以应用微积分中的技巧。由于</a:t>
              </a:r>
              <a:r>
                <a:rPr lang="en-US" altLang="zh-CN" sz="2800" b="1"/>
                <a:t>ln(</a:t>
              </a:r>
              <a:r>
                <a:rPr lang="en-US" altLang="zh-CN" sz="2800" b="1" i="1"/>
                <a:t>x</a:t>
              </a:r>
              <a:r>
                <a:rPr lang="en-US" altLang="zh-CN" sz="2800" b="1"/>
                <a:t>)</a:t>
              </a:r>
              <a:r>
                <a:rPr lang="zh-CN" altLang="zh-CN" sz="2800" b="1"/>
                <a:t>是</a:t>
              </a:r>
              <a:r>
                <a:rPr lang="zh-CN" altLang="en-US" sz="2800" b="1"/>
                <a:t> </a:t>
              </a:r>
              <a:r>
                <a:rPr lang="en-US" altLang="zh-CN" sz="2800" b="1" i="1"/>
                <a:t>x </a:t>
              </a:r>
              <a:r>
                <a:rPr lang="zh-CN" altLang="zh-CN" sz="2800" b="1"/>
                <a:t>的增函数</a:t>
              </a:r>
              <a:r>
                <a:rPr lang="en-US" altLang="zh-CN" sz="2800" b="1"/>
                <a:t>, ln</a:t>
              </a:r>
              <a:r>
                <a:rPr lang="en-US" altLang="zh-CN" sz="2800" b="1" i="1"/>
                <a:t>L</a:t>
              </a:r>
              <a:r>
                <a:rPr lang="en-US" altLang="zh-CN" sz="2800" b="1"/>
                <a:t>(   )</a:t>
              </a:r>
              <a:r>
                <a:rPr lang="zh-CN" altLang="en-US" sz="2800" b="1"/>
                <a:t>与</a:t>
              </a:r>
              <a:r>
                <a:rPr lang="en-US" altLang="zh-CN" sz="2800" b="1" i="1"/>
                <a:t>L</a:t>
              </a:r>
              <a:r>
                <a:rPr lang="en-US" altLang="zh-CN" sz="2800" b="1"/>
                <a:t>(    )</a:t>
              </a:r>
              <a:r>
                <a:rPr lang="zh-CN" altLang="zh-CN" sz="2800" b="1"/>
                <a:t>在</a:t>
              </a:r>
              <a:r>
                <a:rPr lang="zh-CN" altLang="en-US" sz="2800" b="1"/>
                <a:t>    的同一值处达到它的最大值，假定   是一实数，且</a:t>
              </a:r>
              <a:r>
                <a:rPr lang="en-US" altLang="zh-CN" sz="2800" b="1"/>
                <a:t>ln</a:t>
              </a:r>
              <a:r>
                <a:rPr lang="en-US" altLang="zh-CN" sz="2800" b="1" i="1"/>
                <a:t>L</a:t>
              </a:r>
              <a:r>
                <a:rPr lang="en-US" altLang="zh-CN" sz="2800" b="1"/>
                <a:t>(    )</a:t>
              </a:r>
              <a:r>
                <a:rPr lang="zh-CN" altLang="en-US" sz="2800" b="1"/>
                <a:t>是    的一个可微函数。通过求解方程：</a:t>
              </a:r>
            </a:p>
          </p:txBody>
        </p:sp>
        <p:graphicFrame>
          <p:nvGraphicFramePr>
            <p:cNvPr id="105477" name="Object 5"/>
            <p:cNvGraphicFramePr>
              <a:graphicFrameLocks noChangeAspect="1"/>
            </p:cNvGraphicFramePr>
            <p:nvPr/>
          </p:nvGraphicFramePr>
          <p:xfrm>
            <a:off x="2717" y="654"/>
            <a:ext cx="25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15" name="公式" r:id="rId3" imgW="3346560" imgH="4258800" progId="">
                    <p:embed/>
                  </p:oleObj>
                </mc:Choice>
                <mc:Fallback>
                  <p:oleObj name="公式" r:id="rId3" imgW="3346560" imgH="4258800" progId="">
                    <p:embed/>
                    <p:pic>
                      <p:nvPicPr>
                        <p:cNvPr id="0" name="Picture 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17" y="654"/>
                          <a:ext cx="250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478" name="Object 6"/>
            <p:cNvGraphicFramePr>
              <a:graphicFrameLocks noChangeAspect="1"/>
            </p:cNvGraphicFramePr>
            <p:nvPr/>
          </p:nvGraphicFramePr>
          <p:xfrm>
            <a:off x="1519" y="1166"/>
            <a:ext cx="250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16" name="公式" r:id="rId5" imgW="133560" imgH="171360" progId="">
                    <p:embed/>
                  </p:oleObj>
                </mc:Choice>
                <mc:Fallback>
                  <p:oleObj name="公式" r:id="rId5" imgW="133560" imgH="171360" progId="">
                    <p:embed/>
                    <p:pic>
                      <p:nvPicPr>
                        <p:cNvPr id="0" name="Picture 9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1166"/>
                          <a:ext cx="250" cy="2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479" name="Object 7"/>
            <p:cNvGraphicFramePr>
              <a:graphicFrameLocks noChangeAspect="1"/>
            </p:cNvGraphicFramePr>
            <p:nvPr/>
          </p:nvGraphicFramePr>
          <p:xfrm>
            <a:off x="5075" y="881"/>
            <a:ext cx="25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17" name="公式" r:id="rId7" imgW="133560" imgH="171360" progId="">
                    <p:embed/>
                  </p:oleObj>
                </mc:Choice>
                <mc:Fallback>
                  <p:oleObj name="公式" r:id="rId7" imgW="133560" imgH="171360" progId="">
                    <p:embed/>
                    <p:pic>
                      <p:nvPicPr>
                        <p:cNvPr id="0" name="Picture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75" y="881"/>
                          <a:ext cx="250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480" name="Object 8"/>
            <p:cNvGraphicFramePr>
              <a:graphicFrameLocks noChangeAspect="1"/>
            </p:cNvGraphicFramePr>
            <p:nvPr/>
          </p:nvGraphicFramePr>
          <p:xfrm>
            <a:off x="971" y="1152"/>
            <a:ext cx="218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18" name="公式" r:id="rId9" imgW="133560" imgH="171360" progId="">
                    <p:embed/>
                  </p:oleObj>
                </mc:Choice>
                <mc:Fallback>
                  <p:oleObj name="公式" r:id="rId9" imgW="133560" imgH="171360" progId="">
                    <p:embed/>
                    <p:pic>
                      <p:nvPicPr>
                        <p:cNvPr id="0" name="Picture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1" y="1152"/>
                          <a:ext cx="218" cy="2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481" name="Object 9"/>
            <p:cNvGraphicFramePr>
              <a:graphicFrameLocks noChangeAspect="1"/>
            </p:cNvGraphicFramePr>
            <p:nvPr/>
          </p:nvGraphicFramePr>
          <p:xfrm>
            <a:off x="2308" y="1425"/>
            <a:ext cx="25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19" name="公式" r:id="rId11" imgW="133560" imgH="171360" progId="">
                    <p:embed/>
                  </p:oleObj>
                </mc:Choice>
                <mc:Fallback>
                  <p:oleObj name="公式" r:id="rId11" imgW="133560" imgH="171360" progId="">
                    <p:embed/>
                    <p:pic>
                      <p:nvPicPr>
                        <p:cNvPr id="0" name="Picture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8" y="1425"/>
                          <a:ext cx="250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482" name="Object 10"/>
            <p:cNvGraphicFramePr>
              <a:graphicFrameLocks noChangeAspect="1"/>
            </p:cNvGraphicFramePr>
            <p:nvPr/>
          </p:nvGraphicFramePr>
          <p:xfrm>
            <a:off x="5076" y="1152"/>
            <a:ext cx="249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0" name="公式" r:id="rId13" imgW="133560" imgH="171360" progId="">
                    <p:embed/>
                  </p:oleObj>
                </mc:Choice>
                <mc:Fallback>
                  <p:oleObj name="公式" r:id="rId13" imgW="133560" imgH="171360" progId="">
                    <p:embed/>
                    <p:pic>
                      <p:nvPicPr>
                        <p:cNvPr id="0" name="Picture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76" y="1152"/>
                          <a:ext cx="249" cy="2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483" name="Object 11"/>
            <p:cNvGraphicFramePr>
              <a:graphicFrameLocks noChangeAspect="1"/>
            </p:cNvGraphicFramePr>
            <p:nvPr/>
          </p:nvGraphicFramePr>
          <p:xfrm>
            <a:off x="2807" y="1425"/>
            <a:ext cx="25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1" name="公式" r:id="rId15" imgW="133560" imgH="171360" progId="">
                    <p:embed/>
                  </p:oleObj>
                </mc:Choice>
                <mc:Fallback>
                  <p:oleObj name="公式" r:id="rId15" imgW="133560" imgH="171360" progId="">
                    <p:embed/>
                    <p:pic>
                      <p:nvPicPr>
                        <p:cNvPr id="0" name="Picture 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07" y="1425"/>
                          <a:ext cx="250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50825" y="4508500"/>
            <a:ext cx="3733800" cy="519113"/>
            <a:chOff x="528" y="2947"/>
            <a:chExt cx="2352" cy="327"/>
          </a:xfrm>
        </p:grpSpPr>
        <p:sp>
          <p:nvSpPr>
            <p:cNvPr id="105485" name="Rectangle 13"/>
            <p:cNvSpPr>
              <a:spLocks noChangeArrowheads="1"/>
            </p:cNvSpPr>
            <p:nvPr/>
          </p:nvSpPr>
          <p:spPr bwMode="auto">
            <a:xfrm>
              <a:off x="528" y="2947"/>
              <a:ext cx="23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hangingPunct="1"/>
              <a:r>
                <a:rPr lang="zh-CN" altLang="en-US" sz="2800" b="1"/>
                <a:t>可以得到    的</a:t>
              </a:r>
              <a:r>
                <a:rPr lang="en-US" altLang="zh-CN" sz="2800" b="1"/>
                <a:t>MLE .</a:t>
              </a:r>
            </a:p>
          </p:txBody>
        </p:sp>
        <p:graphicFrame>
          <p:nvGraphicFramePr>
            <p:cNvPr id="105486" name="Object 14"/>
            <p:cNvGraphicFramePr>
              <a:graphicFrameLocks noChangeAspect="1"/>
            </p:cNvGraphicFramePr>
            <p:nvPr/>
          </p:nvGraphicFramePr>
          <p:xfrm>
            <a:off x="1519" y="2976"/>
            <a:ext cx="250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2" name="公式" r:id="rId17" imgW="133560" imgH="171360" progId="">
                    <p:embed/>
                  </p:oleObj>
                </mc:Choice>
                <mc:Fallback>
                  <p:oleObj name="公式" r:id="rId17" imgW="133560" imgH="171360" progId="">
                    <p:embed/>
                    <p:pic>
                      <p:nvPicPr>
                        <p:cNvPr id="0" name="Picture 9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2976"/>
                          <a:ext cx="250" cy="2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5487" name="Object 15"/>
          <p:cNvGraphicFramePr>
            <a:graphicFrameLocks noChangeAspect="1"/>
          </p:cNvGraphicFramePr>
          <p:nvPr/>
        </p:nvGraphicFramePr>
        <p:xfrm>
          <a:off x="2846388" y="3344863"/>
          <a:ext cx="2378075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023" name="公式" r:id="rId19" imgW="20127240" imgH="9441720" progId="">
                  <p:embed/>
                </p:oleObj>
              </mc:Choice>
              <mc:Fallback>
                <p:oleObj name="公式" r:id="rId19" imgW="20127240" imgH="9441720" progId="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3344863"/>
                        <a:ext cx="2378075" cy="110648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50825" y="5084763"/>
            <a:ext cx="7343775" cy="519112"/>
            <a:chOff x="567" y="3294"/>
            <a:chExt cx="4626" cy="327"/>
          </a:xfrm>
        </p:grpSpPr>
        <p:graphicFrame>
          <p:nvGraphicFramePr>
            <p:cNvPr id="105489" name="Object 17"/>
            <p:cNvGraphicFramePr>
              <a:graphicFrameLocks noChangeAspect="1"/>
            </p:cNvGraphicFramePr>
            <p:nvPr/>
          </p:nvGraphicFramePr>
          <p:xfrm>
            <a:off x="1275" y="3335"/>
            <a:ext cx="380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4" name="公式" r:id="rId21" imgW="133560" imgH="171360" progId="">
                    <p:embed/>
                  </p:oleObj>
                </mc:Choice>
                <mc:Fallback>
                  <p:oleObj name="公式" r:id="rId21" imgW="133560" imgH="171360" progId="">
                    <p:embed/>
                    <p:pic>
                      <p:nvPicPr>
                        <p:cNvPr id="0" name="Picture 10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5" y="3335"/>
                          <a:ext cx="380" cy="2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490" name="Rectangle 18"/>
            <p:cNvSpPr>
              <a:spLocks noChangeArrowheads="1"/>
            </p:cNvSpPr>
            <p:nvPr/>
          </p:nvSpPr>
          <p:spPr bwMode="auto">
            <a:xfrm>
              <a:off x="567" y="3294"/>
              <a:ext cx="46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hangingPunct="1"/>
              <a:r>
                <a:rPr lang="en-US" altLang="zh-CN" sz="2800" b="1"/>
                <a:t>        </a:t>
              </a:r>
              <a:r>
                <a:rPr lang="zh-CN" altLang="en-US" sz="2800" b="1"/>
                <a:t>若   是向量，上述方程必须用方程组代替 </a:t>
              </a:r>
              <a:r>
                <a:rPr lang="en-US" altLang="zh-CN" sz="2800" b="1"/>
                <a:t>.</a:t>
              </a:r>
            </a:p>
          </p:txBody>
        </p:sp>
      </p:grpSp>
      <p:sp>
        <p:nvSpPr>
          <p:cNvPr id="105493" name="Rectangle 21"/>
          <p:cNvSpPr>
            <a:spLocks noChangeArrowheads="1"/>
          </p:cNvSpPr>
          <p:nvPr/>
        </p:nvSpPr>
        <p:spPr bwMode="auto">
          <a:xfrm>
            <a:off x="268288" y="5478463"/>
            <a:ext cx="7974012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b="1"/>
              <a:t>         2</a:t>
            </a:r>
            <a:r>
              <a:rPr lang="zh-CN" altLang="en-US" sz="2800" b="1"/>
              <a:t>、用上述求导方法求参数的</a:t>
            </a:r>
            <a:r>
              <a:rPr lang="en-US" altLang="zh-CN" sz="2800" b="1"/>
              <a:t>MLE</a:t>
            </a:r>
            <a:r>
              <a:rPr lang="zh-CN" altLang="en-US" sz="2800" b="1"/>
              <a:t>有时行不通，这时要用最大似然原则来求 </a:t>
            </a:r>
            <a:r>
              <a:rPr lang="en-US" altLang="zh-CN" sz="2800" b="1"/>
              <a:t>.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  <p:bldP spid="10549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0998" name="Rectangle 6"/>
          <p:cNvSpPr>
            <a:spLocks noChangeArrowheads="1"/>
          </p:cNvSpPr>
          <p:nvPr/>
        </p:nvSpPr>
        <p:spPr bwMode="auto">
          <a:xfrm>
            <a:off x="815975" y="1700213"/>
            <a:ext cx="844391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b="1">
                <a:ea typeface="宋体" pitchFamily="2" charset="-122"/>
              </a:rPr>
              <a:t>       参数估计问题是利用从</a:t>
            </a:r>
            <a:r>
              <a:rPr lang="zh-CN" altLang="en-US" b="1">
                <a:solidFill>
                  <a:srgbClr val="FF0066"/>
                </a:solidFill>
                <a:ea typeface="宋体" pitchFamily="2" charset="-122"/>
              </a:rPr>
              <a:t>总体抽样</a:t>
            </a:r>
            <a:r>
              <a:rPr lang="zh-CN" altLang="en-US" b="1">
                <a:ea typeface="宋体" pitchFamily="2" charset="-122"/>
              </a:rPr>
              <a:t>得到的</a:t>
            </a:r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信息</a:t>
            </a:r>
            <a:r>
              <a:rPr lang="zh-CN" altLang="en-US" b="1">
                <a:ea typeface="宋体" pitchFamily="2" charset="-122"/>
              </a:rPr>
              <a:t>来</a:t>
            </a:r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估计</a:t>
            </a:r>
            <a:r>
              <a:rPr lang="zh-CN" altLang="en-US" b="1">
                <a:ea typeface="宋体" pitchFamily="2" charset="-122"/>
              </a:rPr>
              <a:t>总体的某些</a:t>
            </a:r>
            <a:r>
              <a:rPr lang="zh-CN" altLang="en-US" b="1">
                <a:solidFill>
                  <a:srgbClr val="339933"/>
                </a:solidFill>
                <a:ea typeface="宋体" pitchFamily="2" charset="-122"/>
              </a:rPr>
              <a:t>参数</a:t>
            </a:r>
            <a:r>
              <a:rPr lang="zh-CN" altLang="en-US" b="1">
                <a:ea typeface="宋体" pitchFamily="2" charset="-122"/>
              </a:rPr>
              <a:t>或者参数的某些函数</a:t>
            </a:r>
            <a:r>
              <a:rPr lang="en-US" altLang="zh-CN" b="1">
                <a:ea typeface="宋体" pitchFamily="2" charset="-122"/>
              </a:rPr>
              <a:t>.</a:t>
            </a:r>
          </a:p>
        </p:txBody>
      </p:sp>
      <p:sp>
        <p:nvSpPr>
          <p:cNvPr id="1620999" name="Rectangle 7"/>
          <p:cNvSpPr>
            <a:spLocks noChangeArrowheads="1"/>
          </p:cNvSpPr>
          <p:nvPr/>
        </p:nvSpPr>
        <p:spPr bwMode="auto">
          <a:xfrm>
            <a:off x="1042988" y="836613"/>
            <a:ext cx="2578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zh-CN" altLang="en-US" sz="3200" b="1">
                <a:solidFill>
                  <a:schemeClr val="hlink"/>
                </a:solidFill>
                <a:ea typeface="宋体" pitchFamily="2" charset="-122"/>
              </a:rPr>
              <a:t> </a:t>
            </a:r>
            <a:r>
              <a:rPr lang="zh-CN" altLang="en-US" sz="4000" b="1">
                <a:ea typeface="宋体" pitchFamily="2" charset="-122"/>
              </a:rPr>
              <a:t>参数估计</a:t>
            </a:r>
          </a:p>
        </p:txBody>
      </p:sp>
      <p:sp>
        <p:nvSpPr>
          <p:cNvPr id="1621009" name="AutoShape 17"/>
          <p:cNvSpPr>
            <a:spLocks noChangeArrowheads="1"/>
          </p:cNvSpPr>
          <p:nvPr/>
        </p:nvSpPr>
        <p:spPr bwMode="auto">
          <a:xfrm>
            <a:off x="6234113" y="4451350"/>
            <a:ext cx="2808287" cy="2160588"/>
          </a:xfrm>
          <a:prstGeom prst="wedgeRectCallout">
            <a:avLst>
              <a:gd name="adj1" fmla="val -2292"/>
              <a:gd name="adj2" fmla="val 248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在参数估计问题</a:t>
            </a:r>
          </a:p>
          <a:p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中，假定</a:t>
            </a:r>
            <a:r>
              <a:rPr lang="zh-CN" altLang="en-US" b="1">
                <a:solidFill>
                  <a:srgbClr val="FF0066"/>
                </a:solidFill>
                <a:ea typeface="宋体" pitchFamily="2" charset="-122"/>
              </a:rPr>
              <a:t>总体分</a:t>
            </a:r>
          </a:p>
          <a:p>
            <a:r>
              <a:rPr lang="zh-CN" altLang="en-US" b="1">
                <a:solidFill>
                  <a:srgbClr val="FF0066"/>
                </a:solidFill>
                <a:ea typeface="宋体" pitchFamily="2" charset="-122"/>
              </a:rPr>
              <a:t>布</a:t>
            </a:r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形式</a:t>
            </a:r>
            <a:r>
              <a:rPr lang="zh-CN" altLang="en-US" b="1">
                <a:solidFill>
                  <a:srgbClr val="339933"/>
                </a:solidFill>
                <a:ea typeface="宋体" pitchFamily="2" charset="-122"/>
              </a:rPr>
              <a:t>已知</a:t>
            </a:r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，未</a:t>
            </a:r>
          </a:p>
          <a:p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知的仅仅是一个</a:t>
            </a:r>
          </a:p>
          <a:p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或几个参数</a:t>
            </a:r>
            <a:r>
              <a:rPr lang="en-US" altLang="zh-CN" b="1">
                <a:solidFill>
                  <a:srgbClr val="3366CC"/>
                </a:solidFill>
                <a:ea typeface="宋体" pitchFamily="2" charset="-122"/>
              </a:rPr>
              <a:t>.</a:t>
            </a:r>
          </a:p>
        </p:txBody>
      </p:sp>
      <p:graphicFrame>
        <p:nvGraphicFramePr>
          <p:cNvPr id="1621010" name="Object 18"/>
          <p:cNvGraphicFramePr>
            <a:graphicFrameLocks noGrp="1" noChangeAspect="1"/>
          </p:cNvGraphicFramePr>
          <p:nvPr>
            <p:ph/>
          </p:nvPr>
        </p:nvGraphicFramePr>
        <p:xfrm>
          <a:off x="785813" y="2786063"/>
          <a:ext cx="7289800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公式" r:id="rId3" imgW="174955200" imgH="47244000" progId="">
                  <p:embed/>
                </p:oleObj>
              </mc:Choice>
              <mc:Fallback>
                <p:oleObj name="公式" r:id="rId3" imgW="174955200" imgH="47244000" progId="">
                  <p:embed/>
                  <p:pic>
                    <p:nvPicPr>
                      <p:cNvPr id="0" name="Picture 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2786063"/>
                        <a:ext cx="7289800" cy="196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3"/>
          <p:cNvGraphicFramePr>
            <a:graphicFrameLocks noChangeAspect="1"/>
          </p:cNvGraphicFramePr>
          <p:nvPr/>
        </p:nvGraphicFramePr>
        <p:xfrm>
          <a:off x="971550" y="5013325"/>
          <a:ext cx="518477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公式" r:id="rId5" imgW="68275200" imgH="15240000" progId="">
                  <p:embed/>
                </p:oleObj>
              </mc:Choice>
              <mc:Fallback>
                <p:oleObj name="公式" r:id="rId5" imgW="68275200" imgH="152400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013325"/>
                        <a:ext cx="5184775" cy="115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1187450" y="549275"/>
          <a:ext cx="712946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" name="公式" r:id="rId3" imgW="76504800" imgH="10972800" progId="">
                  <p:embed/>
                </p:oleObj>
              </mc:Choice>
              <mc:Fallback>
                <p:oleObj name="公式" r:id="rId3" imgW="76504800" imgH="10972800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49275"/>
                        <a:ext cx="7129463" cy="1023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29" name="Object 5"/>
          <p:cNvGraphicFramePr>
            <a:graphicFrameLocks noChangeAspect="1"/>
          </p:cNvGraphicFramePr>
          <p:nvPr/>
        </p:nvGraphicFramePr>
        <p:xfrm>
          <a:off x="1547813" y="1844675"/>
          <a:ext cx="65532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公式" r:id="rId5" imgW="78943200" imgH="10972800" progId="">
                  <p:embed/>
                </p:oleObj>
              </mc:Choice>
              <mc:Fallback>
                <p:oleObj name="公式" r:id="rId5" imgW="78943200" imgH="10972800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844675"/>
                        <a:ext cx="65532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30" name="Text Box 6"/>
          <p:cNvSpPr txBox="1">
            <a:spLocks noChangeArrowheads="1"/>
          </p:cNvSpPr>
          <p:nvPr/>
        </p:nvSpPr>
        <p:spPr bwMode="auto">
          <a:xfrm>
            <a:off x="1187450" y="1916113"/>
            <a:ext cx="8366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2200" b="1">
                <a:solidFill>
                  <a:srgbClr val="FF0066"/>
                </a:solidFill>
                <a:ea typeface="黑体" pitchFamily="49" charset="-122"/>
              </a:rPr>
              <a:t>解</a:t>
            </a:r>
          </a:p>
        </p:txBody>
      </p:sp>
      <p:graphicFrame>
        <p:nvGraphicFramePr>
          <p:cNvPr id="1639431" name="Object 7"/>
          <p:cNvGraphicFramePr>
            <a:graphicFrameLocks noChangeAspect="1"/>
          </p:cNvGraphicFramePr>
          <p:nvPr/>
        </p:nvGraphicFramePr>
        <p:xfrm>
          <a:off x="1260475" y="2924175"/>
          <a:ext cx="7883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6" name="公式" r:id="rId7" imgW="73456800" imgH="5486400" progId="">
                  <p:embed/>
                </p:oleObj>
              </mc:Choice>
              <mc:Fallback>
                <p:oleObj name="公式" r:id="rId7" imgW="73456800" imgH="5486400" progId="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2924175"/>
                        <a:ext cx="7883525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32" name="Text Box 8"/>
          <p:cNvSpPr txBox="1">
            <a:spLocks noChangeArrowheads="1"/>
          </p:cNvSpPr>
          <p:nvPr/>
        </p:nvSpPr>
        <p:spPr bwMode="auto">
          <a:xfrm>
            <a:off x="1258888" y="3933825"/>
            <a:ext cx="21494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2200" b="1">
                <a:solidFill>
                  <a:srgbClr val="FF0066"/>
                </a:solidFill>
                <a:ea typeface="宋体" pitchFamily="2" charset="-122"/>
              </a:rPr>
              <a:t>似然函数</a:t>
            </a:r>
          </a:p>
        </p:txBody>
      </p:sp>
      <p:graphicFrame>
        <p:nvGraphicFramePr>
          <p:cNvPr id="1639433" name="Object 9"/>
          <p:cNvGraphicFramePr>
            <a:graphicFrameLocks noChangeAspect="1"/>
          </p:cNvGraphicFramePr>
          <p:nvPr/>
        </p:nvGraphicFramePr>
        <p:xfrm>
          <a:off x="2700338" y="3716338"/>
          <a:ext cx="381635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7" name="公式" r:id="rId9" imgW="39014400" imgH="10363200" progId="">
                  <p:embed/>
                </p:oleObj>
              </mc:Choice>
              <mc:Fallback>
                <p:oleObj name="公式" r:id="rId9" imgW="39014400" imgH="10363200" progId="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716338"/>
                        <a:ext cx="3816350" cy="101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34" name="Object 10"/>
          <p:cNvGraphicFramePr>
            <a:graphicFrameLocks noChangeAspect="1"/>
          </p:cNvGraphicFramePr>
          <p:nvPr/>
        </p:nvGraphicFramePr>
        <p:xfrm>
          <a:off x="3276600" y="4797425"/>
          <a:ext cx="431958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8" name="公式" r:id="rId11" imgW="29260800" imgH="9448800" progId="">
                  <p:embed/>
                </p:oleObj>
              </mc:Choice>
              <mc:Fallback>
                <p:oleObj name="公式" r:id="rId11" imgW="29260800" imgH="9448800" progId="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797425"/>
                        <a:ext cx="4319588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1331913" y="549275"/>
            <a:ext cx="101600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2200" b="1">
                <a:solidFill>
                  <a:srgbClr val="FF0066"/>
                </a:solidFill>
                <a:latin typeface="黑体" pitchFamily="49" charset="-122"/>
                <a:ea typeface="黑体" pitchFamily="49" charset="-122"/>
              </a:rPr>
              <a:t>例</a:t>
            </a:r>
            <a:endParaRPr lang="en-US" altLang="zh-CN" sz="2200" b="1">
              <a:solidFill>
                <a:srgbClr val="FF0066"/>
              </a:solidFill>
              <a:ea typeface="黑体" pitchFamily="49" charset="-122"/>
            </a:endParaRP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6659563" y="3573463"/>
            <a:ext cx="1944687" cy="100806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5367" name="Object 19"/>
          <p:cNvGraphicFramePr>
            <a:graphicFrameLocks noGrp="1" noChangeAspect="1"/>
          </p:cNvGraphicFramePr>
          <p:nvPr>
            <p:ph/>
          </p:nvPr>
        </p:nvGraphicFramePr>
        <p:xfrm>
          <a:off x="6643702" y="3643314"/>
          <a:ext cx="1928826" cy="846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9" name="公式" r:id="rId13" imgW="24993600" imgH="10972800" progId="">
                  <p:embed/>
                </p:oleObj>
              </mc:Choice>
              <mc:Fallback>
                <p:oleObj name="公式" r:id="rId13" imgW="24993600" imgH="10972800" progId="">
                  <p:embed/>
                  <p:pic>
                    <p:nvPicPr>
                      <p:cNvPr id="0" name="Picture 7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702" y="3643314"/>
                        <a:ext cx="1928826" cy="846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30" grpId="0" autoUpdateAnimBg="0"/>
      <p:bldP spid="163943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476375" y="1700213"/>
          <a:ext cx="5903913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4" name="公式" r:id="rId3" imgW="62179200" imgH="9753600" progId="">
                  <p:embed/>
                </p:oleObj>
              </mc:Choice>
              <mc:Fallback>
                <p:oleObj name="公式" r:id="rId3" imgW="62179200" imgH="97536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700213"/>
                        <a:ext cx="5903913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453" name="Object 5"/>
          <p:cNvGraphicFramePr>
            <a:graphicFrameLocks noChangeAspect="1"/>
          </p:cNvGraphicFramePr>
          <p:nvPr/>
        </p:nvGraphicFramePr>
        <p:xfrm>
          <a:off x="1763713" y="2852738"/>
          <a:ext cx="4752975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5" name="公式" r:id="rId5" imgW="53340000" imgH="13716000" progId="">
                  <p:embed/>
                </p:oleObj>
              </mc:Choice>
              <mc:Fallback>
                <p:oleObj name="公式" r:id="rId5" imgW="53340000" imgH="13716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852738"/>
                        <a:ext cx="4752975" cy="122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454" name="Object 6"/>
          <p:cNvGraphicFramePr>
            <a:graphicFrameLocks noChangeAspect="1"/>
          </p:cNvGraphicFramePr>
          <p:nvPr/>
        </p:nvGraphicFramePr>
        <p:xfrm>
          <a:off x="971550" y="4365625"/>
          <a:ext cx="46799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6" name="公式" r:id="rId7" imgW="44500800" imgH="5181600" progId="">
                  <p:embed/>
                </p:oleObj>
              </mc:Choice>
              <mc:Fallback>
                <p:oleObj name="公式" r:id="rId7" imgW="44500800" imgH="518160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365625"/>
                        <a:ext cx="467995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455" name="Object 7"/>
          <p:cNvGraphicFramePr>
            <a:graphicFrameLocks noChangeAspect="1"/>
          </p:cNvGraphicFramePr>
          <p:nvPr/>
        </p:nvGraphicFramePr>
        <p:xfrm>
          <a:off x="5580063" y="4005263"/>
          <a:ext cx="2879725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7" name="公式" r:id="rId9" imgW="22555200" imgH="9448800" progId="">
                  <p:embed/>
                </p:oleObj>
              </mc:Choice>
              <mc:Fallback>
                <p:oleObj name="公式" r:id="rId9" imgW="22555200" imgH="9448800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005263"/>
                        <a:ext cx="2879725" cy="12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1042988" y="476250"/>
          <a:ext cx="7200900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5" name="公式" r:id="rId3" imgW="75895200" imgH="17068800" progId="">
                  <p:embed/>
                </p:oleObj>
              </mc:Choice>
              <mc:Fallback>
                <p:oleObj name="公式" r:id="rId3" imgW="75895200" imgH="1706880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76250"/>
                        <a:ext cx="7200900" cy="162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477" name="Text Box 5"/>
          <p:cNvSpPr txBox="1">
            <a:spLocks noChangeArrowheads="1"/>
          </p:cNvSpPr>
          <p:nvPr/>
        </p:nvSpPr>
        <p:spPr bwMode="auto">
          <a:xfrm>
            <a:off x="1187450" y="2276475"/>
            <a:ext cx="149383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2200" b="1">
                <a:solidFill>
                  <a:srgbClr val="FF0066"/>
                </a:solidFill>
                <a:ea typeface="黑体" pitchFamily="49" charset="-122"/>
              </a:rPr>
              <a:t>解</a:t>
            </a:r>
          </a:p>
        </p:txBody>
      </p:sp>
      <p:graphicFrame>
        <p:nvGraphicFramePr>
          <p:cNvPr id="1641478" name="Object 6"/>
          <p:cNvGraphicFramePr>
            <a:graphicFrameLocks noChangeAspect="1"/>
          </p:cNvGraphicFramePr>
          <p:nvPr/>
        </p:nvGraphicFramePr>
        <p:xfrm>
          <a:off x="1908175" y="2205038"/>
          <a:ext cx="374491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6" name="公式" r:id="rId5" imgW="28956000" imgH="5181600" progId="">
                  <p:embed/>
                </p:oleObj>
              </mc:Choice>
              <mc:Fallback>
                <p:oleObj name="公式" r:id="rId5" imgW="28956000" imgH="518160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205038"/>
                        <a:ext cx="3744913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479" name="Object 7"/>
          <p:cNvGraphicFramePr>
            <a:graphicFrameLocks noChangeAspect="1"/>
          </p:cNvGraphicFramePr>
          <p:nvPr/>
        </p:nvGraphicFramePr>
        <p:xfrm>
          <a:off x="2124075" y="2636838"/>
          <a:ext cx="5108575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7" name="公式" r:id="rId7" imgW="43281600" imgH="11582400" progId="">
                  <p:embed/>
                </p:oleObj>
              </mc:Choice>
              <mc:Fallback>
                <p:oleObj name="公式" r:id="rId7" imgW="43281600" imgH="1158240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636838"/>
                        <a:ext cx="5108575" cy="1365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480" name="Text Box 8"/>
          <p:cNvSpPr txBox="1">
            <a:spLocks noChangeArrowheads="1"/>
          </p:cNvSpPr>
          <p:nvPr/>
        </p:nvSpPr>
        <p:spPr bwMode="auto">
          <a:xfrm>
            <a:off x="1187450" y="3933825"/>
            <a:ext cx="37036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en-US" altLang="zh-CN" sz="2400" b="1" i="1">
                <a:solidFill>
                  <a:srgbClr val="FF0066"/>
                </a:solidFill>
                <a:ea typeface="宋体" pitchFamily="2" charset="-122"/>
              </a:rPr>
              <a:t>X </a:t>
            </a:r>
            <a:r>
              <a:rPr lang="zh-CN" altLang="en-US" sz="2400" b="1">
                <a:solidFill>
                  <a:srgbClr val="FF0066"/>
                </a:solidFill>
                <a:ea typeface="宋体" pitchFamily="2" charset="-122"/>
                <a:sym typeface="Math1" pitchFamily="2" charset="2"/>
              </a:rPr>
              <a:t>的</a:t>
            </a:r>
            <a:r>
              <a:rPr lang="zh-CN" altLang="en-US" sz="2400" b="1">
                <a:solidFill>
                  <a:srgbClr val="FF0066"/>
                </a:solidFill>
                <a:ea typeface="宋体" pitchFamily="2" charset="-122"/>
              </a:rPr>
              <a:t>似然函数为</a:t>
            </a:r>
          </a:p>
        </p:txBody>
      </p:sp>
      <p:graphicFrame>
        <p:nvGraphicFramePr>
          <p:cNvPr id="1641481" name="Object 9"/>
          <p:cNvGraphicFramePr>
            <a:graphicFrameLocks noChangeAspect="1"/>
          </p:cNvGraphicFramePr>
          <p:nvPr/>
        </p:nvGraphicFramePr>
        <p:xfrm>
          <a:off x="1692275" y="4005263"/>
          <a:ext cx="6192838" cy="159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8" name="公式" r:id="rId9" imgW="44840160" imgH="11575800" progId="">
                  <p:embed/>
                </p:oleObj>
              </mc:Choice>
              <mc:Fallback>
                <p:oleObj name="公式" r:id="rId9" imgW="44840160" imgH="11575800" progId="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005263"/>
                        <a:ext cx="6192838" cy="159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1258888" y="620713"/>
            <a:ext cx="10160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2200" b="1">
                <a:solidFill>
                  <a:srgbClr val="FF0066"/>
                </a:solidFill>
                <a:latin typeface="黑体" pitchFamily="49" charset="-122"/>
                <a:ea typeface="黑体" pitchFamily="49" charset="-122"/>
              </a:rPr>
              <a:t>例</a:t>
            </a:r>
            <a:endParaRPr lang="en-US" altLang="zh-CN" sz="2200" b="1">
              <a:solidFill>
                <a:srgbClr val="FF0066"/>
              </a:solidFill>
              <a:ea typeface="黑体" pitchFamily="49" charset="-122"/>
            </a:endParaRPr>
          </a:p>
        </p:txBody>
      </p:sp>
      <p:graphicFrame>
        <p:nvGraphicFramePr>
          <p:cNvPr id="1641483" name="Object 11"/>
          <p:cNvGraphicFramePr>
            <a:graphicFrameLocks noGrp="1" noChangeAspect="1"/>
          </p:cNvGraphicFramePr>
          <p:nvPr>
            <p:ph/>
          </p:nvPr>
        </p:nvGraphicFramePr>
        <p:xfrm>
          <a:off x="1500188" y="5643563"/>
          <a:ext cx="60452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9" name="Equation" r:id="rId11" imgW="145084800" imgH="22250400" progId="">
                  <p:embed/>
                </p:oleObj>
              </mc:Choice>
              <mc:Fallback>
                <p:oleObj name="Equation" r:id="rId11" imgW="145084800" imgH="22250400" progId="">
                  <p:embed/>
                  <p:pic>
                    <p:nvPicPr>
                      <p:cNvPr id="0" name="Picture 6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643563"/>
                        <a:ext cx="60452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4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4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477" grpId="0" autoUpdateAnimBg="0"/>
      <p:bldP spid="164148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1116013" y="620713"/>
          <a:ext cx="7345362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公式" r:id="rId3" imgW="78028800" imgH="10363200" progId="">
                  <p:embed/>
                </p:oleObj>
              </mc:Choice>
              <mc:Fallback>
                <p:oleObj name="公式" r:id="rId3" imgW="78028800" imgH="1036320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620713"/>
                        <a:ext cx="7345362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501" name="Object 5"/>
          <p:cNvGraphicFramePr>
            <a:graphicFrameLocks noChangeAspect="1"/>
          </p:cNvGraphicFramePr>
          <p:nvPr/>
        </p:nvGraphicFramePr>
        <p:xfrm>
          <a:off x="1979613" y="1844675"/>
          <a:ext cx="3600450" cy="200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0" name="公式" r:id="rId5" imgW="37185600" imgH="20726400" progId="">
                  <p:embed/>
                </p:oleObj>
              </mc:Choice>
              <mc:Fallback>
                <p:oleObj name="公式" r:id="rId5" imgW="37185600" imgH="2072640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844675"/>
                        <a:ext cx="3600450" cy="200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502" name="Object 6"/>
          <p:cNvGraphicFramePr>
            <a:graphicFrameLocks noChangeAspect="1"/>
          </p:cNvGraphicFramePr>
          <p:nvPr/>
        </p:nvGraphicFramePr>
        <p:xfrm>
          <a:off x="2195513" y="4076700"/>
          <a:ext cx="3384550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1" name="公式" r:id="rId7" imgW="31089600" imgH="10972800" progId="">
                  <p:embed/>
                </p:oleObj>
              </mc:Choice>
              <mc:Fallback>
                <p:oleObj name="公式" r:id="rId7" imgW="31089600" imgH="1097280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076700"/>
                        <a:ext cx="3384550" cy="1192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503" name="Object 7"/>
          <p:cNvGraphicFramePr>
            <a:graphicFrameLocks noChangeAspect="1"/>
          </p:cNvGraphicFramePr>
          <p:nvPr/>
        </p:nvGraphicFramePr>
        <p:xfrm>
          <a:off x="2124075" y="5373688"/>
          <a:ext cx="5483225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2" name="公式" r:id="rId9" imgW="48768000" imgH="10363200" progId="">
                  <p:embed/>
                </p:oleObj>
              </mc:Choice>
              <mc:Fallback>
                <p:oleObj name="公式" r:id="rId9" imgW="48768000" imgH="10363200" progId="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5373688"/>
                        <a:ext cx="5483225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504" name="Object 8"/>
          <p:cNvGraphicFramePr>
            <a:graphicFrameLocks noChangeAspect="1"/>
          </p:cNvGraphicFramePr>
          <p:nvPr/>
        </p:nvGraphicFramePr>
        <p:xfrm>
          <a:off x="1763713" y="4365625"/>
          <a:ext cx="515937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3" name="公式" r:id="rId11" imgW="4572000" imgH="17068800" progId="">
                  <p:embed/>
                </p:oleObj>
              </mc:Choice>
              <mc:Fallback>
                <p:oleObj name="公式" r:id="rId11" imgW="4572000" imgH="17068800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365625"/>
                        <a:ext cx="515937" cy="192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2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1331913" y="1700213"/>
          <a:ext cx="4103687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公式" r:id="rId3" imgW="44500800" imgH="10972800" progId="">
                  <p:embed/>
                </p:oleObj>
              </mc:Choice>
              <mc:Fallback>
                <p:oleObj name="公式" r:id="rId3" imgW="44500800" imgH="109728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700213"/>
                        <a:ext cx="4103687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525" name="Object 5"/>
          <p:cNvGraphicFramePr>
            <a:graphicFrameLocks noChangeAspect="1"/>
          </p:cNvGraphicFramePr>
          <p:nvPr/>
        </p:nvGraphicFramePr>
        <p:xfrm>
          <a:off x="5508625" y="1700213"/>
          <a:ext cx="2665413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7" name="公式" r:id="rId5" imgW="22872960" imgH="9441720" progId="">
                  <p:embed/>
                </p:oleObj>
              </mc:Choice>
              <mc:Fallback>
                <p:oleObj name="公式" r:id="rId5" imgW="22872960" imgH="944172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1700213"/>
                        <a:ext cx="2665413" cy="110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526" name="Object 6"/>
          <p:cNvGraphicFramePr>
            <a:graphicFrameLocks noChangeAspect="1"/>
          </p:cNvGraphicFramePr>
          <p:nvPr/>
        </p:nvGraphicFramePr>
        <p:xfrm>
          <a:off x="1331913" y="3284538"/>
          <a:ext cx="559752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公式" r:id="rId7" imgW="62179200" imgH="10363200" progId="">
                  <p:embed/>
                </p:oleObj>
              </mc:Choice>
              <mc:Fallback>
                <p:oleObj name="公式" r:id="rId7" imgW="62179200" imgH="1036320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284538"/>
                        <a:ext cx="5597525" cy="93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527" name="Object 7"/>
          <p:cNvGraphicFramePr>
            <a:graphicFrameLocks noChangeAspect="1"/>
          </p:cNvGraphicFramePr>
          <p:nvPr/>
        </p:nvGraphicFramePr>
        <p:xfrm>
          <a:off x="2843213" y="4581525"/>
          <a:ext cx="349567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公式" r:id="rId9" imgW="27449640" imgH="9441720" progId="">
                  <p:embed/>
                </p:oleObj>
              </mc:Choice>
              <mc:Fallback>
                <p:oleObj name="公式" r:id="rId9" imgW="27449640" imgH="9441720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581525"/>
                        <a:ext cx="349567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900113" y="1700213"/>
          <a:ext cx="7586662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" name="公式" r:id="rId3" imgW="83820000" imgH="16764000" progId="">
                  <p:embed/>
                </p:oleObj>
              </mc:Choice>
              <mc:Fallback>
                <p:oleObj name="公式" r:id="rId3" imgW="83820000" imgH="16764000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700213"/>
                        <a:ext cx="7586662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4549" name="Text Box 5"/>
          <p:cNvSpPr txBox="1">
            <a:spLocks noChangeArrowheads="1"/>
          </p:cNvSpPr>
          <p:nvPr/>
        </p:nvSpPr>
        <p:spPr bwMode="auto">
          <a:xfrm>
            <a:off x="1258888" y="3284538"/>
            <a:ext cx="1493837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2200" b="1">
                <a:solidFill>
                  <a:srgbClr val="FF0066"/>
                </a:solidFill>
                <a:ea typeface="黑体" pitchFamily="49" charset="-122"/>
              </a:rPr>
              <a:t>解</a:t>
            </a:r>
          </a:p>
        </p:txBody>
      </p:sp>
      <p:graphicFrame>
        <p:nvGraphicFramePr>
          <p:cNvPr id="1644550" name="Object 6"/>
          <p:cNvGraphicFramePr>
            <a:graphicFrameLocks noChangeAspect="1"/>
          </p:cNvGraphicFramePr>
          <p:nvPr/>
        </p:nvGraphicFramePr>
        <p:xfrm>
          <a:off x="1763713" y="3284538"/>
          <a:ext cx="30241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5" name="公式" r:id="rId5" imgW="31089600" imgH="5181600" progId="">
                  <p:embed/>
                </p:oleObj>
              </mc:Choice>
              <mc:Fallback>
                <p:oleObj name="公式" r:id="rId5" imgW="31089600" imgH="5181600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284538"/>
                        <a:ext cx="302418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4551" name="Object 7"/>
          <p:cNvGraphicFramePr>
            <a:graphicFrameLocks noChangeAspect="1"/>
          </p:cNvGraphicFramePr>
          <p:nvPr/>
        </p:nvGraphicFramePr>
        <p:xfrm>
          <a:off x="4584700" y="2781300"/>
          <a:ext cx="3430588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6" name="公式" r:id="rId7" imgW="38404800" imgH="15849600" progId="">
                  <p:embed/>
                </p:oleObj>
              </mc:Choice>
              <mc:Fallback>
                <p:oleObj name="公式" r:id="rId7" imgW="38404800" imgH="15849600" progId="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2781300"/>
                        <a:ext cx="3430588" cy="141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258888" y="1700213"/>
            <a:ext cx="1016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676" tIns="35838" rIns="71676" bIns="35838">
            <a:spAutoFit/>
          </a:bodyPr>
          <a:lstStyle/>
          <a:p>
            <a:pPr defTabSz="717550">
              <a:spcBef>
                <a:spcPct val="50000"/>
              </a:spcBef>
            </a:pPr>
            <a:r>
              <a:rPr lang="zh-CN" altLang="en-US" sz="2200" b="1">
                <a:solidFill>
                  <a:srgbClr val="FF0066"/>
                </a:solidFill>
                <a:latin typeface="黑体" pitchFamily="49" charset="-122"/>
                <a:ea typeface="黑体" pitchFamily="49" charset="-122"/>
              </a:rPr>
              <a:t>例</a:t>
            </a:r>
            <a:endParaRPr lang="en-US" altLang="zh-CN" sz="2200" b="1">
              <a:solidFill>
                <a:srgbClr val="FF0066"/>
              </a:solidFill>
              <a:ea typeface="黑体" pitchFamily="49" charset="-122"/>
            </a:endParaRPr>
          </a:p>
        </p:txBody>
      </p:sp>
      <p:graphicFrame>
        <p:nvGraphicFramePr>
          <p:cNvPr id="1644554" name="Object 10"/>
          <p:cNvGraphicFramePr>
            <a:graphicFrameLocks noChangeAspect="1"/>
          </p:cNvGraphicFramePr>
          <p:nvPr/>
        </p:nvGraphicFramePr>
        <p:xfrm>
          <a:off x="1116013" y="3933825"/>
          <a:ext cx="216058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7" name="公式" r:id="rId9" imgW="22860000" imgH="5181600" progId="">
                  <p:embed/>
                </p:oleObj>
              </mc:Choice>
              <mc:Fallback>
                <p:oleObj name="公式" r:id="rId9" imgW="22860000" imgH="5181600" progId="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933825"/>
                        <a:ext cx="2160587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4555" name="Object 11"/>
          <p:cNvGraphicFramePr>
            <a:graphicFrameLocks noChangeAspect="1"/>
          </p:cNvGraphicFramePr>
          <p:nvPr/>
        </p:nvGraphicFramePr>
        <p:xfrm>
          <a:off x="2555875" y="4221163"/>
          <a:ext cx="4537075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" name="公式" r:id="rId11" imgW="51206400" imgH="15849600" progId="">
                  <p:embed/>
                </p:oleObj>
              </mc:Choice>
              <mc:Fallback>
                <p:oleObj name="公式" r:id="rId11" imgW="51206400" imgH="15849600" progId="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4221163"/>
                        <a:ext cx="4537075" cy="140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2"/>
          <p:cNvGraphicFramePr>
            <a:graphicFrameLocks noChangeAspect="1"/>
          </p:cNvGraphicFramePr>
          <p:nvPr/>
        </p:nvGraphicFramePr>
        <p:xfrm>
          <a:off x="1187450" y="5661025"/>
          <a:ext cx="45053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" name="公式" r:id="rId13" imgW="53035200" imgH="12192000" progId="">
                  <p:embed/>
                </p:oleObj>
              </mc:Choice>
              <mc:Fallback>
                <p:oleObj name="公式" r:id="rId13" imgW="53035200" imgH="12192000" progId="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661025"/>
                        <a:ext cx="4505325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4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44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4549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1593850" y="1617663"/>
          <a:ext cx="3698875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4" name="公式" r:id="rId3" imgW="34442400" imgH="14630400" progId="">
                  <p:embed/>
                </p:oleObj>
              </mc:Choice>
              <mc:Fallback>
                <p:oleObj name="公式" r:id="rId3" imgW="34442400" imgH="146304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1617663"/>
                        <a:ext cx="3698875" cy="157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5573" name="Object 5"/>
          <p:cNvGraphicFramePr>
            <a:graphicFrameLocks noChangeAspect="1"/>
          </p:cNvGraphicFramePr>
          <p:nvPr/>
        </p:nvGraphicFramePr>
        <p:xfrm>
          <a:off x="1258888" y="3213100"/>
          <a:ext cx="52578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公式" r:id="rId5" imgW="56997600" imgH="12192000" progId="">
                  <p:embed/>
                </p:oleObj>
              </mc:Choice>
              <mc:Fallback>
                <p:oleObj name="公式" r:id="rId5" imgW="56997600" imgH="12192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213100"/>
                        <a:ext cx="525780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5574" name="Object 6"/>
          <p:cNvGraphicFramePr>
            <a:graphicFrameLocks noChangeAspect="1"/>
          </p:cNvGraphicFramePr>
          <p:nvPr/>
        </p:nvGraphicFramePr>
        <p:xfrm>
          <a:off x="1258888" y="4437063"/>
          <a:ext cx="74168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公式" r:id="rId7" imgW="83210400" imgH="11582400" progId="">
                  <p:embed/>
                </p:oleObj>
              </mc:Choice>
              <mc:Fallback>
                <p:oleObj name="公式" r:id="rId7" imgW="83210400" imgH="1158240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437063"/>
                        <a:ext cx="7416800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5575" name="Object 7"/>
          <p:cNvGraphicFramePr>
            <a:graphicFrameLocks noChangeAspect="1"/>
          </p:cNvGraphicFramePr>
          <p:nvPr/>
        </p:nvGraphicFramePr>
        <p:xfrm>
          <a:off x="2268538" y="5229225"/>
          <a:ext cx="45370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公式" r:id="rId9" imgW="44196000" imgH="7620000" progId="">
                  <p:embed/>
                </p:oleObj>
              </mc:Choice>
              <mc:Fallback>
                <p:oleObj name="公式" r:id="rId9" imgW="44196000" imgH="7620000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229225"/>
                        <a:ext cx="4537075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17"/>
          <p:cNvSpPr>
            <a:spLocks noChangeArrowheads="1"/>
          </p:cNvSpPr>
          <p:nvPr/>
        </p:nvSpPr>
        <p:spPr bwMode="auto">
          <a:xfrm>
            <a:off x="1908175" y="333375"/>
            <a:ext cx="4968875" cy="12239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11" name="Rectangle 18"/>
          <p:cNvSpPr>
            <a:spLocks noChangeArrowheads="1"/>
          </p:cNvSpPr>
          <p:nvPr/>
        </p:nvSpPr>
        <p:spPr bwMode="auto">
          <a:xfrm>
            <a:off x="1979613" y="476250"/>
            <a:ext cx="4113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0066"/>
                </a:solidFill>
                <a:ea typeface="宋体" pitchFamily="2" charset="-122"/>
              </a:rPr>
              <a:t>用求导方法无法最终确定</a:t>
            </a:r>
          </a:p>
        </p:txBody>
      </p:sp>
      <p:sp>
        <p:nvSpPr>
          <p:cNvPr id="21512" name="Rectangle 19"/>
          <p:cNvSpPr>
            <a:spLocks noChangeArrowheads="1"/>
          </p:cNvSpPr>
          <p:nvPr/>
        </p:nvSpPr>
        <p:spPr bwMode="auto">
          <a:xfrm>
            <a:off x="2051050" y="1052513"/>
            <a:ext cx="411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ea typeface="宋体" pitchFamily="2" charset="-122"/>
              </a:rPr>
              <a:t>只能用最大似然原则来求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4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4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522288" y="3068638"/>
            <a:ext cx="78486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b="1"/>
              <a:t>        </a:t>
            </a:r>
            <a:r>
              <a:rPr lang="zh-CN" altLang="en-US" sz="2800" b="1"/>
              <a:t>第二次捕出的有记号的鱼数</a:t>
            </a:r>
            <a:r>
              <a:rPr lang="en-US" altLang="zh-CN" sz="2800" b="1" i="1">
                <a:solidFill>
                  <a:schemeClr val="accent1"/>
                </a:solidFill>
              </a:rPr>
              <a:t>X</a:t>
            </a:r>
            <a:r>
              <a:rPr lang="zh-CN" altLang="en-US" sz="2800" b="1"/>
              <a:t>是</a:t>
            </a:r>
            <a:r>
              <a:rPr lang="en-US" altLang="zh-CN" sz="2800" b="1" i="1"/>
              <a:t>r.v</a:t>
            </a:r>
            <a:r>
              <a:rPr lang="en-US" altLang="zh-CN" sz="2800" b="1"/>
              <a:t>,  </a:t>
            </a:r>
            <a:r>
              <a:rPr lang="en-US" altLang="zh-CN" sz="2800" b="1" i="1"/>
              <a:t>X</a:t>
            </a:r>
            <a:r>
              <a:rPr lang="zh-CN" altLang="en-US" sz="2800" b="1"/>
              <a:t>具有超几何分布：</a:t>
            </a:r>
          </a:p>
        </p:txBody>
      </p:sp>
      <p:graphicFrame>
        <p:nvGraphicFramePr>
          <p:cNvPr id="175104" name="Object 0"/>
          <p:cNvGraphicFramePr>
            <a:graphicFrameLocks noChangeAspect="1"/>
          </p:cNvGraphicFramePr>
          <p:nvPr/>
        </p:nvGraphicFramePr>
        <p:xfrm>
          <a:off x="2162175" y="4005263"/>
          <a:ext cx="4065588" cy="228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64" name="公式" r:id="rId3" imgW="38738160" imgH="21941640" progId="">
                  <p:embed/>
                </p:oleObj>
              </mc:Choice>
              <mc:Fallback>
                <p:oleObj name="公式" r:id="rId3" imgW="38738160" imgH="2194164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4005263"/>
                        <a:ext cx="4065588" cy="228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522288" y="1006475"/>
            <a:ext cx="8153400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en-US" altLang="zh-CN" sz="2800" b="1"/>
              <a:t>        </a:t>
            </a:r>
            <a:r>
              <a:rPr lang="zh-CN" altLang="en-US" sz="2800" b="1"/>
              <a:t>为了估计湖中的鱼数</a:t>
            </a:r>
            <a:r>
              <a:rPr lang="en-US" altLang="zh-CN" sz="2800" b="1" i="1">
                <a:solidFill>
                  <a:schemeClr val="accent1"/>
                </a:solidFill>
              </a:rPr>
              <a:t>N</a:t>
            </a:r>
            <a:r>
              <a:rPr lang="zh-CN" altLang="en-US" sz="2800" b="1"/>
              <a:t>，第一次捕上 </a:t>
            </a:r>
            <a:r>
              <a:rPr lang="en-US" altLang="zh-CN" sz="2800" b="1" i="1">
                <a:solidFill>
                  <a:schemeClr val="accent1"/>
                </a:solidFill>
              </a:rPr>
              <a:t>r </a:t>
            </a:r>
            <a:r>
              <a:rPr lang="zh-CN" altLang="en-US" sz="2800" b="1"/>
              <a:t>条鱼 ，</a:t>
            </a:r>
          </a:p>
          <a:p>
            <a:pPr eaLnBrk="1" hangingPunct="1">
              <a:lnSpc>
                <a:spcPct val="115000"/>
              </a:lnSpc>
            </a:pPr>
            <a:r>
              <a:rPr lang="zh-CN" altLang="en-US" sz="2800" b="1"/>
              <a:t>做上记号后放回</a:t>
            </a:r>
            <a:r>
              <a:rPr lang="en-US" altLang="zh-CN" sz="2800" b="1"/>
              <a:t>.  </a:t>
            </a:r>
            <a:r>
              <a:rPr lang="zh-CN" altLang="en-US" sz="2800" b="1"/>
              <a:t>隔一段时间后</a:t>
            </a:r>
            <a:r>
              <a:rPr lang="en-US" altLang="zh-CN" sz="2800" b="1"/>
              <a:t>,   </a:t>
            </a:r>
            <a:r>
              <a:rPr lang="zh-CN" altLang="en-US" sz="2800" b="1"/>
              <a:t>再捕出 </a:t>
            </a:r>
            <a:r>
              <a:rPr lang="en-US" altLang="zh-CN" sz="2800" b="1" i="1">
                <a:solidFill>
                  <a:schemeClr val="accent1"/>
                </a:solidFill>
              </a:rPr>
              <a:t>S</a:t>
            </a:r>
            <a:r>
              <a:rPr lang="en-US" altLang="zh-CN" sz="2800" b="1"/>
              <a:t> </a:t>
            </a:r>
            <a:r>
              <a:rPr lang="zh-CN" altLang="zh-CN" sz="2800" b="1"/>
              <a:t>条鱼</a:t>
            </a:r>
            <a:r>
              <a:rPr lang="zh-CN" altLang="en-US" sz="2800" b="1"/>
              <a:t> </a:t>
            </a:r>
            <a:r>
              <a:rPr lang="zh-CN" altLang="zh-CN" sz="2800" b="1"/>
              <a:t>,   </a:t>
            </a:r>
            <a:endParaRPr lang="en-US" altLang="zh-CN" sz="2800" b="1"/>
          </a:p>
          <a:p>
            <a:pPr eaLnBrk="1" hangingPunct="1">
              <a:lnSpc>
                <a:spcPct val="115000"/>
              </a:lnSpc>
            </a:pPr>
            <a:r>
              <a:rPr lang="zh-CN" altLang="zh-CN" sz="2800" b="1"/>
              <a:t>结果发现这</a:t>
            </a:r>
            <a:r>
              <a:rPr lang="en-US" altLang="zh-CN" sz="2800" b="1" i="1">
                <a:solidFill>
                  <a:schemeClr val="accent1"/>
                </a:solidFill>
              </a:rPr>
              <a:t>S</a:t>
            </a:r>
            <a:r>
              <a:rPr lang="zh-CN" altLang="en-US" sz="2800" b="1"/>
              <a:t>条鱼中有</a:t>
            </a:r>
            <a:r>
              <a:rPr lang="en-US" altLang="zh-CN" sz="2800" b="1" i="1">
                <a:solidFill>
                  <a:schemeClr val="accent1"/>
                </a:solidFill>
              </a:rPr>
              <a:t>k</a:t>
            </a:r>
            <a:r>
              <a:rPr lang="zh-CN" altLang="en-US" sz="2800" b="1"/>
              <a:t>条标有记号</a:t>
            </a:r>
            <a:r>
              <a:rPr lang="en-US" altLang="zh-CN" sz="2800" b="1"/>
              <a:t>.</a:t>
            </a:r>
            <a:r>
              <a:rPr lang="zh-CN" altLang="en-US" sz="2800" b="1"/>
              <a:t>根据这个信息，如何估计湖中的鱼数呢？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325563" y="461963"/>
            <a:ext cx="6613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 eaLnBrk="1" hangingPunct="1"/>
            <a:r>
              <a:rPr lang="zh-CN" altLang="en-US" sz="2800" b="1"/>
              <a:t>最后，我们用最大似然法估计湖中的鱼数</a:t>
            </a:r>
          </a:p>
        </p:txBody>
      </p:sp>
      <p:graphicFrame>
        <p:nvGraphicFramePr>
          <p:cNvPr id="175105" name="Object 1"/>
          <p:cNvGraphicFramePr>
            <a:graphicFrameLocks noChangeAspect="1"/>
          </p:cNvGraphicFramePr>
          <p:nvPr/>
        </p:nvGraphicFramePr>
        <p:xfrm>
          <a:off x="539750" y="5949950"/>
          <a:ext cx="26098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65" name="公式" r:id="rId5" imgW="25923960" imgH="4868640" progId="">
                  <p:embed/>
                </p:oleObj>
              </mc:Choice>
              <mc:Fallback>
                <p:oleObj name="公式" r:id="rId5" imgW="25923960" imgH="486864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949950"/>
                        <a:ext cx="260985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6983" name="Picture 7" descr="DW6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588" y="4448175"/>
            <a:ext cx="2057400" cy="1285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5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5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5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5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autoUpdateAnimBg="0"/>
      <p:bldP spid="126980" grpId="0" autoUpdateAnimBg="0"/>
      <p:bldP spid="12698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487363" y="2228850"/>
            <a:ext cx="8275637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zh-CN" altLang="en-US" sz="2800" b="1"/>
              <a:t>应取使</a:t>
            </a:r>
            <a:r>
              <a:rPr lang="en-US" altLang="zh-CN" sz="2800" b="1" i="1"/>
              <a:t>L</a:t>
            </a:r>
            <a:r>
              <a:rPr lang="en-US" altLang="zh-CN" sz="2800" b="1"/>
              <a:t>(</a:t>
            </a:r>
            <a:r>
              <a:rPr lang="en-US" altLang="zh-CN" sz="2800" b="1" i="1"/>
              <a:t>N</a:t>
            </a:r>
            <a:r>
              <a:rPr lang="en-US" altLang="zh-CN" sz="2800" b="1"/>
              <a:t>;</a:t>
            </a:r>
            <a:r>
              <a:rPr lang="en-US" altLang="zh-CN" sz="2800" b="1" i="1"/>
              <a:t>k</a:t>
            </a:r>
            <a:r>
              <a:rPr lang="en-US" altLang="zh-CN" sz="2800" b="1"/>
              <a:t>)</a:t>
            </a:r>
            <a:r>
              <a:rPr lang="zh-CN" altLang="zh-CN" sz="2800" b="1"/>
              <a:t>达到最大的</a:t>
            </a:r>
            <a:r>
              <a:rPr lang="en-US" altLang="zh-CN" sz="2800" b="1" i="1"/>
              <a:t>N</a:t>
            </a:r>
            <a:r>
              <a:rPr lang="zh-CN" altLang="en-US" sz="2800" b="1" i="1"/>
              <a:t>，</a:t>
            </a:r>
            <a:r>
              <a:rPr lang="zh-CN" altLang="zh-CN" sz="2800" b="1"/>
              <a:t>作为</a:t>
            </a:r>
            <a:r>
              <a:rPr lang="en-US" altLang="zh-CN" sz="2800" b="1" i="1"/>
              <a:t>N</a:t>
            </a:r>
            <a:r>
              <a:rPr lang="zh-CN" altLang="en-US" sz="2800" b="1"/>
              <a:t>的极大似然估计</a:t>
            </a:r>
            <a:r>
              <a:rPr lang="en-US" altLang="zh-CN" sz="2800" b="1"/>
              <a:t>.  </a:t>
            </a:r>
            <a:r>
              <a:rPr lang="zh-CN" altLang="en-US" sz="2800" b="1"/>
              <a:t>但用对</a:t>
            </a:r>
            <a:r>
              <a:rPr lang="en-US" altLang="zh-CN" sz="2800" b="1" i="1"/>
              <a:t>N</a:t>
            </a:r>
            <a:r>
              <a:rPr lang="zh-CN" altLang="en-US" sz="2800" b="1"/>
              <a:t>求导的方法相当困难</a:t>
            </a:r>
            <a:r>
              <a:rPr lang="en-US" altLang="zh-CN" sz="2800" b="1"/>
              <a:t>, </a:t>
            </a:r>
            <a:r>
              <a:rPr lang="zh-CN" altLang="en-US" sz="2800" b="1"/>
              <a:t>我们考虑比值</a:t>
            </a:r>
            <a:r>
              <a:rPr lang="zh-CN" altLang="zh-CN" sz="2800" b="1"/>
              <a:t>：</a:t>
            </a:r>
          </a:p>
        </p:txBody>
      </p:sp>
      <p:graphicFrame>
        <p:nvGraphicFramePr>
          <p:cNvPr id="176128" name="Object 0"/>
          <p:cNvGraphicFramePr>
            <a:graphicFrameLocks noChangeAspect="1"/>
          </p:cNvGraphicFramePr>
          <p:nvPr/>
        </p:nvGraphicFramePr>
        <p:xfrm>
          <a:off x="1476375" y="3508375"/>
          <a:ext cx="272097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39" name="公式" r:id="rId3" imgW="25313760" imgH="10051200" progId="">
                  <p:embed/>
                </p:oleObj>
              </mc:Choice>
              <mc:Fallback>
                <p:oleObj name="公式" r:id="rId3" imgW="25313760" imgH="1005120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08375"/>
                        <a:ext cx="272097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539750" y="1541463"/>
            <a:ext cx="712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zh-CN" altLang="en-US" sz="2800" b="1"/>
              <a:t>把上式右端看作 </a:t>
            </a:r>
            <a:r>
              <a:rPr lang="en-US" altLang="zh-CN" sz="2800" b="1" i="1"/>
              <a:t>N </a:t>
            </a:r>
            <a:r>
              <a:rPr lang="zh-CN" altLang="en-US" sz="2800" b="1"/>
              <a:t>的函数，记作 </a:t>
            </a:r>
            <a:r>
              <a:rPr lang="en-US" altLang="zh-CN" sz="2800" b="1" i="1"/>
              <a:t>L</a:t>
            </a:r>
            <a:r>
              <a:rPr lang="en-US" altLang="zh-CN" sz="2800" b="1"/>
              <a:t>( </a:t>
            </a:r>
            <a:r>
              <a:rPr lang="en-US" altLang="zh-CN" sz="2800" b="1" i="1"/>
              <a:t>N </a:t>
            </a:r>
            <a:r>
              <a:rPr lang="en-US" altLang="zh-CN" sz="2800" b="1"/>
              <a:t>; </a:t>
            </a:r>
            <a:r>
              <a:rPr lang="en-US" altLang="zh-CN" sz="2800" b="1" i="1"/>
              <a:t>k</a:t>
            </a:r>
            <a:r>
              <a:rPr lang="en-US" altLang="zh-CN" sz="2800" b="1"/>
              <a:t>)  .</a:t>
            </a:r>
          </a:p>
        </p:txBody>
      </p:sp>
      <p:graphicFrame>
        <p:nvGraphicFramePr>
          <p:cNvPr id="176129" name="Object 1"/>
          <p:cNvGraphicFramePr>
            <a:graphicFrameLocks noChangeAspect="1"/>
          </p:cNvGraphicFramePr>
          <p:nvPr/>
        </p:nvGraphicFramePr>
        <p:xfrm>
          <a:off x="1974850" y="304800"/>
          <a:ext cx="42941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40" name="公式" r:id="rId5" imgW="47280960" imgH="10965960" progId="">
                  <p:embed/>
                </p:oleObj>
              </mc:Choice>
              <mc:Fallback>
                <p:oleObj name="公式" r:id="rId5" imgW="47280960" imgH="1096596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304800"/>
                        <a:ext cx="42941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6130" name="Object 2"/>
          <p:cNvGraphicFramePr>
            <a:graphicFrameLocks noChangeAspect="1"/>
          </p:cNvGraphicFramePr>
          <p:nvPr/>
        </p:nvGraphicFramePr>
        <p:xfrm>
          <a:off x="4140200" y="3508375"/>
          <a:ext cx="3243263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41" name="公式" r:id="rId7" imgW="30195360" imgH="10051200" progId="">
                  <p:embed/>
                </p:oleObj>
              </mc:Choice>
              <mc:Fallback>
                <p:oleObj name="公式" r:id="rId7" imgW="30195360" imgH="1005120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508375"/>
                        <a:ext cx="3243263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447675" y="4781550"/>
            <a:ext cx="7148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zh-CN" altLang="en-US" sz="2800" b="1"/>
              <a:t>经过简单的计算知，这个比值大于或小于</a:t>
            </a:r>
            <a:r>
              <a:rPr lang="en-US" altLang="zh-CN" sz="2800" b="1"/>
              <a:t>1</a:t>
            </a:r>
            <a:r>
              <a:rPr lang="zh-CN" altLang="en-US" sz="2800" b="1"/>
              <a:t>，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0050" y="5405438"/>
            <a:ext cx="4892675" cy="1047750"/>
            <a:chOff x="400" y="2976"/>
            <a:chExt cx="3082" cy="660"/>
          </a:xfrm>
        </p:grpSpPr>
        <p:graphicFrame>
          <p:nvGraphicFramePr>
            <p:cNvPr id="176131" name="Object 3"/>
            <p:cNvGraphicFramePr>
              <a:graphicFrameLocks noChangeAspect="1"/>
            </p:cNvGraphicFramePr>
            <p:nvPr/>
          </p:nvGraphicFramePr>
          <p:xfrm>
            <a:off x="709" y="2976"/>
            <a:ext cx="884" cy="6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42" name="公式" r:id="rId9" imgW="12499560" imgH="9441720" progId="">
                    <p:embed/>
                  </p:oleObj>
                </mc:Choice>
                <mc:Fallback>
                  <p:oleObj name="公式" r:id="rId9" imgW="12499560" imgH="9441720" progId="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9" y="2976"/>
                          <a:ext cx="884" cy="6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8010" name="Rectangle 10"/>
            <p:cNvSpPr>
              <a:spLocks noChangeArrowheads="1"/>
            </p:cNvSpPr>
            <p:nvPr/>
          </p:nvSpPr>
          <p:spPr bwMode="auto">
            <a:xfrm>
              <a:off x="1620" y="3110"/>
              <a:ext cx="3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zh-CN" altLang="en-US" sz="2800" b="1"/>
                <a:t>或</a:t>
              </a:r>
            </a:p>
          </p:txBody>
        </p:sp>
        <p:graphicFrame>
          <p:nvGraphicFramePr>
            <p:cNvPr id="176132" name="Object 4"/>
            <p:cNvGraphicFramePr>
              <a:graphicFrameLocks noChangeAspect="1"/>
            </p:cNvGraphicFramePr>
            <p:nvPr/>
          </p:nvGraphicFramePr>
          <p:xfrm>
            <a:off x="1957" y="2976"/>
            <a:ext cx="884" cy="6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43" name="公式" r:id="rId11" imgW="12499560" imgH="9441720" progId="">
                    <p:embed/>
                  </p:oleObj>
                </mc:Choice>
                <mc:Fallback>
                  <p:oleObj name="公式" r:id="rId11" imgW="12499560" imgH="9441720" progId="">
                    <p:embed/>
                    <p:pic>
                      <p:nvPicPr>
                        <p:cNvPr id="0" name="Picture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7" y="2976"/>
                          <a:ext cx="884" cy="6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8012" name="Rectangle 12"/>
            <p:cNvSpPr>
              <a:spLocks noChangeArrowheads="1"/>
            </p:cNvSpPr>
            <p:nvPr/>
          </p:nvSpPr>
          <p:spPr bwMode="auto">
            <a:xfrm>
              <a:off x="2804" y="3110"/>
              <a:ext cx="6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zh-CN" altLang="en-US" sz="2800" b="1"/>
                <a:t>而定 </a:t>
              </a:r>
              <a:r>
                <a:rPr lang="en-US" altLang="zh-CN" sz="2800" b="1"/>
                <a:t>.</a:t>
              </a:r>
            </a:p>
          </p:txBody>
        </p:sp>
        <p:sp>
          <p:nvSpPr>
            <p:cNvPr id="128013" name="Rectangle 13"/>
            <p:cNvSpPr>
              <a:spLocks noChangeArrowheads="1"/>
            </p:cNvSpPr>
            <p:nvPr/>
          </p:nvSpPr>
          <p:spPr bwMode="auto">
            <a:xfrm>
              <a:off x="400" y="3091"/>
              <a:ext cx="3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zh-CN" altLang="en-US" sz="2800" b="1"/>
                <a:t>由</a:t>
              </a:r>
            </a:p>
          </p:txBody>
        </p:sp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6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6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autoUpdateAnimBg="0"/>
      <p:bldP spid="128004" grpId="0" autoUpdateAnimBg="0"/>
      <p:bldP spid="12800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44" name="AutoShape 20"/>
          <p:cNvSpPr>
            <a:spLocks noChangeArrowheads="1"/>
          </p:cNvSpPr>
          <p:nvPr/>
        </p:nvSpPr>
        <p:spPr bwMode="auto">
          <a:xfrm>
            <a:off x="785786" y="1928802"/>
            <a:ext cx="7773987" cy="2370137"/>
          </a:xfrm>
          <a:prstGeom prst="wedgeRectCallout">
            <a:avLst>
              <a:gd name="adj1" fmla="val -33356"/>
              <a:gd name="adj2" fmla="val 5046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b="1" dirty="0"/>
              <a:t> </a:t>
            </a:r>
            <a:r>
              <a:rPr lang="zh-CN" altLang="en-US" sz="2800" b="1" dirty="0"/>
              <a:t>这就是说，当</a:t>
            </a:r>
            <a:r>
              <a:rPr lang="en-US" altLang="zh-CN" sz="2800" b="1" i="1" dirty="0"/>
              <a:t>N</a:t>
            </a:r>
            <a:r>
              <a:rPr lang="zh-CN" altLang="en-US" sz="2800" b="1" dirty="0"/>
              <a:t>增大时，序列</a:t>
            </a:r>
            <a:r>
              <a:rPr lang="en-US" altLang="zh-CN" sz="2800" b="1" i="1" dirty="0"/>
              <a:t>P</a:t>
            </a:r>
            <a:r>
              <a:rPr lang="en-US" altLang="zh-CN" sz="2800" b="1" dirty="0"/>
              <a:t>(</a:t>
            </a:r>
            <a:r>
              <a:rPr lang="en-US" altLang="zh-CN" sz="2800" b="1" i="1" dirty="0"/>
              <a:t>X</a:t>
            </a:r>
            <a:r>
              <a:rPr lang="en-US" altLang="zh-CN" sz="2800" b="1" dirty="0"/>
              <a:t>=</a:t>
            </a:r>
            <a:r>
              <a:rPr lang="en-US" altLang="zh-CN" sz="2800" b="1" i="1" dirty="0" err="1"/>
              <a:t>k</a:t>
            </a:r>
            <a:r>
              <a:rPr lang="en-US" altLang="zh-CN" sz="2800" b="1" dirty="0" err="1"/>
              <a:t>;</a:t>
            </a:r>
            <a:r>
              <a:rPr lang="en-US" altLang="zh-CN" sz="2800" b="1" i="1" dirty="0" err="1"/>
              <a:t>N</a:t>
            </a:r>
            <a:r>
              <a:rPr lang="en-US" altLang="zh-CN" sz="2800" b="1" dirty="0"/>
              <a:t>)</a:t>
            </a:r>
            <a:r>
              <a:rPr lang="zh-CN" altLang="en-US" sz="2800" b="1" dirty="0"/>
              <a:t>先是上升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sz="2800" b="1" dirty="0"/>
              <a:t>而后下降</a:t>
            </a:r>
            <a:r>
              <a:rPr lang="en-US" altLang="zh-CN" sz="2800" b="1" dirty="0"/>
              <a:t>;   </a:t>
            </a:r>
            <a:r>
              <a:rPr lang="zh-CN" altLang="en-US" sz="2800" b="1" dirty="0"/>
              <a:t>当</a:t>
            </a:r>
            <a:r>
              <a:rPr lang="en-US" altLang="zh-CN" sz="2800" b="1" i="1" dirty="0"/>
              <a:t>N</a:t>
            </a:r>
            <a:r>
              <a:rPr lang="zh-CN" altLang="en-US" sz="2800" b="1" dirty="0"/>
              <a:t>为小于</a:t>
            </a:r>
            <a:r>
              <a:rPr lang="zh-CN" altLang="zh-CN" sz="2800" b="1" dirty="0"/>
              <a:t>        的最大整数时,   达到</a:t>
            </a:r>
            <a:endParaRPr lang="zh-CN" altLang="en-US" sz="2800" b="1" dirty="0"/>
          </a:p>
          <a:p>
            <a:pPr eaLnBrk="1" hangingPunct="1">
              <a:lnSpc>
                <a:spcPct val="120000"/>
              </a:lnSpc>
            </a:pPr>
            <a:r>
              <a:rPr lang="zh-CN" altLang="zh-CN" sz="2800" b="1" dirty="0"/>
              <a:t>最大值 .  故</a:t>
            </a:r>
            <a:r>
              <a:rPr lang="en-US" altLang="zh-CN" sz="2800" b="1" dirty="0"/>
              <a:t>N</a:t>
            </a:r>
            <a:r>
              <a:rPr lang="zh-CN" altLang="zh-CN" sz="2800" b="1" dirty="0"/>
              <a:t>的极大似然估计为</a:t>
            </a:r>
            <a:endParaRPr lang="zh-CN" altLang="en-US" sz="2800" b="1" dirty="0"/>
          </a:p>
        </p:txBody>
      </p:sp>
      <p:graphicFrame>
        <p:nvGraphicFramePr>
          <p:cNvPr id="129045" name="Object 21"/>
          <p:cNvGraphicFramePr>
            <a:graphicFrameLocks noChangeAspect="1"/>
          </p:cNvGraphicFramePr>
          <p:nvPr/>
        </p:nvGraphicFramePr>
        <p:xfrm>
          <a:off x="5910291" y="3368664"/>
          <a:ext cx="155416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14" name="公式" r:id="rId3" imgW="15855840" imgH="9441720" progId="">
                  <p:embed/>
                </p:oleObj>
              </mc:Choice>
              <mc:Fallback>
                <p:oleObj name="公式" r:id="rId3" imgW="15855840" imgH="944172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91" y="3368664"/>
                        <a:ext cx="1554162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0033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046" name="Object 22"/>
          <p:cNvGraphicFramePr>
            <a:graphicFrameLocks noChangeAspect="1"/>
          </p:cNvGraphicFramePr>
          <p:nvPr/>
        </p:nvGraphicFramePr>
        <p:xfrm>
          <a:off x="4532341" y="2720964"/>
          <a:ext cx="51435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15" name="公式" r:id="rId5" imgW="5482440" imgH="9441720" progId="">
                  <p:embed/>
                </p:oleObj>
              </mc:Choice>
              <mc:Fallback>
                <p:oleObj name="公式" r:id="rId5" imgW="5482440" imgH="944172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41" y="2720964"/>
                        <a:ext cx="51435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044575" y="1412875"/>
            <a:ext cx="6696075" cy="620713"/>
            <a:chOff x="930" y="799"/>
            <a:chExt cx="4218" cy="391"/>
          </a:xfrm>
        </p:grpSpPr>
        <p:graphicFrame>
          <p:nvGraphicFramePr>
            <p:cNvPr id="166915" name="Object 1027"/>
            <p:cNvGraphicFramePr>
              <a:graphicFrameLocks noChangeAspect="1"/>
            </p:cNvGraphicFramePr>
            <p:nvPr/>
          </p:nvGraphicFramePr>
          <p:xfrm>
            <a:off x="3575" y="799"/>
            <a:ext cx="1197" cy="3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3478" name="公式" r:id="rId3" imgW="16770960" imgH="5478120" progId="">
                    <p:embed/>
                  </p:oleObj>
                </mc:Choice>
                <mc:Fallback>
                  <p:oleObj name="公式" r:id="rId3" imgW="16770960" imgH="5478120" progId="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5" y="799"/>
                          <a:ext cx="1197" cy="3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28" name="Rectangle 4"/>
            <p:cNvSpPr>
              <a:spLocks noChangeArrowheads="1"/>
            </p:cNvSpPr>
            <p:nvPr/>
          </p:nvSpPr>
          <p:spPr bwMode="auto">
            <a:xfrm>
              <a:off x="930" y="818"/>
              <a:ext cx="4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hangingPunct="1"/>
              <a:r>
                <a:rPr lang="zh-CN" altLang="en-US" sz="2800" b="1" dirty="0"/>
                <a:t>（假定身高服从正态分布                       ）                    </a:t>
              </a:r>
            </a:p>
          </p:txBody>
        </p:sp>
      </p:grp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116013" y="3717925"/>
            <a:ext cx="2259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zh-CN" altLang="en-US" sz="2800" b="1"/>
              <a:t>设这</a:t>
            </a:r>
            <a:r>
              <a:rPr lang="en-US" altLang="zh-CN" sz="2800" b="1"/>
              <a:t>5</a:t>
            </a:r>
            <a:r>
              <a:rPr lang="zh-CN" altLang="en-US" sz="2800" b="1"/>
              <a:t>个数是</a:t>
            </a:r>
            <a:r>
              <a:rPr lang="en-US" altLang="zh-CN" sz="2800" b="1"/>
              <a:t>: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763713" y="4294188"/>
            <a:ext cx="4857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altLang="zh-CN" sz="3200" b="1" dirty="0"/>
              <a:t>1.65   1.67  1.68   1.78   1.69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2275" y="4972050"/>
            <a:ext cx="3429000" cy="546100"/>
            <a:chOff x="960" y="3064"/>
            <a:chExt cx="2160" cy="344"/>
          </a:xfrm>
        </p:grpSpPr>
        <p:graphicFrame>
          <p:nvGraphicFramePr>
            <p:cNvPr id="166914" name="Object 1026"/>
            <p:cNvGraphicFramePr>
              <a:graphicFrameLocks noChangeAspect="1"/>
            </p:cNvGraphicFramePr>
            <p:nvPr/>
          </p:nvGraphicFramePr>
          <p:xfrm>
            <a:off x="1536" y="3118"/>
            <a:ext cx="269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3479" name="公式" r:id="rId5" imgW="3651840" imgH="3953880" progId="">
                    <p:embed/>
                  </p:oleObj>
                </mc:Choice>
                <mc:Fallback>
                  <p:oleObj name="公式" r:id="rId5" imgW="3651840" imgH="3953880" progId="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3118"/>
                          <a:ext cx="269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960" y="3064"/>
              <a:ext cx="21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hangingPunct="1"/>
              <a:r>
                <a:rPr lang="en-US" altLang="zh-CN" sz="2800" b="1" dirty="0"/>
                <a:t> </a:t>
              </a:r>
              <a:r>
                <a:rPr lang="zh-CN" altLang="en-US" sz="2800" b="1" dirty="0"/>
                <a:t>估计     为</a:t>
              </a:r>
              <a:r>
                <a:rPr lang="en-US" altLang="zh-CN" sz="2800" b="1" dirty="0"/>
                <a:t>1.68</a:t>
              </a:r>
              <a:r>
                <a:rPr lang="zh-CN" altLang="en-US" sz="2800" b="1" dirty="0"/>
                <a:t>，</a:t>
              </a:r>
            </a:p>
          </p:txBody>
        </p:sp>
      </p:grp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3059113" y="4972050"/>
            <a:ext cx="2051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zh-CN" altLang="en-US" sz="2800" b="1" dirty="0"/>
              <a:t>这是</a:t>
            </a:r>
            <a:r>
              <a:rPr lang="zh-CN" altLang="en-US" sz="2800" b="1" dirty="0">
                <a:solidFill>
                  <a:schemeClr val="accent1"/>
                </a:solidFill>
              </a:rPr>
              <a:t>点估计</a:t>
            </a:r>
            <a:r>
              <a:rPr lang="en-US" altLang="zh-CN" sz="2800" b="1" dirty="0"/>
              <a:t>.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5219700" y="5662613"/>
            <a:ext cx="2406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zh-CN" altLang="en-US" sz="2800" b="1" dirty="0"/>
              <a:t>这是</a:t>
            </a:r>
            <a:r>
              <a:rPr lang="zh-CN" altLang="en-US" sz="2800" b="1" dirty="0">
                <a:solidFill>
                  <a:schemeClr val="accent1"/>
                </a:solidFill>
              </a:rPr>
              <a:t>区间估计</a:t>
            </a:r>
            <a:r>
              <a:rPr lang="en-US" altLang="zh-CN" sz="2800" b="1" dirty="0"/>
              <a:t>.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19113" y="5653088"/>
            <a:ext cx="4916487" cy="584200"/>
            <a:chOff x="327" y="3424"/>
            <a:chExt cx="3097" cy="368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327" y="3424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zh-CN" altLang="en-US" sz="2800" b="1"/>
                <a:t>估计</a:t>
              </a:r>
            </a:p>
          </p:txBody>
        </p:sp>
        <p:graphicFrame>
          <p:nvGraphicFramePr>
            <p:cNvPr id="166913" name="Object 1025"/>
            <p:cNvGraphicFramePr>
              <a:graphicFrameLocks noChangeAspect="1"/>
            </p:cNvGraphicFramePr>
            <p:nvPr/>
          </p:nvGraphicFramePr>
          <p:xfrm>
            <a:off x="783" y="3502"/>
            <a:ext cx="270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3480" name="公式" r:id="rId7" imgW="142920" imgH="152280" progId="">
                    <p:embed/>
                  </p:oleObj>
                </mc:Choice>
                <mc:Fallback>
                  <p:oleObj name="公式" r:id="rId7" imgW="142920" imgH="152280" progId="">
                    <p:embed/>
                    <p:pic>
                      <p:nvPicPr>
                        <p:cNvPr id="0" name="Picture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3" y="3502"/>
                          <a:ext cx="270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1009" y="3424"/>
              <a:ext cx="24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1" hangingPunct="1"/>
              <a:r>
                <a:rPr lang="zh-CN" altLang="en-US" sz="2800" b="1" dirty="0"/>
                <a:t>在区间 </a:t>
              </a:r>
              <a:r>
                <a:rPr lang="en-US" altLang="zh-CN" sz="2800" b="1" dirty="0"/>
                <a:t>[1.57, 1.84] </a:t>
              </a:r>
              <a:r>
                <a:rPr lang="zh-CN" altLang="en-US" sz="2800" b="1" dirty="0"/>
                <a:t>内，</a:t>
              </a:r>
            </a:p>
          </p:txBody>
        </p:sp>
      </p:grp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1271588" y="714375"/>
            <a:ext cx="5962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zh-CN" altLang="en-US" sz="2800" b="1"/>
              <a:t>例如我们要估计某队男生的平均身高</a:t>
            </a:r>
            <a:r>
              <a:rPr lang="en-US" altLang="zh-CN" sz="2800" b="1"/>
              <a:t>.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68313" y="1990725"/>
            <a:ext cx="7932737" cy="1630363"/>
            <a:chOff x="295" y="1253"/>
            <a:chExt cx="4997" cy="1027"/>
          </a:xfrm>
        </p:grpSpPr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295" y="1253"/>
              <a:ext cx="4997" cy="1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altLang="zh-CN" sz="2800" b="1"/>
                <a:t>         </a:t>
              </a:r>
              <a:r>
                <a:rPr lang="zh-CN" altLang="en-US" sz="2800" b="1"/>
                <a:t>现从该总体选取容量为</a:t>
              </a:r>
              <a:r>
                <a:rPr lang="en-US" altLang="zh-CN" sz="2800" b="1"/>
                <a:t>5</a:t>
              </a:r>
              <a:r>
                <a:rPr lang="zh-CN" altLang="en-US" sz="2800" b="1"/>
                <a:t>的样本，我们的任务是要根据选出的样本（</a:t>
              </a:r>
              <a:r>
                <a:rPr lang="en-US" altLang="zh-CN" sz="2800" b="1"/>
                <a:t>5</a:t>
              </a:r>
              <a:r>
                <a:rPr lang="zh-CN" altLang="en-US" sz="2800" b="1"/>
                <a:t>个数）求出总体均值    的估计</a:t>
              </a:r>
              <a:r>
                <a:rPr lang="en-US" altLang="zh-CN" sz="2800" b="1"/>
                <a:t>. </a:t>
              </a:r>
              <a:r>
                <a:rPr lang="zh-CN" altLang="en-US" sz="2800" b="1"/>
                <a:t>而全部信息就由这</a:t>
              </a:r>
              <a:r>
                <a:rPr lang="en-US" altLang="zh-CN" sz="2800" b="1"/>
                <a:t>5</a:t>
              </a:r>
              <a:r>
                <a:rPr lang="zh-CN" altLang="en-US" sz="2800" b="1"/>
                <a:t>个数组成 </a:t>
              </a:r>
              <a:r>
                <a:rPr lang="en-US" altLang="zh-CN" sz="2800" b="1"/>
                <a:t>.</a:t>
              </a:r>
            </a:p>
          </p:txBody>
        </p:sp>
        <p:graphicFrame>
          <p:nvGraphicFramePr>
            <p:cNvPr id="166912" name="Object 1024"/>
            <p:cNvGraphicFramePr>
              <a:graphicFrameLocks noChangeAspect="1"/>
            </p:cNvGraphicFramePr>
            <p:nvPr/>
          </p:nvGraphicFramePr>
          <p:xfrm>
            <a:off x="4694" y="1689"/>
            <a:ext cx="270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3481" name="公式" r:id="rId9" imgW="142920" imgH="152280" progId="">
                    <p:embed/>
                  </p:oleObj>
                </mc:Choice>
                <mc:Fallback>
                  <p:oleObj name="公式" r:id="rId9" imgW="142920" imgH="152280" progId="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4" y="1689"/>
                          <a:ext cx="270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utoUpdateAnimBg="0"/>
      <p:bldP spid="26630" grpId="0" autoUpdateAnimBg="0"/>
      <p:bldP spid="26634" grpId="0" autoUpdateAnimBg="0"/>
      <p:bldP spid="26635" grpId="0" autoUpdateAnimBg="0"/>
      <p:bldP spid="2664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4072" name="Rectangle 8"/>
          <p:cNvSpPr>
            <a:spLocks noChangeArrowheads="1"/>
          </p:cNvSpPr>
          <p:nvPr/>
        </p:nvSpPr>
        <p:spPr bwMode="auto">
          <a:xfrm>
            <a:off x="1792288" y="4133850"/>
            <a:ext cx="3455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b="1" dirty="0">
                <a:latin typeface="宋体" pitchFamily="2" charset="-122"/>
                <a:ea typeface="宋体" pitchFamily="2" charset="-122"/>
              </a:rPr>
              <a:t>随机抽查</a:t>
            </a:r>
            <a:r>
              <a:rPr lang="en-US" altLang="zh-CN" b="1" dirty="0">
                <a:ea typeface="宋体" pitchFamily="2" charset="-122"/>
              </a:rPr>
              <a:t>100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个婴儿 </a:t>
            </a:r>
            <a:r>
              <a:rPr lang="en-US" altLang="zh-CN" b="1" dirty="0">
                <a:latin typeface="宋体" pitchFamily="2" charset="-122"/>
                <a:ea typeface="宋体" pitchFamily="2" charset="-122"/>
              </a:rPr>
              <a:t>,</a:t>
            </a:r>
          </a:p>
        </p:txBody>
      </p:sp>
      <p:sp>
        <p:nvSpPr>
          <p:cNvPr id="1624074" name="Rectangle 10"/>
          <p:cNvSpPr>
            <a:spLocks noChangeArrowheads="1"/>
          </p:cNvSpPr>
          <p:nvPr/>
        </p:nvSpPr>
        <p:spPr bwMode="auto">
          <a:xfrm>
            <a:off x="5154613" y="4119563"/>
            <a:ext cx="3384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zh-CN" altLang="en-US" b="1" dirty="0">
                <a:latin typeface="宋体" pitchFamily="2" charset="-122"/>
                <a:ea typeface="宋体" pitchFamily="2" charset="-122"/>
              </a:rPr>
              <a:t>得</a:t>
            </a:r>
            <a:r>
              <a:rPr lang="en-US" altLang="zh-CN" b="1" dirty="0">
                <a:ea typeface="宋体" pitchFamily="2" charset="-122"/>
              </a:rPr>
              <a:t>100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个体重数据   </a:t>
            </a:r>
          </a:p>
        </p:txBody>
      </p:sp>
      <p:sp>
        <p:nvSpPr>
          <p:cNvPr id="1624075" name="Rectangle 11"/>
          <p:cNvSpPr>
            <a:spLocks noChangeArrowheads="1"/>
          </p:cNvSpPr>
          <p:nvPr/>
        </p:nvSpPr>
        <p:spPr bwMode="auto">
          <a:xfrm>
            <a:off x="3087688" y="4721225"/>
            <a:ext cx="3435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hlink"/>
                </a:solidFill>
                <a:ea typeface="宋体" pitchFamily="2" charset="-122"/>
              </a:rPr>
              <a:t>10,7,6,6.5,5,5.2,</a:t>
            </a:r>
            <a:r>
              <a:rPr lang="en-US" altLang="zh-CN" sz="3200" b="1" dirty="0">
                <a:solidFill>
                  <a:schemeClr val="hlink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zh-CN" sz="3200" b="1" dirty="0">
                <a:solidFill>
                  <a:schemeClr val="hlink"/>
                </a:solidFill>
                <a:ea typeface="宋体" pitchFamily="2" charset="-122"/>
              </a:rPr>
              <a:t>…</a:t>
            </a:r>
            <a:endParaRPr lang="en-US" altLang="zh-CN" sz="3200" b="1" dirty="0">
              <a:solidFill>
                <a:schemeClr val="hlink"/>
              </a:solidFill>
              <a:ea typeface="宋体" pitchFamily="2" charset="-122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000125" y="6051545"/>
            <a:ext cx="5553075" cy="561975"/>
            <a:chOff x="204" y="3540"/>
            <a:chExt cx="3498" cy="354"/>
          </a:xfrm>
        </p:grpSpPr>
        <p:sp>
          <p:nvSpPr>
            <p:cNvPr id="4115" name="Text Box 13"/>
            <p:cNvSpPr txBox="1">
              <a:spLocks noChangeArrowheads="1"/>
            </p:cNvSpPr>
            <p:nvPr/>
          </p:nvSpPr>
          <p:spPr bwMode="auto">
            <a:xfrm>
              <a:off x="3061" y="3567"/>
              <a:ext cx="6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zh-CN" altLang="en-US" b="1">
                  <a:latin typeface="宋体" pitchFamily="2" charset="-122"/>
                  <a:ea typeface="宋体" pitchFamily="2" charset="-122"/>
                </a:rPr>
                <a:t>呢 </a:t>
              </a:r>
              <a:r>
                <a:rPr lang="en-US" altLang="zh-CN" b="1">
                  <a:latin typeface="宋体" pitchFamily="2" charset="-122"/>
                  <a:ea typeface="宋体" pitchFamily="2" charset="-122"/>
                </a:rPr>
                <a:t>?</a:t>
              </a:r>
            </a:p>
          </p:txBody>
        </p:sp>
        <p:graphicFrame>
          <p:nvGraphicFramePr>
            <p:cNvPr id="4100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6545836"/>
                </p:ext>
              </p:extLst>
            </p:nvPr>
          </p:nvGraphicFramePr>
          <p:xfrm>
            <a:off x="2381" y="3588"/>
            <a:ext cx="269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6" name="公式" r:id="rId3" imgW="142920" imgH="152280" progId="">
                    <p:embed/>
                  </p:oleObj>
                </mc:Choice>
                <mc:Fallback>
                  <p:oleObj name="公式" r:id="rId3" imgW="142920" imgH="152280" progId="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1" y="3588"/>
                          <a:ext cx="269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1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8169762"/>
                </p:ext>
              </p:extLst>
            </p:nvPr>
          </p:nvGraphicFramePr>
          <p:xfrm>
            <a:off x="2837" y="3631"/>
            <a:ext cx="26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7" name="公式" r:id="rId5" imgW="3651840" imgH="3344040" progId="">
                    <p:embed/>
                  </p:oleObj>
                </mc:Choice>
                <mc:Fallback>
                  <p:oleObj name="公式" r:id="rId5" imgW="3651840" imgH="3344040" progId="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7" y="3631"/>
                          <a:ext cx="26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6" name="Rectangle 16"/>
            <p:cNvSpPr>
              <a:spLocks noChangeArrowheads="1"/>
            </p:cNvSpPr>
            <p:nvPr/>
          </p:nvSpPr>
          <p:spPr bwMode="auto">
            <a:xfrm>
              <a:off x="204" y="3540"/>
              <a:ext cx="22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 b="1" dirty="0">
                  <a:latin typeface="宋体" pitchFamily="2" charset="-122"/>
                  <a:ea typeface="宋体" pitchFamily="2" charset="-122"/>
                </a:rPr>
                <a:t>据此</a:t>
              </a:r>
              <a:r>
                <a:rPr lang="en-US" altLang="zh-CN" b="1" dirty="0">
                  <a:latin typeface="宋体" pitchFamily="2" charset="-122"/>
                  <a:ea typeface="宋体" pitchFamily="2" charset="-122"/>
                </a:rPr>
                <a:t>,</a:t>
              </a:r>
              <a:r>
                <a:rPr lang="zh-CN" altLang="en-US" b="1" dirty="0">
                  <a:latin typeface="宋体" pitchFamily="2" charset="-122"/>
                  <a:ea typeface="宋体" pitchFamily="2" charset="-122"/>
                </a:rPr>
                <a:t>我们应如何估计</a:t>
              </a:r>
            </a:p>
          </p:txBody>
        </p:sp>
        <p:sp>
          <p:nvSpPr>
            <p:cNvPr id="4117" name="Rectangle 17"/>
            <p:cNvSpPr>
              <a:spLocks noChangeArrowheads="1"/>
            </p:cNvSpPr>
            <p:nvPr/>
          </p:nvSpPr>
          <p:spPr bwMode="auto">
            <a:xfrm>
              <a:off x="2585" y="3567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 b="1">
                  <a:latin typeface="宋体" pitchFamily="2" charset="-122"/>
                  <a:ea typeface="宋体" pitchFamily="2" charset="-122"/>
                </a:rPr>
                <a:t>和</a:t>
              </a:r>
            </a:p>
          </p:txBody>
        </p:sp>
      </p:grpSp>
      <p:sp>
        <p:nvSpPr>
          <p:cNvPr id="1624082" name="Rectangle 18"/>
          <p:cNvSpPr>
            <a:spLocks noChangeArrowheads="1"/>
          </p:cNvSpPr>
          <p:nvPr/>
        </p:nvSpPr>
        <p:spPr bwMode="auto">
          <a:xfrm>
            <a:off x="1071563" y="5429250"/>
            <a:ext cx="5256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b="1">
                <a:ea typeface="宋体" pitchFamily="2" charset="-122"/>
              </a:rPr>
              <a:t>而全部信息就由这</a:t>
            </a:r>
            <a:r>
              <a:rPr lang="en-US" altLang="zh-CN" b="1">
                <a:ea typeface="宋体" pitchFamily="2" charset="-122"/>
              </a:rPr>
              <a:t>100</a:t>
            </a:r>
            <a:r>
              <a:rPr lang="zh-CN" altLang="en-US" b="1">
                <a:ea typeface="宋体" pitchFamily="2" charset="-122"/>
              </a:rPr>
              <a:t>个数组成 </a:t>
            </a:r>
            <a:r>
              <a:rPr lang="en-US" altLang="zh-CN" b="1">
                <a:ea typeface="宋体" pitchFamily="2" charset="-122"/>
              </a:rPr>
              <a:t>.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90575" y="1628775"/>
            <a:ext cx="8353425" cy="1166813"/>
            <a:chOff x="249" y="754"/>
            <a:chExt cx="5262" cy="735"/>
          </a:xfrm>
        </p:grpSpPr>
        <p:sp>
          <p:nvSpPr>
            <p:cNvPr id="4113" name="Rectangle 20"/>
            <p:cNvSpPr>
              <a:spLocks noChangeArrowheads="1"/>
            </p:cNvSpPr>
            <p:nvPr/>
          </p:nvSpPr>
          <p:spPr bwMode="auto">
            <a:xfrm>
              <a:off x="657" y="755"/>
              <a:ext cx="48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b="1">
                  <a:solidFill>
                    <a:schemeClr val="hlink"/>
                  </a:solidFill>
                  <a:ea typeface="宋体" pitchFamily="2" charset="-122"/>
                </a:rPr>
                <a:t>例 </a:t>
              </a:r>
              <a:r>
                <a:rPr lang="en-US" altLang="zh-CN" b="1">
                  <a:ea typeface="宋体" pitchFamily="2" charset="-122"/>
                </a:rPr>
                <a:t> </a:t>
              </a:r>
              <a:r>
                <a:rPr lang="zh-CN" altLang="en-US" b="1">
                  <a:latin typeface="宋体" pitchFamily="2" charset="-122"/>
                  <a:ea typeface="宋体" pitchFamily="2" charset="-122"/>
                </a:rPr>
                <a:t>已知某地区新生婴儿的体重             </a:t>
              </a:r>
              <a:r>
                <a:rPr lang="en-US" altLang="zh-CN" b="1">
                  <a:latin typeface="宋体" pitchFamily="2" charset="-122"/>
                  <a:ea typeface="宋体" pitchFamily="2" charset="-122"/>
                </a:rPr>
                <a:t>,</a:t>
              </a:r>
              <a:endParaRPr lang="en-US" altLang="zh-CN" b="1">
                <a:ea typeface="宋体" pitchFamily="2" charset="-122"/>
              </a:endParaRPr>
            </a:p>
          </p:txBody>
        </p:sp>
        <p:graphicFrame>
          <p:nvGraphicFramePr>
            <p:cNvPr id="4098" name="Object 21"/>
            <p:cNvGraphicFramePr>
              <a:graphicFrameLocks noChangeAspect="1"/>
            </p:cNvGraphicFramePr>
            <p:nvPr/>
          </p:nvGraphicFramePr>
          <p:xfrm>
            <a:off x="3984" y="754"/>
            <a:ext cx="1320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8" name="Equation" r:id="rId7" imgW="50331960" imgH="14014800" progId="">
                    <p:embed/>
                  </p:oleObj>
                </mc:Choice>
                <mc:Fallback>
                  <p:oleObj name="Equation" r:id="rId7" imgW="50331960" imgH="14014800" progId="">
                    <p:embed/>
                    <p:pic>
                      <p:nvPicPr>
                        <p:cNvPr id="0" name="Picture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4" y="754"/>
                          <a:ext cx="1320" cy="3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9" name="Object 22"/>
            <p:cNvGraphicFramePr>
              <a:graphicFrameLocks noChangeAspect="1"/>
            </p:cNvGraphicFramePr>
            <p:nvPr/>
          </p:nvGraphicFramePr>
          <p:xfrm>
            <a:off x="249" y="1208"/>
            <a:ext cx="1032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9" name="Equation" r:id="rId9" imgW="39348360" imgH="9441720" progId="">
                    <p:embed/>
                  </p:oleObj>
                </mc:Choice>
                <mc:Fallback>
                  <p:oleObj name="Equation" r:id="rId9" imgW="39348360" imgH="9441720" progId="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1208"/>
                          <a:ext cx="1032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4" name="Text Box 23"/>
            <p:cNvSpPr txBox="1">
              <a:spLocks noChangeArrowheads="1"/>
            </p:cNvSpPr>
            <p:nvPr/>
          </p:nvSpPr>
          <p:spPr bwMode="auto">
            <a:xfrm>
              <a:off x="657" y="1162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zh-CN" altLang="en-US" b="1">
                  <a:ea typeface="宋体" pitchFamily="2" charset="-122"/>
                </a:rPr>
                <a:t>未知</a:t>
              </a:r>
            </a:p>
          </p:txBody>
        </p:sp>
      </p:grpSp>
      <p:sp>
        <p:nvSpPr>
          <p:cNvPr id="1624088" name="Rectangle 24"/>
          <p:cNvSpPr>
            <a:spLocks noChangeArrowheads="1"/>
          </p:cNvSpPr>
          <p:nvPr/>
        </p:nvSpPr>
        <p:spPr bwMode="auto">
          <a:xfrm>
            <a:off x="1042988" y="765175"/>
            <a:ext cx="6697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4000" b="1">
                <a:solidFill>
                  <a:srgbClr val="02083E"/>
                </a:solidFill>
                <a:ea typeface="宋体" pitchFamily="2" charset="-122"/>
              </a:rPr>
              <a:t>参数估计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24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4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24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24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24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24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62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4072" grpId="0" autoUpdateAnimBg="0"/>
      <p:bldP spid="1624074" grpId="0" autoUpdateAnimBg="0"/>
      <p:bldP spid="1624075" grpId="0" autoUpdateAnimBg="0"/>
      <p:bldP spid="162408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1593850" y="663575"/>
            <a:ext cx="4465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>
                <a:latin typeface="宋体" pitchFamily="2" charset="-122"/>
                <a:ea typeface="宋体" pitchFamily="2" charset="-122"/>
              </a:rPr>
              <a:t>我们知道</a:t>
            </a:r>
            <a:r>
              <a:rPr lang="en-US" altLang="zh-CN" b="1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b="1">
                <a:latin typeface="宋体" pitchFamily="2" charset="-122"/>
                <a:ea typeface="宋体" pitchFamily="2" charset="-122"/>
              </a:rPr>
              <a:t>若            </a:t>
            </a:r>
            <a:r>
              <a:rPr lang="en-US" altLang="zh-CN" b="1">
                <a:latin typeface="宋体" pitchFamily="2" charset="-122"/>
                <a:ea typeface="宋体" pitchFamily="2" charset="-122"/>
              </a:rPr>
              <a:t>,</a:t>
            </a:r>
            <a:endParaRPr lang="en-US" altLang="zh-CN" b="1">
              <a:ea typeface="宋体" pitchFamily="2" charset="-122"/>
            </a:endParaRPr>
          </a:p>
        </p:txBody>
      </p:sp>
      <p:sp>
        <p:nvSpPr>
          <p:cNvPr id="7178" name="Text Box 5"/>
          <p:cNvSpPr txBox="1">
            <a:spLocks noChangeArrowheads="1"/>
          </p:cNvSpPr>
          <p:nvPr/>
        </p:nvSpPr>
        <p:spPr bwMode="auto">
          <a:xfrm>
            <a:off x="635000" y="4797425"/>
            <a:ext cx="868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zh-CN" altLang="en-US" sz="2400">
              <a:latin typeface="宋体" pitchFamily="2" charset="-122"/>
              <a:ea typeface="宋体" pitchFamily="2" charset="-122"/>
            </a:endParaRPr>
          </a:p>
          <a:p>
            <a:pPr algn="ctr" eaLnBrk="0" hangingPunct="0"/>
            <a:endParaRPr lang="zh-CN" altLang="en-US" sz="2400" b="1">
              <a:ea typeface="宋体" pitchFamily="2" charset="-122"/>
            </a:endParaRPr>
          </a:p>
        </p:txBody>
      </p:sp>
      <p:sp>
        <p:nvSpPr>
          <p:cNvPr id="1626118" name="Rectangle 6"/>
          <p:cNvSpPr>
            <a:spLocks noChangeArrowheads="1"/>
          </p:cNvSpPr>
          <p:nvPr/>
        </p:nvSpPr>
        <p:spPr bwMode="auto">
          <a:xfrm>
            <a:off x="1187450" y="1557338"/>
            <a:ext cx="2317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zh-CN" altLang="en-US" b="1">
                <a:latin typeface="宋体" pitchFamily="2" charset="-122"/>
                <a:ea typeface="宋体" pitchFamily="2" charset="-122"/>
              </a:rPr>
              <a:t>由大数定律</a:t>
            </a:r>
            <a:r>
              <a:rPr lang="en-US" altLang="zh-CN" b="1">
                <a:latin typeface="宋体" pitchFamily="2" charset="-122"/>
                <a:ea typeface="宋体" pitchFamily="2" charset="-122"/>
              </a:rPr>
              <a:t>, </a:t>
            </a:r>
            <a:endParaRPr lang="en-US" altLang="zh-CN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1626119" name="Object 7"/>
          <p:cNvGraphicFramePr>
            <a:graphicFrameLocks noChangeAspect="1"/>
          </p:cNvGraphicFramePr>
          <p:nvPr/>
        </p:nvGraphicFramePr>
        <p:xfrm>
          <a:off x="2051050" y="1927225"/>
          <a:ext cx="4583113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公式" r:id="rId3" imgW="41789160" imgH="10356120" progId="">
                  <p:embed/>
                </p:oleObj>
              </mc:Choice>
              <mc:Fallback>
                <p:oleObj name="公式" r:id="rId3" imgW="41789160" imgH="10356120" progId="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927225"/>
                        <a:ext cx="4583113" cy="113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6120" name="Rectangle 8"/>
          <p:cNvSpPr>
            <a:spLocks noChangeArrowheads="1"/>
          </p:cNvSpPr>
          <p:nvPr/>
        </p:nvSpPr>
        <p:spPr bwMode="auto">
          <a:xfrm>
            <a:off x="787400" y="2968625"/>
            <a:ext cx="8367713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>
                <a:latin typeface="宋体" pitchFamily="2" charset="-122"/>
                <a:ea typeface="宋体" pitchFamily="2" charset="-122"/>
              </a:rPr>
              <a:t>自然想到把</a:t>
            </a:r>
            <a:r>
              <a:rPr lang="zh-CN" altLang="en-US" b="1" dirty="0">
                <a:solidFill>
                  <a:srgbClr val="3366CC"/>
                </a:solidFill>
                <a:latin typeface="宋体" pitchFamily="2" charset="-122"/>
                <a:ea typeface="宋体" pitchFamily="2" charset="-122"/>
              </a:rPr>
              <a:t>样本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体重的</a:t>
            </a:r>
            <a:r>
              <a:rPr lang="zh-CN" altLang="en-US" b="1" dirty="0">
                <a:solidFill>
                  <a:srgbClr val="3366CC"/>
                </a:solidFill>
                <a:latin typeface="宋体" pitchFamily="2" charset="-122"/>
                <a:ea typeface="宋体" pitchFamily="2" charset="-122"/>
              </a:rPr>
              <a:t>平均值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作为</a:t>
            </a:r>
            <a:r>
              <a:rPr lang="zh-CN" altLang="en-US" b="1" dirty="0">
                <a:solidFill>
                  <a:srgbClr val="339933"/>
                </a:solidFill>
                <a:latin typeface="宋体" pitchFamily="2" charset="-122"/>
                <a:ea typeface="宋体" pitchFamily="2" charset="-122"/>
              </a:rPr>
              <a:t>总体平均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体重的一个</a:t>
            </a:r>
            <a:r>
              <a:rPr lang="zh-CN" altLang="en-US" b="1" dirty="0">
                <a:solidFill>
                  <a:srgbClr val="FF0066"/>
                </a:solidFill>
                <a:latin typeface="宋体" pitchFamily="2" charset="-122"/>
                <a:ea typeface="宋体" pitchFamily="2" charset="-122"/>
              </a:rPr>
              <a:t>估计</a:t>
            </a:r>
            <a:r>
              <a:rPr lang="en-US" altLang="zh-CN" b="1" dirty="0">
                <a:latin typeface="宋体" pitchFamily="2" charset="-122"/>
                <a:ea typeface="宋体" pitchFamily="2" charset="-122"/>
              </a:rPr>
              <a:t>.</a:t>
            </a:r>
            <a:endParaRPr lang="en-US" altLang="zh-CN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1626121" name="Object 9"/>
          <p:cNvGraphicFramePr>
            <a:graphicFrameLocks noChangeAspect="1"/>
          </p:cNvGraphicFramePr>
          <p:nvPr/>
        </p:nvGraphicFramePr>
        <p:xfrm>
          <a:off x="1530350" y="5486400"/>
          <a:ext cx="230505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公式" r:id="rId5" imgW="20432160" imgH="10356120" progId="">
                  <p:embed/>
                </p:oleObj>
              </mc:Choice>
              <mc:Fallback>
                <p:oleObj name="公式" r:id="rId5" imgW="20432160" imgH="10356120" progId="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5486400"/>
                        <a:ext cx="2305050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6122" name="Object 10"/>
          <p:cNvGraphicFramePr>
            <a:graphicFrameLocks noChangeAspect="1"/>
          </p:cNvGraphicFramePr>
          <p:nvPr/>
        </p:nvGraphicFramePr>
        <p:xfrm>
          <a:off x="4006850" y="5470525"/>
          <a:ext cx="386715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公式" r:id="rId7" imgW="35382240" imgH="10356120" progId="">
                  <p:embed/>
                </p:oleObj>
              </mc:Choice>
              <mc:Fallback>
                <p:oleObj name="公式" r:id="rId7" imgW="35382240" imgH="10356120" progId="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6850" y="5470525"/>
                        <a:ext cx="3867150" cy="1128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6123" name="AutoShape 11"/>
          <p:cNvSpPr>
            <a:spLocks noChangeArrowheads="1"/>
          </p:cNvSpPr>
          <p:nvPr/>
        </p:nvSpPr>
        <p:spPr bwMode="auto">
          <a:xfrm>
            <a:off x="5740400" y="1341438"/>
            <a:ext cx="3403600" cy="685800"/>
          </a:xfrm>
          <a:prstGeom prst="wedgeRoundRectCallout">
            <a:avLst>
              <a:gd name="adj1" fmla="val -112500"/>
              <a:gd name="adj2" fmla="val 6203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样本体重的平均值</a:t>
            </a:r>
          </a:p>
        </p:txBody>
      </p:sp>
      <p:graphicFrame>
        <p:nvGraphicFramePr>
          <p:cNvPr id="7173" name="Object 12"/>
          <p:cNvGraphicFramePr>
            <a:graphicFrameLocks noChangeAspect="1"/>
          </p:cNvGraphicFramePr>
          <p:nvPr/>
        </p:nvGraphicFramePr>
        <p:xfrm>
          <a:off x="3683000" y="663575"/>
          <a:ext cx="20955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Equation" r:id="rId9" imgW="2088000" imgH="571680" progId="">
                  <p:embed/>
                </p:oleObj>
              </mc:Choice>
              <mc:Fallback>
                <p:oleObj name="Equation" r:id="rId9" imgW="2088000" imgH="571680" progId="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663575"/>
                        <a:ext cx="20955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3"/>
          <p:cNvGraphicFramePr>
            <a:graphicFrameLocks noChangeAspect="1"/>
          </p:cNvGraphicFramePr>
          <p:nvPr/>
        </p:nvGraphicFramePr>
        <p:xfrm>
          <a:off x="6364288" y="774700"/>
          <a:ext cx="1485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Equation" r:id="rId11" imgW="35687160" imgH="9441720" progId="">
                  <p:embed/>
                </p:oleObj>
              </mc:Choice>
              <mc:Fallback>
                <p:oleObj name="Equation" r:id="rId11" imgW="35687160" imgH="9441720" progId="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4288" y="774700"/>
                        <a:ext cx="14859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843588" y="663575"/>
            <a:ext cx="2447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b="1">
                <a:ea typeface="宋体" pitchFamily="2" charset="-122"/>
              </a:rPr>
              <a:t>则                  </a:t>
            </a:r>
            <a:r>
              <a:rPr lang="en-US" altLang="zh-CN" b="1">
                <a:ea typeface="宋体" pitchFamily="2" charset="-122"/>
              </a:rPr>
              <a:t>.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597025" y="4243388"/>
            <a:ext cx="4749800" cy="525462"/>
            <a:chOff x="750" y="2503"/>
            <a:chExt cx="2992" cy="331"/>
          </a:xfrm>
        </p:grpSpPr>
        <p:sp>
          <p:nvSpPr>
            <p:cNvPr id="7186" name="Rectangle 16"/>
            <p:cNvSpPr>
              <a:spLocks noChangeArrowheads="1"/>
            </p:cNvSpPr>
            <p:nvPr/>
          </p:nvSpPr>
          <p:spPr bwMode="auto">
            <a:xfrm>
              <a:off x="750" y="2503"/>
              <a:ext cx="29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zh-CN" altLang="en-US" b="1" dirty="0">
                  <a:latin typeface="宋体" pitchFamily="2" charset="-122"/>
                  <a:ea typeface="宋体" pitchFamily="2" charset="-122"/>
                </a:rPr>
                <a:t>用样本体重的均值  估计  </a:t>
              </a:r>
              <a:r>
                <a:rPr lang="en-US" altLang="zh-CN" b="1" dirty="0">
                  <a:latin typeface="宋体" pitchFamily="2" charset="-122"/>
                  <a:ea typeface="宋体" pitchFamily="2" charset="-122"/>
                </a:rPr>
                <a:t>.</a:t>
              </a:r>
              <a:endParaRPr lang="en-US" altLang="zh-CN" dirty="0">
                <a:latin typeface="宋体" pitchFamily="2" charset="-122"/>
                <a:ea typeface="宋体" pitchFamily="2" charset="-122"/>
              </a:endParaRPr>
            </a:p>
          </p:txBody>
        </p:sp>
        <p:graphicFrame>
          <p:nvGraphicFramePr>
            <p:cNvPr id="7176" name="Object 17"/>
            <p:cNvGraphicFramePr>
              <a:graphicFrameLocks noChangeAspect="1"/>
            </p:cNvGraphicFramePr>
            <p:nvPr/>
          </p:nvGraphicFramePr>
          <p:xfrm>
            <a:off x="2608" y="2530"/>
            <a:ext cx="864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4" name="Equation" r:id="rId13" imgW="32941440" imgH="11575800" progId="">
                    <p:embed/>
                  </p:oleObj>
                </mc:Choice>
                <mc:Fallback>
                  <p:oleObj name="Equation" r:id="rId13" imgW="32941440" imgH="11575800" progId="">
                    <p:embed/>
                    <p:pic>
                      <p:nvPicPr>
                        <p:cNvPr id="0" name="Picture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" y="2530"/>
                          <a:ext cx="864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377950" y="4911725"/>
            <a:ext cx="6337300" cy="528638"/>
            <a:chOff x="612" y="2870"/>
            <a:chExt cx="3992" cy="333"/>
          </a:xfrm>
        </p:grpSpPr>
        <p:sp>
          <p:nvSpPr>
            <p:cNvPr id="7185" name="Rectangle 19"/>
            <p:cNvSpPr>
              <a:spLocks noChangeArrowheads="1"/>
            </p:cNvSpPr>
            <p:nvPr/>
          </p:nvSpPr>
          <p:spPr bwMode="auto">
            <a:xfrm>
              <a:off x="612" y="2870"/>
              <a:ext cx="39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zh-CN" altLang="en-US" b="1" dirty="0">
                  <a:latin typeface="宋体" pitchFamily="2" charset="-122"/>
                  <a:ea typeface="宋体" pitchFamily="2" charset="-122"/>
                </a:rPr>
                <a:t> 类似地，用样本体重的方差   估计  </a:t>
              </a:r>
              <a:r>
                <a:rPr lang="en-US" altLang="zh-CN" b="1" dirty="0">
                  <a:latin typeface="宋体" pitchFamily="2" charset="-122"/>
                  <a:ea typeface="宋体" pitchFamily="2" charset="-122"/>
                </a:rPr>
                <a:t>.</a:t>
              </a:r>
              <a:endParaRPr lang="en-US" altLang="zh-CN" dirty="0">
                <a:latin typeface="宋体" pitchFamily="2" charset="-122"/>
                <a:ea typeface="宋体" pitchFamily="2" charset="-122"/>
              </a:endParaRPr>
            </a:p>
          </p:txBody>
        </p:sp>
        <p:graphicFrame>
          <p:nvGraphicFramePr>
            <p:cNvPr id="7175" name="Object 20"/>
            <p:cNvGraphicFramePr>
              <a:graphicFrameLocks noChangeAspect="1"/>
            </p:cNvGraphicFramePr>
            <p:nvPr/>
          </p:nvGraphicFramePr>
          <p:xfrm>
            <a:off x="3537" y="2907"/>
            <a:ext cx="976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5" name="Equation" r:id="rId15" imgW="37212840" imgH="11270880" progId="">
                    <p:embed/>
                  </p:oleObj>
                </mc:Choice>
                <mc:Fallback>
                  <p:oleObj name="Equation" r:id="rId15" imgW="37212840" imgH="11270880" progId="">
                    <p:embed/>
                    <p:pic>
                      <p:nvPicPr>
                        <p:cNvPr id="0" name="Picture 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7" y="2907"/>
                          <a:ext cx="976" cy="2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2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2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26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26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26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26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6118" grpId="0" autoUpdateAnimBg="0"/>
      <p:bldP spid="1626120" grpId="0" autoUpdateAnimBg="0"/>
      <p:bldP spid="162612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18"/>
          <p:cNvGrpSpPr>
            <a:grpSpLocks/>
          </p:cNvGrpSpPr>
          <p:nvPr/>
        </p:nvGrpSpPr>
        <p:grpSpPr bwMode="auto">
          <a:xfrm>
            <a:off x="1446213" y="2146300"/>
            <a:ext cx="6477000" cy="655638"/>
            <a:chOff x="768" y="691"/>
            <a:chExt cx="4080" cy="413"/>
          </a:xfrm>
        </p:grpSpPr>
        <p:sp>
          <p:nvSpPr>
            <p:cNvPr id="6152" name="Text Box 19"/>
            <p:cNvSpPr txBox="1">
              <a:spLocks noChangeArrowheads="1"/>
            </p:cNvSpPr>
            <p:nvPr/>
          </p:nvSpPr>
          <p:spPr bwMode="auto">
            <a:xfrm>
              <a:off x="768" y="691"/>
              <a:ext cx="40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 dirty="0">
                  <a:ea typeface="宋体" pitchFamily="2" charset="-122"/>
                </a:rPr>
                <a:t>使用什么样的</a:t>
              </a:r>
              <a:r>
                <a:rPr lang="zh-CN" altLang="en-US" sz="3200" b="1" dirty="0">
                  <a:solidFill>
                    <a:srgbClr val="02083E"/>
                  </a:solidFill>
                  <a:ea typeface="宋体" pitchFamily="2" charset="-122"/>
                </a:rPr>
                <a:t>统计量</a:t>
              </a:r>
              <a:r>
                <a:rPr lang="zh-CN" altLang="en-US" sz="3200" b="1" dirty="0">
                  <a:ea typeface="宋体" pitchFamily="2" charset="-122"/>
                </a:rPr>
                <a:t>去估计     ？</a:t>
              </a:r>
            </a:p>
          </p:txBody>
        </p:sp>
        <p:graphicFrame>
          <p:nvGraphicFramePr>
            <p:cNvPr id="6146" name="Object 20"/>
            <p:cNvGraphicFramePr>
              <a:graphicFrameLocks noChangeAspect="1"/>
            </p:cNvGraphicFramePr>
            <p:nvPr/>
          </p:nvGraphicFramePr>
          <p:xfrm>
            <a:off x="3904" y="745"/>
            <a:ext cx="333" cy="3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3" name="公式" r:id="rId3" imgW="142920" imgH="152280" progId="">
                    <p:embed/>
                  </p:oleObj>
                </mc:Choice>
                <mc:Fallback>
                  <p:oleObj name="公式" r:id="rId3" imgW="142920" imgH="152280" progId="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4" y="745"/>
                          <a:ext cx="333" cy="3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52757" name="Rectangle 21"/>
          <p:cNvSpPr>
            <a:spLocks noChangeArrowheads="1"/>
          </p:cNvSpPr>
          <p:nvPr/>
        </p:nvSpPr>
        <p:spPr bwMode="auto">
          <a:xfrm>
            <a:off x="1692275" y="3213100"/>
            <a:ext cx="3163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zh-CN" altLang="en-US" sz="3200" b="1">
                <a:ea typeface="宋体" pitchFamily="2" charset="-122"/>
              </a:rPr>
              <a:t>可以用样本均值</a:t>
            </a:r>
            <a:r>
              <a:rPr lang="en-US" altLang="zh-CN" sz="3200" b="1">
                <a:ea typeface="宋体" pitchFamily="2" charset="-122"/>
              </a:rPr>
              <a:t>;</a:t>
            </a:r>
            <a:endParaRPr lang="en-US" altLang="zh-CN" sz="3600" b="1">
              <a:ea typeface="宋体" pitchFamily="2" charset="-122"/>
            </a:endParaRPr>
          </a:p>
        </p:txBody>
      </p:sp>
      <p:sp>
        <p:nvSpPr>
          <p:cNvPr id="1652758" name="Rectangle 22"/>
          <p:cNvSpPr>
            <a:spLocks noChangeArrowheads="1"/>
          </p:cNvSpPr>
          <p:nvPr/>
        </p:nvSpPr>
        <p:spPr bwMode="auto">
          <a:xfrm>
            <a:off x="1835150" y="4076700"/>
            <a:ext cx="3163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zh-CN" altLang="en-US" sz="3200" b="1">
                <a:ea typeface="宋体" pitchFamily="2" charset="-122"/>
              </a:rPr>
              <a:t>也可以用样本矩</a:t>
            </a:r>
            <a:r>
              <a:rPr lang="en-US" altLang="zh-CN" sz="3200" b="1">
                <a:ea typeface="宋体" pitchFamily="2" charset="-122"/>
              </a:rPr>
              <a:t>;</a:t>
            </a:r>
            <a:endParaRPr lang="en-US" altLang="zh-CN" sz="3600" b="1">
              <a:ea typeface="宋体" pitchFamily="2" charset="-122"/>
            </a:endParaRPr>
          </a:p>
        </p:txBody>
      </p:sp>
      <p:sp>
        <p:nvSpPr>
          <p:cNvPr id="1652759" name="Rectangle 23"/>
          <p:cNvSpPr>
            <a:spLocks noChangeArrowheads="1"/>
          </p:cNvSpPr>
          <p:nvPr/>
        </p:nvSpPr>
        <p:spPr bwMode="auto">
          <a:xfrm>
            <a:off x="1217613" y="4981575"/>
            <a:ext cx="4832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zh-CN" altLang="en-US" sz="3200" b="1">
                <a:ea typeface="宋体" pitchFamily="2" charset="-122"/>
              </a:rPr>
              <a:t>还可以用别的统计量 </a:t>
            </a:r>
            <a:r>
              <a:rPr lang="en-US" altLang="zh-CN" sz="3200" b="1">
                <a:ea typeface="宋体" pitchFamily="2" charset="-122"/>
              </a:rPr>
              <a:t>.</a:t>
            </a:r>
            <a:endParaRPr lang="en-US" altLang="zh-CN" sz="3600" b="1">
              <a:ea typeface="宋体" pitchFamily="2" charset="-122"/>
            </a:endParaRPr>
          </a:p>
        </p:txBody>
      </p:sp>
      <p:sp>
        <p:nvSpPr>
          <p:cNvPr id="6151" name="Rectangle 24"/>
          <p:cNvSpPr>
            <a:spLocks noChangeArrowheads="1"/>
          </p:cNvSpPr>
          <p:nvPr/>
        </p:nvSpPr>
        <p:spPr bwMode="auto">
          <a:xfrm>
            <a:off x="1331913" y="981075"/>
            <a:ext cx="1741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solidFill>
                  <a:srgbClr val="339933"/>
                </a:solidFill>
                <a:ea typeface="宋体" pitchFamily="2" charset="-122"/>
              </a:rPr>
              <a:t>问题是</a:t>
            </a:r>
            <a:r>
              <a:rPr lang="en-US" altLang="zh-CN" sz="3200" b="1">
                <a:solidFill>
                  <a:srgbClr val="339933"/>
                </a:solidFill>
                <a:ea typeface="宋体" pitchFamily="2" charset="-122"/>
              </a:rPr>
              <a:t>:</a:t>
            </a:r>
            <a:r>
              <a:rPr lang="en-US" altLang="zh-CN" sz="3200" b="1">
                <a:ea typeface="宋体" pitchFamily="2" charset="-122"/>
              </a:rPr>
              <a:t>  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2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52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2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52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2757" grpId="0" autoUpdateAnimBg="0"/>
      <p:bldP spid="1652758" grpId="0" autoUpdateAnimBg="0"/>
      <p:bldP spid="165275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5092" name="Rectangle 4"/>
          <p:cNvSpPr>
            <a:spLocks noChangeArrowheads="1"/>
          </p:cNvSpPr>
          <p:nvPr/>
        </p:nvSpPr>
        <p:spPr bwMode="auto">
          <a:xfrm>
            <a:off x="1042988" y="765175"/>
            <a:ext cx="6697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4000" b="1">
                <a:solidFill>
                  <a:srgbClr val="02083E"/>
                </a:solidFill>
                <a:ea typeface="宋体" pitchFamily="2" charset="-122"/>
              </a:rPr>
              <a:t>参数估计</a:t>
            </a:r>
            <a:r>
              <a:rPr lang="en-US" altLang="zh-CN" sz="4000" b="1">
                <a:solidFill>
                  <a:srgbClr val="02083E"/>
                </a:solidFill>
                <a:ea typeface="宋体" pitchFamily="2" charset="-122"/>
              </a:rPr>
              <a:t>(Cont.)</a:t>
            </a:r>
          </a:p>
        </p:txBody>
      </p:sp>
      <p:grpSp>
        <p:nvGrpSpPr>
          <p:cNvPr id="5127" name="Group 5"/>
          <p:cNvGrpSpPr>
            <a:grpSpLocks/>
          </p:cNvGrpSpPr>
          <p:nvPr/>
        </p:nvGrpSpPr>
        <p:grpSpPr bwMode="auto">
          <a:xfrm>
            <a:off x="692150" y="1528763"/>
            <a:ext cx="1944688" cy="647700"/>
            <a:chOff x="793" y="119"/>
            <a:chExt cx="1225" cy="408"/>
          </a:xfrm>
        </p:grpSpPr>
        <p:sp>
          <p:nvSpPr>
            <p:cNvPr id="5137" name="Text Box 6"/>
            <p:cNvSpPr txBox="1">
              <a:spLocks noChangeArrowheads="1"/>
            </p:cNvSpPr>
            <p:nvPr/>
          </p:nvSpPr>
          <p:spPr bwMode="auto">
            <a:xfrm>
              <a:off x="793" y="119"/>
              <a:ext cx="122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50000"/>
                </a:spcBef>
              </a:pPr>
              <a:r>
                <a:rPr lang="zh-CN" altLang="en-US" b="1">
                  <a:ea typeface="宋体" pitchFamily="2" charset="-122"/>
                </a:rPr>
                <a:t>  </a:t>
              </a:r>
              <a:r>
                <a:rPr lang="zh-CN" altLang="en-US" b="1">
                  <a:solidFill>
                    <a:srgbClr val="339933"/>
                  </a:solidFill>
                  <a:ea typeface="宋体" pitchFamily="2" charset="-122"/>
                </a:rPr>
                <a:t>为估计</a:t>
              </a:r>
              <a:r>
                <a:rPr lang="zh-CN" altLang="en-US" b="1">
                  <a:solidFill>
                    <a:schemeClr val="hlink"/>
                  </a:solidFill>
                  <a:ea typeface="宋体" pitchFamily="2" charset="-122"/>
                </a:rPr>
                <a:t>    </a:t>
              </a:r>
              <a:r>
                <a:rPr lang="en-US" altLang="zh-CN" b="1">
                  <a:solidFill>
                    <a:schemeClr val="hlink"/>
                  </a:solidFill>
                  <a:ea typeface="宋体" pitchFamily="2" charset="-122"/>
                </a:rPr>
                <a:t>:</a:t>
              </a:r>
            </a:p>
          </p:txBody>
        </p:sp>
        <p:graphicFrame>
          <p:nvGraphicFramePr>
            <p:cNvPr id="5125" name="Object 7"/>
            <p:cNvGraphicFramePr>
              <a:graphicFrameLocks noChangeAspect="1"/>
            </p:cNvGraphicFramePr>
            <p:nvPr/>
          </p:nvGraphicFramePr>
          <p:xfrm>
            <a:off x="1610" y="237"/>
            <a:ext cx="270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0" name="公式" r:id="rId3" imgW="142920" imgH="152280" progId="">
                    <p:embed/>
                  </p:oleObj>
                </mc:Choice>
                <mc:Fallback>
                  <p:oleObj name="公式" r:id="rId3" imgW="142920" imgH="152280" progId="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0" y="237"/>
                          <a:ext cx="270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836613" y="2390775"/>
            <a:ext cx="8280400" cy="1657350"/>
            <a:chOff x="249" y="544"/>
            <a:chExt cx="5216" cy="1044"/>
          </a:xfrm>
        </p:grpSpPr>
        <p:sp>
          <p:nvSpPr>
            <p:cNvPr id="5136" name="Text Box 9"/>
            <p:cNvSpPr txBox="1">
              <a:spLocks noChangeArrowheads="1"/>
            </p:cNvSpPr>
            <p:nvPr/>
          </p:nvSpPr>
          <p:spPr bwMode="auto">
            <a:xfrm>
              <a:off x="249" y="544"/>
              <a:ext cx="5216" cy="1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50000"/>
                </a:spcBef>
              </a:pPr>
              <a:r>
                <a:rPr lang="zh-CN" altLang="en-US" b="1">
                  <a:ea typeface="宋体" pitchFamily="2" charset="-122"/>
                </a:rPr>
                <a:t>我们需要构造出适当的样本的函数 </a:t>
              </a:r>
              <a:r>
                <a:rPr lang="en-US" altLang="zh-CN" b="1" i="1">
                  <a:solidFill>
                    <a:srgbClr val="339933"/>
                  </a:solidFill>
                  <a:ea typeface="宋体" pitchFamily="2" charset="-122"/>
                </a:rPr>
                <a:t>T</a:t>
              </a:r>
              <a:r>
                <a:rPr lang="en-US" altLang="zh-CN" b="1">
                  <a:solidFill>
                    <a:srgbClr val="339933"/>
                  </a:solidFill>
                  <a:ea typeface="宋体" pitchFamily="2" charset="-122"/>
                </a:rPr>
                <a:t>(</a:t>
              </a:r>
              <a:r>
                <a:rPr lang="en-US" altLang="zh-CN" b="1" i="1">
                  <a:solidFill>
                    <a:srgbClr val="339933"/>
                  </a:solidFill>
                  <a:ea typeface="宋体" pitchFamily="2" charset="-122"/>
                </a:rPr>
                <a:t>X</a:t>
              </a:r>
              <a:r>
                <a:rPr lang="en-US" altLang="zh-CN" b="1" baseline="-25000">
                  <a:solidFill>
                    <a:srgbClr val="339933"/>
                  </a:solidFill>
                  <a:ea typeface="宋体" pitchFamily="2" charset="-122"/>
                </a:rPr>
                <a:t>1</a:t>
              </a:r>
              <a:r>
                <a:rPr lang="en-US" altLang="zh-CN" b="1">
                  <a:solidFill>
                    <a:srgbClr val="339933"/>
                  </a:solidFill>
                  <a:ea typeface="宋体" pitchFamily="2" charset="-122"/>
                </a:rPr>
                <a:t>,</a:t>
              </a:r>
              <a:r>
                <a:rPr lang="en-US" altLang="zh-CN" b="1" i="1">
                  <a:solidFill>
                    <a:srgbClr val="339933"/>
                  </a:solidFill>
                  <a:ea typeface="宋体" pitchFamily="2" charset="-122"/>
                </a:rPr>
                <a:t>X</a:t>
              </a:r>
              <a:r>
                <a:rPr lang="en-US" altLang="zh-CN" b="1" baseline="-25000">
                  <a:solidFill>
                    <a:srgbClr val="339933"/>
                  </a:solidFill>
                  <a:ea typeface="宋体" pitchFamily="2" charset="-122"/>
                </a:rPr>
                <a:t>2</a:t>
              </a:r>
              <a:r>
                <a:rPr lang="en-US" altLang="zh-CN" b="1">
                  <a:solidFill>
                    <a:srgbClr val="339933"/>
                  </a:solidFill>
                  <a:ea typeface="宋体" pitchFamily="2" charset="-122"/>
                </a:rPr>
                <a:t>,…</a:t>
              </a:r>
              <a:r>
                <a:rPr lang="en-US" altLang="zh-CN" b="1" i="1">
                  <a:solidFill>
                    <a:srgbClr val="339933"/>
                  </a:solidFill>
                  <a:ea typeface="宋体" pitchFamily="2" charset="-122"/>
                </a:rPr>
                <a:t>X</a:t>
              </a:r>
              <a:r>
                <a:rPr lang="en-US" altLang="zh-CN" b="1" i="1" baseline="-25000">
                  <a:solidFill>
                    <a:srgbClr val="339933"/>
                  </a:solidFill>
                  <a:ea typeface="宋体" pitchFamily="2" charset="-122"/>
                </a:rPr>
                <a:t>n</a:t>
              </a:r>
              <a:r>
                <a:rPr lang="en-US" altLang="zh-CN" b="1">
                  <a:solidFill>
                    <a:srgbClr val="339933"/>
                  </a:solidFill>
                  <a:ea typeface="宋体" pitchFamily="2" charset="-122"/>
                </a:rPr>
                <a:t>)</a:t>
              </a:r>
              <a:r>
                <a:rPr lang="en-US" altLang="zh-CN" b="1">
                  <a:solidFill>
                    <a:schemeClr val="accent1"/>
                  </a:solidFill>
                  <a:ea typeface="宋体" pitchFamily="2" charset="-122"/>
                </a:rPr>
                <a:t>  </a:t>
              </a:r>
              <a:r>
                <a:rPr lang="zh-CN" altLang="en-US" b="1">
                  <a:ea typeface="宋体" pitchFamily="2" charset="-122"/>
                </a:rPr>
                <a:t>， 每当有了样本，就代入该函数中算出一个值，用来作为    的估计值 </a:t>
              </a:r>
              <a:r>
                <a:rPr lang="en-US" altLang="zh-CN" b="1">
                  <a:ea typeface="宋体" pitchFamily="2" charset="-122"/>
                </a:rPr>
                <a:t>.</a:t>
              </a:r>
            </a:p>
          </p:txBody>
        </p:sp>
        <p:graphicFrame>
          <p:nvGraphicFramePr>
            <p:cNvPr id="5124" name="Object 10"/>
            <p:cNvGraphicFramePr>
              <a:graphicFrameLocks noChangeAspect="1"/>
            </p:cNvGraphicFramePr>
            <p:nvPr/>
          </p:nvGraphicFramePr>
          <p:xfrm>
            <a:off x="748" y="1298"/>
            <a:ext cx="270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1" name="公式" r:id="rId5" imgW="142920" imgH="152280" progId="">
                    <p:embed/>
                  </p:oleObj>
                </mc:Choice>
                <mc:Fallback>
                  <p:oleObj name="公式" r:id="rId5" imgW="142920" imgH="152280" progId="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1298"/>
                          <a:ext cx="270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25099" name="Rectangle 11"/>
          <p:cNvSpPr>
            <a:spLocks noChangeArrowheads="1"/>
          </p:cNvSpPr>
          <p:nvPr/>
        </p:nvSpPr>
        <p:spPr bwMode="auto">
          <a:xfrm>
            <a:off x="1412875" y="4941888"/>
            <a:ext cx="5329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b="1">
                <a:ea typeface="宋体" pitchFamily="2" charset="-122"/>
              </a:rPr>
              <a:t>把样本值代入</a:t>
            </a:r>
            <a:r>
              <a:rPr lang="en-US" altLang="zh-CN" b="1" i="1">
                <a:solidFill>
                  <a:srgbClr val="339933"/>
                </a:solidFill>
                <a:ea typeface="宋体" pitchFamily="2" charset="-122"/>
              </a:rPr>
              <a:t>T</a:t>
            </a:r>
            <a:r>
              <a:rPr lang="en-US" altLang="zh-CN" b="1">
                <a:solidFill>
                  <a:srgbClr val="339933"/>
                </a:solidFill>
                <a:ea typeface="宋体" pitchFamily="2" charset="-122"/>
              </a:rPr>
              <a:t>(</a:t>
            </a:r>
            <a:r>
              <a:rPr lang="en-US" altLang="zh-CN" b="1" i="1">
                <a:solidFill>
                  <a:srgbClr val="339933"/>
                </a:solidFill>
                <a:ea typeface="宋体" pitchFamily="2" charset="-122"/>
              </a:rPr>
              <a:t>X</a:t>
            </a:r>
            <a:r>
              <a:rPr lang="en-US" altLang="zh-CN" b="1" baseline="-25000">
                <a:solidFill>
                  <a:srgbClr val="339933"/>
                </a:solidFill>
                <a:ea typeface="宋体" pitchFamily="2" charset="-122"/>
              </a:rPr>
              <a:t>1</a:t>
            </a:r>
            <a:r>
              <a:rPr lang="en-US" altLang="zh-CN" b="1">
                <a:solidFill>
                  <a:srgbClr val="339933"/>
                </a:solidFill>
                <a:ea typeface="宋体" pitchFamily="2" charset="-122"/>
              </a:rPr>
              <a:t>,</a:t>
            </a:r>
            <a:r>
              <a:rPr lang="en-US" altLang="zh-CN" b="1" i="1">
                <a:solidFill>
                  <a:srgbClr val="339933"/>
                </a:solidFill>
                <a:ea typeface="宋体" pitchFamily="2" charset="-122"/>
              </a:rPr>
              <a:t>X</a:t>
            </a:r>
            <a:r>
              <a:rPr lang="en-US" altLang="zh-CN" b="1" baseline="-25000">
                <a:solidFill>
                  <a:srgbClr val="339933"/>
                </a:solidFill>
                <a:ea typeface="宋体" pitchFamily="2" charset="-122"/>
              </a:rPr>
              <a:t>2</a:t>
            </a:r>
            <a:r>
              <a:rPr lang="en-US" altLang="zh-CN" b="1">
                <a:solidFill>
                  <a:srgbClr val="339933"/>
                </a:solidFill>
                <a:ea typeface="宋体" pitchFamily="2" charset="-122"/>
              </a:rPr>
              <a:t>,…</a:t>
            </a:r>
            <a:r>
              <a:rPr lang="en-US" altLang="zh-CN" b="1" i="1">
                <a:solidFill>
                  <a:srgbClr val="339933"/>
                </a:solidFill>
                <a:ea typeface="宋体" pitchFamily="2" charset="-122"/>
              </a:rPr>
              <a:t>X</a:t>
            </a:r>
            <a:r>
              <a:rPr lang="en-US" altLang="zh-CN" b="1" i="1" baseline="-25000">
                <a:solidFill>
                  <a:srgbClr val="339933"/>
                </a:solidFill>
                <a:ea typeface="宋体" pitchFamily="2" charset="-122"/>
              </a:rPr>
              <a:t>n</a:t>
            </a:r>
            <a:r>
              <a:rPr lang="en-US" altLang="zh-CN" b="1">
                <a:solidFill>
                  <a:srgbClr val="339933"/>
                </a:solidFill>
                <a:ea typeface="宋体" pitchFamily="2" charset="-122"/>
              </a:rPr>
              <a:t>)</a:t>
            </a:r>
            <a:r>
              <a:rPr lang="en-US" altLang="zh-CN" b="1">
                <a:ea typeface="宋体" pitchFamily="2" charset="-122"/>
              </a:rPr>
              <a:t> </a:t>
            </a:r>
            <a:r>
              <a:rPr lang="zh-CN" altLang="en-US" b="1">
                <a:ea typeface="宋体" pitchFamily="2" charset="-122"/>
              </a:rPr>
              <a:t>中，</a:t>
            </a:r>
          </a:p>
        </p:txBody>
      </p:sp>
      <p:sp>
        <p:nvSpPr>
          <p:cNvPr id="1625100" name="Rectangle 12"/>
          <p:cNvSpPr>
            <a:spLocks noChangeArrowheads="1"/>
          </p:cNvSpPr>
          <p:nvPr/>
        </p:nvSpPr>
        <p:spPr bwMode="auto">
          <a:xfrm>
            <a:off x="765175" y="5561013"/>
            <a:ext cx="1428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zh-CN" altLang="en-US" b="1">
                <a:solidFill>
                  <a:schemeClr val="accent2"/>
                </a:solidFill>
                <a:ea typeface="宋体" pitchFamily="2" charset="-122"/>
              </a:rPr>
              <a:t>估计值</a:t>
            </a:r>
            <a:r>
              <a:rPr lang="zh-CN" altLang="en-US" b="1">
                <a:ea typeface="宋体" pitchFamily="2" charset="-122"/>
              </a:rPr>
              <a:t> </a:t>
            </a:r>
            <a:r>
              <a:rPr lang="en-US" altLang="zh-CN" b="1">
                <a:ea typeface="宋体" pitchFamily="2" charset="-122"/>
              </a:rPr>
              <a:t>.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489075" y="4265613"/>
            <a:ext cx="6169025" cy="574675"/>
            <a:chOff x="660" y="2060"/>
            <a:chExt cx="3886" cy="362"/>
          </a:xfrm>
        </p:grpSpPr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660" y="2060"/>
              <a:ext cx="237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altLang="zh-CN" b="1" i="1">
                  <a:solidFill>
                    <a:srgbClr val="339933"/>
                  </a:solidFill>
                  <a:ea typeface="宋体" pitchFamily="2" charset="-122"/>
                </a:rPr>
                <a:t>T</a:t>
              </a:r>
              <a:r>
                <a:rPr lang="en-US" altLang="zh-CN" b="1">
                  <a:solidFill>
                    <a:srgbClr val="339933"/>
                  </a:solidFill>
                  <a:ea typeface="宋体" pitchFamily="2" charset="-122"/>
                </a:rPr>
                <a:t>(</a:t>
              </a:r>
              <a:r>
                <a:rPr lang="en-US" altLang="zh-CN" b="1" i="1">
                  <a:solidFill>
                    <a:srgbClr val="339933"/>
                  </a:solidFill>
                  <a:ea typeface="宋体" pitchFamily="2" charset="-122"/>
                </a:rPr>
                <a:t>X</a:t>
              </a:r>
              <a:r>
                <a:rPr lang="en-US" altLang="zh-CN" b="1" baseline="-25000">
                  <a:solidFill>
                    <a:srgbClr val="339933"/>
                  </a:solidFill>
                  <a:ea typeface="宋体" pitchFamily="2" charset="-122"/>
                </a:rPr>
                <a:t>1</a:t>
              </a:r>
              <a:r>
                <a:rPr lang="en-US" altLang="zh-CN" b="1">
                  <a:solidFill>
                    <a:srgbClr val="339933"/>
                  </a:solidFill>
                  <a:ea typeface="宋体" pitchFamily="2" charset="-122"/>
                </a:rPr>
                <a:t>,</a:t>
              </a:r>
              <a:r>
                <a:rPr lang="en-US" altLang="zh-CN" b="1" i="1">
                  <a:solidFill>
                    <a:srgbClr val="339933"/>
                  </a:solidFill>
                  <a:ea typeface="宋体" pitchFamily="2" charset="-122"/>
                </a:rPr>
                <a:t>X</a:t>
              </a:r>
              <a:r>
                <a:rPr lang="en-US" altLang="zh-CN" b="1" baseline="-25000">
                  <a:solidFill>
                    <a:srgbClr val="339933"/>
                  </a:solidFill>
                  <a:ea typeface="宋体" pitchFamily="2" charset="-122"/>
                </a:rPr>
                <a:t>2</a:t>
              </a:r>
              <a:r>
                <a:rPr lang="en-US" altLang="zh-CN" b="1">
                  <a:solidFill>
                    <a:srgbClr val="339933"/>
                  </a:solidFill>
                  <a:ea typeface="宋体" pitchFamily="2" charset="-122"/>
                </a:rPr>
                <a:t>,…</a:t>
              </a:r>
              <a:r>
                <a:rPr lang="en-US" altLang="zh-CN" b="1" i="1">
                  <a:solidFill>
                    <a:srgbClr val="339933"/>
                  </a:solidFill>
                  <a:ea typeface="宋体" pitchFamily="2" charset="-122"/>
                </a:rPr>
                <a:t>X</a:t>
              </a:r>
              <a:r>
                <a:rPr lang="en-US" altLang="zh-CN" b="1" i="1" baseline="-25000">
                  <a:solidFill>
                    <a:srgbClr val="339933"/>
                  </a:solidFill>
                  <a:ea typeface="宋体" pitchFamily="2" charset="-122"/>
                </a:rPr>
                <a:t>n</a:t>
              </a:r>
              <a:r>
                <a:rPr lang="en-US" altLang="zh-CN" b="1">
                  <a:solidFill>
                    <a:srgbClr val="339933"/>
                  </a:solidFill>
                  <a:ea typeface="宋体" pitchFamily="2" charset="-122"/>
                </a:rPr>
                <a:t>)</a:t>
              </a:r>
              <a:r>
                <a:rPr lang="en-US" altLang="zh-CN" b="1">
                  <a:solidFill>
                    <a:schemeClr val="accent1"/>
                  </a:solidFill>
                  <a:ea typeface="宋体" pitchFamily="2" charset="-122"/>
                </a:rPr>
                <a:t> </a:t>
              </a:r>
              <a:r>
                <a:rPr lang="zh-CN" altLang="en-US" b="1">
                  <a:ea typeface="宋体" pitchFamily="2" charset="-122"/>
                </a:rPr>
                <a:t>称为参数</a:t>
              </a:r>
            </a:p>
          </p:txBody>
        </p:sp>
        <p:graphicFrame>
          <p:nvGraphicFramePr>
            <p:cNvPr id="5123" name="Object 15"/>
            <p:cNvGraphicFramePr>
              <a:graphicFrameLocks noChangeAspect="1"/>
            </p:cNvGraphicFramePr>
            <p:nvPr/>
          </p:nvGraphicFramePr>
          <p:xfrm>
            <a:off x="2971" y="2132"/>
            <a:ext cx="269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2" name="公式" r:id="rId7" imgW="142920" imgH="152280" progId="">
                    <p:embed/>
                  </p:oleObj>
                </mc:Choice>
                <mc:Fallback>
                  <p:oleObj name="公式" r:id="rId7" imgW="142920" imgH="152280" progId="">
                    <p:embed/>
                    <p:pic>
                      <p:nvPicPr>
                        <p:cNvPr id="0" name="Picture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" y="2132"/>
                          <a:ext cx="269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5" name="Rectangle 16"/>
            <p:cNvSpPr>
              <a:spLocks noChangeArrowheads="1"/>
            </p:cNvSpPr>
            <p:nvPr/>
          </p:nvSpPr>
          <p:spPr bwMode="auto">
            <a:xfrm>
              <a:off x="3310" y="2060"/>
              <a:ext cx="12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 b="1">
                  <a:ea typeface="宋体" pitchFamily="2" charset="-122"/>
                </a:rPr>
                <a:t>的</a:t>
              </a:r>
              <a:r>
                <a:rPr lang="zh-CN" altLang="en-US" b="1">
                  <a:solidFill>
                    <a:srgbClr val="3366CC"/>
                  </a:solidFill>
                  <a:ea typeface="宋体" pitchFamily="2" charset="-122"/>
                </a:rPr>
                <a:t>估计量</a:t>
              </a:r>
              <a:r>
                <a:rPr lang="zh-CN" altLang="en-US" b="1">
                  <a:ea typeface="宋体" pitchFamily="2" charset="-122"/>
                </a:rPr>
                <a:t>，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6381750" y="4913313"/>
            <a:ext cx="2406650" cy="576262"/>
            <a:chOff x="3742" y="2251"/>
            <a:chExt cx="1516" cy="363"/>
          </a:xfrm>
        </p:grpSpPr>
        <p:graphicFrame>
          <p:nvGraphicFramePr>
            <p:cNvPr id="5122" name="Object 18"/>
            <p:cNvGraphicFramePr>
              <a:graphicFrameLocks noChangeAspect="1"/>
            </p:cNvGraphicFramePr>
            <p:nvPr/>
          </p:nvGraphicFramePr>
          <p:xfrm>
            <a:off x="4241" y="2324"/>
            <a:ext cx="269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3" name="公式" r:id="rId9" imgW="142920" imgH="152280" progId="">
                    <p:embed/>
                  </p:oleObj>
                </mc:Choice>
                <mc:Fallback>
                  <p:oleObj name="公式" r:id="rId9" imgW="142920" imgH="152280" progId="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1" y="2324"/>
                          <a:ext cx="269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3" name="Rectangle 19"/>
            <p:cNvSpPr>
              <a:spLocks noChangeArrowheads="1"/>
            </p:cNvSpPr>
            <p:nvPr/>
          </p:nvSpPr>
          <p:spPr bwMode="auto">
            <a:xfrm>
              <a:off x="3742" y="2251"/>
              <a:ext cx="15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CN" altLang="en-US" b="1">
                  <a:ea typeface="宋体" pitchFamily="2" charset="-122"/>
                </a:rPr>
                <a:t>得到     的一个</a:t>
              </a:r>
              <a:endParaRPr lang="zh-CN" altLang="en-US" b="1">
                <a:solidFill>
                  <a:schemeClr val="accent2"/>
                </a:solidFill>
                <a:ea typeface="宋体" pitchFamily="2" charset="-122"/>
              </a:endParaRPr>
            </a:p>
          </p:txBody>
        </p:sp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2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5099" grpId="0" autoUpdateAnimBg="0"/>
      <p:bldP spid="16251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026"/>
          <p:cNvSpPr txBox="1">
            <a:spLocks noChangeArrowheads="1"/>
          </p:cNvSpPr>
          <p:nvPr/>
        </p:nvSpPr>
        <p:spPr bwMode="auto">
          <a:xfrm>
            <a:off x="433388" y="1049338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    寻求估计量的方法</a:t>
            </a:r>
          </a:p>
        </p:txBody>
      </p:sp>
      <p:sp>
        <p:nvSpPr>
          <p:cNvPr id="70659" name="Rectangle 1027"/>
          <p:cNvSpPr>
            <a:spLocks noChangeArrowheads="1"/>
          </p:cNvSpPr>
          <p:nvPr/>
        </p:nvSpPr>
        <p:spPr bwMode="auto">
          <a:xfrm>
            <a:off x="1285852" y="3000372"/>
            <a:ext cx="5638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zh-CN" sz="3200" b="1" dirty="0">
                <a:solidFill>
                  <a:schemeClr val="accent1"/>
                </a:solidFill>
              </a:rPr>
              <a:t>2. </a:t>
            </a:r>
            <a:r>
              <a:rPr lang="zh-CN" altLang="en-US" sz="3200" b="1" dirty="0">
                <a:solidFill>
                  <a:schemeClr val="accent1"/>
                </a:solidFill>
              </a:rPr>
              <a:t>矩估计法</a:t>
            </a:r>
            <a:endParaRPr lang="zh-CN" altLang="en-US" sz="3200" b="1" dirty="0"/>
          </a:p>
        </p:txBody>
      </p:sp>
      <p:sp>
        <p:nvSpPr>
          <p:cNvPr id="70660" name="Rectangle 1028"/>
          <p:cNvSpPr>
            <a:spLocks noChangeArrowheads="1"/>
          </p:cNvSpPr>
          <p:nvPr/>
        </p:nvSpPr>
        <p:spPr bwMode="auto">
          <a:xfrm>
            <a:off x="928662" y="2285992"/>
            <a:ext cx="3340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en-US" altLang="zh-CN" sz="3200" b="1" dirty="0">
                <a:solidFill>
                  <a:schemeClr val="accent1"/>
                </a:solidFill>
              </a:rPr>
              <a:t>1. </a:t>
            </a:r>
            <a:r>
              <a:rPr lang="zh-CN" altLang="en-US" sz="3200" b="1" dirty="0">
                <a:solidFill>
                  <a:schemeClr val="accent1"/>
                </a:solidFill>
              </a:rPr>
              <a:t>极大似然法</a:t>
            </a:r>
            <a:endParaRPr lang="zh-CN" altLang="en-US" sz="3200" b="1" dirty="0"/>
          </a:p>
        </p:txBody>
      </p:sp>
      <p:sp>
        <p:nvSpPr>
          <p:cNvPr id="70661" name="Rectangle 1029"/>
          <p:cNvSpPr>
            <a:spLocks noChangeArrowheads="1"/>
          </p:cNvSpPr>
          <p:nvPr/>
        </p:nvSpPr>
        <p:spPr bwMode="auto">
          <a:xfrm>
            <a:off x="920750" y="3684588"/>
            <a:ext cx="33575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en-US" altLang="zh-CN" sz="3200" b="1" dirty="0"/>
              <a:t>3. </a:t>
            </a:r>
            <a:r>
              <a:rPr lang="zh-CN" altLang="en-US" sz="3200" b="1" dirty="0"/>
              <a:t>最小二乘法</a:t>
            </a:r>
          </a:p>
        </p:txBody>
      </p:sp>
      <p:sp>
        <p:nvSpPr>
          <p:cNvPr id="70662" name="Rectangle 1030"/>
          <p:cNvSpPr>
            <a:spLocks noChangeArrowheads="1"/>
          </p:cNvSpPr>
          <p:nvPr/>
        </p:nvSpPr>
        <p:spPr bwMode="auto">
          <a:xfrm>
            <a:off x="1268413" y="4568825"/>
            <a:ext cx="3036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altLang="zh-CN" sz="3200" b="1" dirty="0"/>
              <a:t>4. </a:t>
            </a:r>
            <a:r>
              <a:rPr lang="zh-CN" altLang="en-US" sz="3200" b="1" dirty="0"/>
              <a:t>贝叶斯方法    </a:t>
            </a:r>
          </a:p>
        </p:txBody>
      </p:sp>
      <p:sp>
        <p:nvSpPr>
          <p:cNvPr id="70663" name="Rectangle 1031"/>
          <p:cNvSpPr>
            <a:spLocks noChangeArrowheads="1"/>
          </p:cNvSpPr>
          <p:nvPr/>
        </p:nvSpPr>
        <p:spPr bwMode="auto">
          <a:xfrm>
            <a:off x="4576763" y="4568825"/>
            <a:ext cx="120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/>
            <a:r>
              <a:rPr lang="zh-CN" altLang="zh-CN" sz="3200" b="1"/>
              <a:t>……</a:t>
            </a:r>
            <a:endParaRPr lang="en-US" altLang="zh-CN" sz="3200" b="1">
              <a:solidFill>
                <a:schemeClr val="accent1"/>
              </a:solidFill>
            </a:endParaRPr>
          </a:p>
        </p:txBody>
      </p:sp>
      <p:sp>
        <p:nvSpPr>
          <p:cNvPr id="70664" name="Rectangle 1032"/>
          <p:cNvSpPr>
            <a:spLocks noChangeArrowheads="1"/>
          </p:cNvSpPr>
          <p:nvPr/>
        </p:nvSpPr>
        <p:spPr bwMode="auto">
          <a:xfrm>
            <a:off x="611188" y="5513388"/>
            <a:ext cx="6099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zh-CN" altLang="en-US" sz="3200" b="1" dirty="0"/>
              <a:t>这里我们主要介绍前面两种方法 </a:t>
            </a:r>
            <a:r>
              <a:rPr lang="en-US" altLang="zh-CN" sz="3200" b="1" dirty="0"/>
              <a:t>.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utoUpdateAnimBg="0"/>
      <p:bldP spid="70659" grpId="0" autoUpdateAnimBg="0"/>
      <p:bldP spid="70660" grpId="0" autoUpdateAnimBg="0"/>
      <p:bldP spid="70661" grpId="0" autoUpdateAnimBg="0"/>
      <p:bldP spid="70662" grpId="0" autoUpdateAnimBg="0"/>
      <p:bldP spid="70663" grpId="0" autoUpdateAnimBg="0"/>
      <p:bldP spid="7066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1116013" y="836613"/>
            <a:ext cx="322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chemeClr val="hlink"/>
                </a:solidFill>
                <a:ea typeface="宋体" pitchFamily="2" charset="-122"/>
              </a:rPr>
              <a:t>  </a:t>
            </a:r>
            <a:r>
              <a:rPr lang="zh-CN" altLang="en-US" sz="4000" b="1">
                <a:ea typeface="宋体" pitchFamily="2" charset="-122"/>
              </a:rPr>
              <a:t>最大似然法</a:t>
            </a:r>
          </a:p>
        </p:txBody>
      </p:sp>
      <p:sp>
        <p:nvSpPr>
          <p:cNvPr id="1628165" name="Rectangle 5"/>
          <p:cNvSpPr>
            <a:spLocks noChangeArrowheads="1"/>
          </p:cNvSpPr>
          <p:nvPr/>
        </p:nvSpPr>
        <p:spPr bwMode="auto">
          <a:xfrm>
            <a:off x="889000" y="1520825"/>
            <a:ext cx="8135938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15000"/>
              </a:lnSpc>
            </a:pPr>
            <a:r>
              <a:rPr lang="zh-CN" altLang="en-US" b="1">
                <a:ea typeface="宋体" pitchFamily="2" charset="-122"/>
              </a:rPr>
              <a:t>        它是在</a:t>
            </a:r>
            <a:r>
              <a:rPr lang="zh-CN" altLang="en-US" b="1">
                <a:solidFill>
                  <a:srgbClr val="339933"/>
                </a:solidFill>
                <a:ea typeface="宋体" pitchFamily="2" charset="-122"/>
              </a:rPr>
              <a:t>总体分布</a:t>
            </a:r>
            <a:r>
              <a:rPr lang="zh-CN" altLang="en-US" b="1">
                <a:solidFill>
                  <a:srgbClr val="3366CC"/>
                </a:solidFill>
                <a:ea typeface="宋体" pitchFamily="2" charset="-122"/>
              </a:rPr>
              <a:t>已知</a:t>
            </a:r>
            <a:r>
              <a:rPr lang="zh-CN" altLang="en-US" b="1">
                <a:ea typeface="宋体" pitchFamily="2" charset="-122"/>
              </a:rPr>
              <a:t>条件下使用的一种参数估计方法 </a:t>
            </a:r>
            <a:r>
              <a:rPr lang="en-US" altLang="zh-CN" b="1">
                <a:ea typeface="宋体" pitchFamily="2" charset="-122"/>
              </a:rPr>
              <a:t>.</a:t>
            </a:r>
            <a:endParaRPr lang="en-US" altLang="zh-CN" b="1">
              <a:solidFill>
                <a:schemeClr val="accent1"/>
              </a:solidFill>
              <a:ea typeface="宋体" pitchFamily="2" charset="-122"/>
            </a:endParaRPr>
          </a:p>
        </p:txBody>
      </p:sp>
      <p:sp>
        <p:nvSpPr>
          <p:cNvPr id="1628173" name="Rectangle 13"/>
          <p:cNvSpPr>
            <a:spLocks noChangeArrowheads="1"/>
          </p:cNvSpPr>
          <p:nvPr/>
        </p:nvSpPr>
        <p:spPr bwMode="auto">
          <a:xfrm>
            <a:off x="815975" y="3425825"/>
            <a:ext cx="5472113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>
                <a:ea typeface="宋体" pitchFamily="2" charset="-122"/>
              </a:rPr>
              <a:t>                             </a:t>
            </a:r>
            <a:endParaRPr lang="en-US" altLang="zh-CN" b="1">
              <a:ea typeface="宋体" pitchFamily="2" charset="-122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2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65" grpId="0" autoUpdateAnimBg="0"/>
      <p:bldP spid="1628173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17918</TotalTime>
  <Words>1072</Words>
  <Application>Microsoft Office PowerPoint</Application>
  <PresentationFormat>全屏显示(4:3)</PresentationFormat>
  <Paragraphs>115</Paragraphs>
  <Slides>29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29</vt:i4>
      </vt:variant>
    </vt:vector>
  </HeadingPairs>
  <TitlesOfParts>
    <vt:vector size="44" baseType="lpstr">
      <vt:lpstr>Math1</vt:lpstr>
      <vt:lpstr>PMingLiU</vt:lpstr>
      <vt:lpstr>黑体</vt:lpstr>
      <vt:lpstr>華康少女文字W3(P)</vt:lpstr>
      <vt:lpstr>楷体_GB2312</vt:lpstr>
      <vt:lpstr>宋体</vt:lpstr>
      <vt:lpstr>微软雅黑</vt:lpstr>
      <vt:lpstr>Arial</vt:lpstr>
      <vt:lpstr>Franklin Gothic Book</vt:lpstr>
      <vt:lpstr>Franklin Gothic Medium</vt:lpstr>
      <vt:lpstr>Times New Roman</vt:lpstr>
      <vt:lpstr>Wingdings 2</vt:lpstr>
      <vt:lpstr>暗香扑面</vt:lpstr>
      <vt:lpstr>公式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Networks</dc:title>
  <dc:creator>KOKA</dc:creator>
  <cp:lastModifiedBy>melody</cp:lastModifiedBy>
  <cp:revision>1078</cp:revision>
  <dcterms:created xsi:type="dcterms:W3CDTF">2000-11-07T09:00:01Z</dcterms:created>
  <dcterms:modified xsi:type="dcterms:W3CDTF">2022-12-23T06:56:06Z</dcterms:modified>
</cp:coreProperties>
</file>