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9" r:id="rId1"/>
  </p:sldMasterIdLst>
  <p:notesMasterIdLst>
    <p:notesMasterId r:id="rId51"/>
  </p:notesMasterIdLst>
  <p:sldIdLst>
    <p:sldId id="256" r:id="rId2"/>
    <p:sldId id="319" r:id="rId3"/>
    <p:sldId id="406" r:id="rId4"/>
    <p:sldId id="407" r:id="rId5"/>
    <p:sldId id="293" r:id="rId6"/>
    <p:sldId id="298" r:id="rId7"/>
    <p:sldId id="299" r:id="rId8"/>
    <p:sldId id="300" r:id="rId9"/>
    <p:sldId id="301" r:id="rId10"/>
    <p:sldId id="329" r:id="rId11"/>
    <p:sldId id="330" r:id="rId12"/>
    <p:sldId id="302" r:id="rId13"/>
    <p:sldId id="303" r:id="rId14"/>
    <p:sldId id="333" r:id="rId15"/>
    <p:sldId id="334" r:id="rId16"/>
    <p:sldId id="335" r:id="rId17"/>
    <p:sldId id="337" r:id="rId18"/>
    <p:sldId id="382" r:id="rId19"/>
    <p:sldId id="383" r:id="rId20"/>
    <p:sldId id="387" r:id="rId21"/>
    <p:sldId id="388" r:id="rId22"/>
    <p:sldId id="389" r:id="rId23"/>
    <p:sldId id="349" r:id="rId24"/>
    <p:sldId id="350" r:id="rId25"/>
    <p:sldId id="351" r:id="rId26"/>
    <p:sldId id="352" r:id="rId27"/>
    <p:sldId id="353" r:id="rId28"/>
    <p:sldId id="355" r:id="rId29"/>
    <p:sldId id="356" r:id="rId30"/>
    <p:sldId id="357" r:id="rId31"/>
    <p:sldId id="358" r:id="rId32"/>
    <p:sldId id="359" r:id="rId33"/>
    <p:sldId id="360" r:id="rId34"/>
    <p:sldId id="361" r:id="rId35"/>
    <p:sldId id="363" r:id="rId36"/>
    <p:sldId id="364" r:id="rId37"/>
    <p:sldId id="408" r:id="rId38"/>
    <p:sldId id="365" r:id="rId39"/>
    <p:sldId id="366" r:id="rId40"/>
    <p:sldId id="367" r:id="rId41"/>
    <p:sldId id="368" r:id="rId42"/>
    <p:sldId id="409" r:id="rId43"/>
    <p:sldId id="410" r:id="rId44"/>
    <p:sldId id="369" r:id="rId45"/>
    <p:sldId id="370" r:id="rId46"/>
    <p:sldId id="371" r:id="rId47"/>
    <p:sldId id="372" r:id="rId48"/>
    <p:sldId id="373" r:id="rId49"/>
    <p:sldId id="411" r:id="rId50"/>
  </p:sldIdLst>
  <p:sldSz cx="9144000" cy="6858000" type="screen4x3"/>
  <p:notesSz cx="6858000" cy="9144000"/>
  <p:defaultTextStyle>
    <a:defPPr>
      <a:defRPr lang="zh-TW"/>
    </a:defPPr>
    <a:lvl1pPr algn="l" rtl="0" fontAlgn="base">
      <a:spcBef>
        <a:spcPct val="0"/>
      </a:spcBef>
      <a:spcAft>
        <a:spcPct val="0"/>
      </a:spcAft>
      <a:defRPr kumimoji="1" sz="2800" kern="1200">
        <a:solidFill>
          <a:schemeClr val="tx1"/>
        </a:solidFill>
        <a:latin typeface="Times New Roman" pitchFamily="18" charset="0"/>
        <a:ea typeface="華康少女文字W3(P)" pitchFamily="2" charset="-120"/>
        <a:cs typeface="+mn-cs"/>
      </a:defRPr>
    </a:lvl1pPr>
    <a:lvl2pPr marL="457200" algn="l" rtl="0" fontAlgn="base">
      <a:spcBef>
        <a:spcPct val="0"/>
      </a:spcBef>
      <a:spcAft>
        <a:spcPct val="0"/>
      </a:spcAft>
      <a:defRPr kumimoji="1" sz="2800" kern="1200">
        <a:solidFill>
          <a:schemeClr val="tx1"/>
        </a:solidFill>
        <a:latin typeface="Times New Roman" pitchFamily="18" charset="0"/>
        <a:ea typeface="華康少女文字W3(P)" pitchFamily="2" charset="-120"/>
        <a:cs typeface="+mn-cs"/>
      </a:defRPr>
    </a:lvl2pPr>
    <a:lvl3pPr marL="914400" algn="l" rtl="0" fontAlgn="base">
      <a:spcBef>
        <a:spcPct val="0"/>
      </a:spcBef>
      <a:spcAft>
        <a:spcPct val="0"/>
      </a:spcAft>
      <a:defRPr kumimoji="1" sz="2800" kern="1200">
        <a:solidFill>
          <a:schemeClr val="tx1"/>
        </a:solidFill>
        <a:latin typeface="Times New Roman" pitchFamily="18" charset="0"/>
        <a:ea typeface="華康少女文字W3(P)" pitchFamily="2" charset="-120"/>
        <a:cs typeface="+mn-cs"/>
      </a:defRPr>
    </a:lvl3pPr>
    <a:lvl4pPr marL="1371600" algn="l" rtl="0" fontAlgn="base">
      <a:spcBef>
        <a:spcPct val="0"/>
      </a:spcBef>
      <a:spcAft>
        <a:spcPct val="0"/>
      </a:spcAft>
      <a:defRPr kumimoji="1" sz="2800" kern="1200">
        <a:solidFill>
          <a:schemeClr val="tx1"/>
        </a:solidFill>
        <a:latin typeface="Times New Roman" pitchFamily="18" charset="0"/>
        <a:ea typeface="華康少女文字W3(P)" pitchFamily="2" charset="-120"/>
        <a:cs typeface="+mn-cs"/>
      </a:defRPr>
    </a:lvl4pPr>
    <a:lvl5pPr marL="1828800" algn="l" rtl="0" fontAlgn="base">
      <a:spcBef>
        <a:spcPct val="0"/>
      </a:spcBef>
      <a:spcAft>
        <a:spcPct val="0"/>
      </a:spcAft>
      <a:defRPr kumimoji="1" sz="2800" kern="1200">
        <a:solidFill>
          <a:schemeClr val="tx1"/>
        </a:solidFill>
        <a:latin typeface="Times New Roman" pitchFamily="18" charset="0"/>
        <a:ea typeface="華康少女文字W3(P)" pitchFamily="2" charset="-120"/>
        <a:cs typeface="+mn-cs"/>
      </a:defRPr>
    </a:lvl5pPr>
    <a:lvl6pPr marL="2286000" algn="l" defTabSz="914400" rtl="0" eaLnBrk="1" latinLnBrk="0" hangingPunct="1">
      <a:defRPr kumimoji="1" sz="2800" kern="1200">
        <a:solidFill>
          <a:schemeClr val="tx1"/>
        </a:solidFill>
        <a:latin typeface="Times New Roman" pitchFamily="18" charset="0"/>
        <a:ea typeface="華康少女文字W3(P)" pitchFamily="2" charset="-120"/>
        <a:cs typeface="+mn-cs"/>
      </a:defRPr>
    </a:lvl6pPr>
    <a:lvl7pPr marL="2743200" algn="l" defTabSz="914400" rtl="0" eaLnBrk="1" latinLnBrk="0" hangingPunct="1">
      <a:defRPr kumimoji="1" sz="2800" kern="1200">
        <a:solidFill>
          <a:schemeClr val="tx1"/>
        </a:solidFill>
        <a:latin typeface="Times New Roman" pitchFamily="18" charset="0"/>
        <a:ea typeface="華康少女文字W3(P)" pitchFamily="2" charset="-120"/>
        <a:cs typeface="+mn-cs"/>
      </a:defRPr>
    </a:lvl7pPr>
    <a:lvl8pPr marL="3200400" algn="l" defTabSz="914400" rtl="0" eaLnBrk="1" latinLnBrk="0" hangingPunct="1">
      <a:defRPr kumimoji="1" sz="2800" kern="1200">
        <a:solidFill>
          <a:schemeClr val="tx1"/>
        </a:solidFill>
        <a:latin typeface="Times New Roman" pitchFamily="18" charset="0"/>
        <a:ea typeface="華康少女文字W3(P)" pitchFamily="2" charset="-120"/>
        <a:cs typeface="+mn-cs"/>
      </a:defRPr>
    </a:lvl8pPr>
    <a:lvl9pPr marL="3657600" algn="l" defTabSz="914400" rtl="0" eaLnBrk="1" latinLnBrk="0" hangingPunct="1">
      <a:defRPr kumimoji="1" sz="2800" kern="1200">
        <a:solidFill>
          <a:schemeClr val="tx1"/>
        </a:solidFill>
        <a:latin typeface="Times New Roman" pitchFamily="18" charset="0"/>
        <a:ea typeface="華康少女文字W3(P)" pitchFamily="2"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3366CC"/>
    <a:srgbClr val="082538"/>
    <a:srgbClr val="FF0066"/>
    <a:srgbClr val="02083E"/>
    <a:srgbClr val="FFFF00"/>
    <a:srgbClr val="333C04"/>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570" autoAdjust="0"/>
    <p:restoredTop sz="94636" autoAdjust="0"/>
  </p:normalViewPr>
  <p:slideViewPr>
    <p:cSldViewPr>
      <p:cViewPr varScale="1">
        <p:scale>
          <a:sx n="100" d="100"/>
          <a:sy n="100" d="100"/>
        </p:scale>
        <p:origin x="423" y="4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image" Target="../media/image4.emf"/><Relationship Id="rId5" Type="http://schemas.openxmlformats.org/officeDocument/2006/relationships/image" Target="../media/image8.emf"/><Relationship Id="rId4"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4" Type="http://schemas.openxmlformats.org/officeDocument/2006/relationships/image" Target="../media/image44.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image" Target="../media/image45.emf"/><Relationship Id="rId6" Type="http://schemas.openxmlformats.org/officeDocument/2006/relationships/image" Target="../media/image50.emf"/><Relationship Id="rId5" Type="http://schemas.openxmlformats.org/officeDocument/2006/relationships/image" Target="../media/image49.emf"/><Relationship Id="rId4" Type="http://schemas.openxmlformats.org/officeDocument/2006/relationships/image" Target="../media/image48.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image" Target="../media/image51.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image" Target="../media/image54.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image" Target="../media/image56.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 Id="rId6" Type="http://schemas.openxmlformats.org/officeDocument/2006/relationships/image" Target="../media/image63.wmf"/><Relationship Id="rId5" Type="http://schemas.openxmlformats.org/officeDocument/2006/relationships/image" Target="../media/image62.wmf"/><Relationship Id="rId4" Type="http://schemas.openxmlformats.org/officeDocument/2006/relationships/image" Target="../media/image61.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image" Target="../media/image68.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9.e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3.emf"/><Relationship Id="rId1" Type="http://schemas.openxmlformats.org/officeDocument/2006/relationships/image" Target="../media/image72.e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80.emf"/><Relationship Id="rId1" Type="http://schemas.openxmlformats.org/officeDocument/2006/relationships/image" Target="../media/image79.e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image" Target="../media/image82.emf"/><Relationship Id="rId1" Type="http://schemas.openxmlformats.org/officeDocument/2006/relationships/image" Target="../media/image81.emf"/><Relationship Id="rId5" Type="http://schemas.openxmlformats.org/officeDocument/2006/relationships/image" Target="../media/image85.emf"/><Relationship Id="rId4" Type="http://schemas.openxmlformats.org/officeDocument/2006/relationships/image" Target="../media/image84.e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image" Target="../media/image87.emf"/><Relationship Id="rId1" Type="http://schemas.openxmlformats.org/officeDocument/2006/relationships/image" Target="../media/image86.wmf"/><Relationship Id="rId6" Type="http://schemas.openxmlformats.org/officeDocument/2006/relationships/image" Target="../media/image91.emf"/><Relationship Id="rId5" Type="http://schemas.openxmlformats.org/officeDocument/2006/relationships/image" Target="../media/image90.emf"/><Relationship Id="rId4" Type="http://schemas.openxmlformats.org/officeDocument/2006/relationships/image" Target="../media/image89.e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01.emf"/><Relationship Id="rId7" Type="http://schemas.openxmlformats.org/officeDocument/2006/relationships/image" Target="../media/image105.emf"/><Relationship Id="rId2" Type="http://schemas.openxmlformats.org/officeDocument/2006/relationships/image" Target="../media/image100.emf"/><Relationship Id="rId1" Type="http://schemas.openxmlformats.org/officeDocument/2006/relationships/image" Target="../media/image99.emf"/><Relationship Id="rId6" Type="http://schemas.openxmlformats.org/officeDocument/2006/relationships/image" Target="../media/image104.emf"/><Relationship Id="rId5" Type="http://schemas.openxmlformats.org/officeDocument/2006/relationships/image" Target="../media/image103.emf"/><Relationship Id="rId4" Type="http://schemas.openxmlformats.org/officeDocument/2006/relationships/image" Target="../media/image102.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wmf"/><Relationship Id="rId7" Type="http://schemas.openxmlformats.org/officeDocument/2006/relationships/image" Target="../media/image18.wmf"/><Relationship Id="rId2" Type="http://schemas.openxmlformats.org/officeDocument/2006/relationships/image" Target="../media/image13.emf"/><Relationship Id="rId1" Type="http://schemas.openxmlformats.org/officeDocument/2006/relationships/image" Target="../media/image12.emf"/><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20.emf"/><Relationship Id="rId1"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5" Type="http://schemas.openxmlformats.org/officeDocument/2006/relationships/image" Target="../media/image25.wmf"/><Relationship Id="rId4"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26.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image" Target="../media/image31.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image" Target="../media/image34.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emf"/><Relationship Id="rId5" Type="http://schemas.openxmlformats.org/officeDocument/2006/relationships/image" Target="../media/image40.emf"/><Relationship Id="rId4" Type="http://schemas.openxmlformats.org/officeDocument/2006/relationships/image" Target="../media/image3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PMingLiU" pitchFamily="18" charset="-120"/>
              </a:defRPr>
            </a:lvl1pPr>
          </a:lstStyle>
          <a:p>
            <a:endParaRPr lang="en-US" altLang="zh-CN"/>
          </a:p>
        </p:txBody>
      </p:sp>
      <p:sp>
        <p:nvSpPr>
          <p:cNvPr id="3584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PMingLiU" pitchFamily="18" charset="-120"/>
              </a:defRPr>
            </a:lvl1pPr>
          </a:lstStyle>
          <a:p>
            <a:endParaRPr lang="en-US" altLang="zh-CN"/>
          </a:p>
        </p:txBody>
      </p:sp>
      <p:sp>
        <p:nvSpPr>
          <p:cNvPr id="3584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584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3584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PMingLiU" pitchFamily="18" charset="-120"/>
              </a:defRPr>
            </a:lvl1pPr>
          </a:lstStyle>
          <a:p>
            <a:endParaRPr lang="en-US" altLang="zh-CN"/>
          </a:p>
        </p:txBody>
      </p:sp>
      <p:sp>
        <p:nvSpPr>
          <p:cNvPr id="3584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PMingLiU" pitchFamily="18" charset="-120"/>
              </a:defRPr>
            </a:lvl1pPr>
          </a:lstStyle>
          <a:p>
            <a:fld id="{4984A82D-6A82-45D2-A21D-C4335F0717B7}" type="slidenum">
              <a:rPr lang="zh-CN" altLang="en-US"/>
              <a:pPr/>
              <a:t>‹#›</a:t>
            </a:fld>
            <a:endParaRPr lang="en-US" altLang="zh-CN"/>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PMingLiU" pitchFamily="18" charset="-120"/>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PMingLiU" pitchFamily="18" charset="-120"/>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PMingLiU" pitchFamily="18" charset="-120"/>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PMingLiU" pitchFamily="18" charset="-120"/>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PMingLiU"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011511-C18C-4641-B115-9DFECDD2000A}" type="slidenum">
              <a:rPr lang="zh-CN" altLang="en-US"/>
              <a:pPr/>
              <a:t>1</a:t>
            </a:fld>
            <a:endParaRPr lang="en-US" altLang="zh-CN"/>
          </a:p>
        </p:txBody>
      </p:sp>
      <p:sp>
        <p:nvSpPr>
          <p:cNvPr id="359426" name="Rectangle 2"/>
          <p:cNvSpPr>
            <a:spLocks noGrp="1" noRot="1" noChangeAspect="1" noChangeArrowheads="1" noTextEdit="1"/>
          </p:cNvSpPr>
          <p:nvPr>
            <p:ph type="sldImg"/>
          </p:nvPr>
        </p:nvSpPr>
        <p:spPr>
          <a:ln/>
        </p:spPr>
      </p:sp>
      <p:sp>
        <p:nvSpPr>
          <p:cNvPr id="359427"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AB4F17-2887-4497-968D-869CB298BE1B}" type="slidenum">
              <a:rPr lang="en-US" altLang="zh-CN"/>
              <a:pPr/>
              <a:t>18</a:t>
            </a:fld>
            <a:endParaRPr lang="en-US" altLang="zh-CN"/>
          </a:p>
        </p:txBody>
      </p:sp>
      <p:sp>
        <p:nvSpPr>
          <p:cNvPr id="380930" name="Rectangle 2"/>
          <p:cNvSpPr>
            <a:spLocks noGrp="1" noRot="1" noChangeAspect="1" noChangeArrowheads="1" noTextEdit="1"/>
          </p:cNvSpPr>
          <p:nvPr>
            <p:ph type="sldImg"/>
          </p:nvPr>
        </p:nvSpPr>
        <p:spPr>
          <a:ln/>
        </p:spPr>
      </p:sp>
      <p:sp>
        <p:nvSpPr>
          <p:cNvPr id="380931" name="Rectangle 3"/>
          <p:cNvSpPr>
            <a:spLocks noGrp="1" noChangeArrowheads="1"/>
          </p:cNvSpPr>
          <p:nvPr>
            <p:ph type="body" idx="1"/>
          </p:nvPr>
        </p:nvSpPr>
        <p:spPr>
          <a:xfrm>
            <a:off x="914400" y="4343400"/>
            <a:ext cx="5029200" cy="4114800"/>
          </a:xfrm>
        </p:spPr>
        <p:txBody>
          <a:bodyPr/>
          <a:lstStyle/>
          <a:p>
            <a:endParaRPr lang="zh-CN"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8AD9D9-4132-4543-BA44-DBF1695AB35A}" type="slidenum">
              <a:rPr lang="en-US" altLang="zh-CN"/>
              <a:pPr/>
              <a:t>19</a:t>
            </a:fld>
            <a:endParaRPr lang="en-US" altLang="zh-CN"/>
          </a:p>
        </p:txBody>
      </p:sp>
      <p:sp>
        <p:nvSpPr>
          <p:cNvPr id="382978" name="Rectangle 2"/>
          <p:cNvSpPr>
            <a:spLocks noGrp="1" noRot="1" noChangeAspect="1" noChangeArrowheads="1" noTextEdit="1"/>
          </p:cNvSpPr>
          <p:nvPr>
            <p:ph type="sldImg"/>
          </p:nvPr>
        </p:nvSpPr>
        <p:spPr>
          <a:ln/>
        </p:spPr>
      </p:sp>
      <p:sp>
        <p:nvSpPr>
          <p:cNvPr id="382979" name="Rectangle 3"/>
          <p:cNvSpPr>
            <a:spLocks noGrp="1" noChangeArrowheads="1"/>
          </p:cNvSpPr>
          <p:nvPr>
            <p:ph type="body" idx="1"/>
          </p:nvPr>
        </p:nvSpPr>
        <p:spPr>
          <a:xfrm>
            <a:off x="914400" y="4343400"/>
            <a:ext cx="5029200" cy="4114800"/>
          </a:xfrm>
        </p:spPr>
        <p:txBody>
          <a:bodyPr/>
          <a:lstStyle/>
          <a:p>
            <a:endParaRPr lang="zh-CN"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058F21-608F-47D7-BCC5-F32C151B47B7}" type="slidenum">
              <a:rPr lang="en-US" altLang="zh-CN"/>
              <a:pPr/>
              <a:t>20</a:t>
            </a:fld>
            <a:endParaRPr lang="en-US" altLang="zh-CN"/>
          </a:p>
        </p:txBody>
      </p:sp>
      <p:sp>
        <p:nvSpPr>
          <p:cNvPr id="391170" name="Rectangle 2"/>
          <p:cNvSpPr>
            <a:spLocks noGrp="1" noRot="1" noChangeAspect="1" noChangeArrowheads="1" noTextEdit="1"/>
          </p:cNvSpPr>
          <p:nvPr>
            <p:ph type="sldImg"/>
          </p:nvPr>
        </p:nvSpPr>
        <p:spPr>
          <a:ln/>
        </p:spPr>
      </p:sp>
      <p:sp>
        <p:nvSpPr>
          <p:cNvPr id="391171" name="Rectangle 3"/>
          <p:cNvSpPr>
            <a:spLocks noGrp="1" noChangeArrowheads="1"/>
          </p:cNvSpPr>
          <p:nvPr>
            <p:ph type="body" idx="1"/>
          </p:nvPr>
        </p:nvSpPr>
        <p:spPr>
          <a:xfrm>
            <a:off x="914400" y="4343400"/>
            <a:ext cx="5029200" cy="4114800"/>
          </a:xfrm>
        </p:spPr>
        <p:txBody>
          <a:bodyPr/>
          <a:lstStyle/>
          <a:p>
            <a:endParaRPr lang="zh-CN"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6956C7-10F4-4611-9750-B8441EAFC253}" type="slidenum">
              <a:rPr lang="en-US" altLang="zh-CN"/>
              <a:pPr/>
              <a:t>21</a:t>
            </a:fld>
            <a:endParaRPr lang="en-US" altLang="zh-CN"/>
          </a:p>
        </p:txBody>
      </p:sp>
      <p:sp>
        <p:nvSpPr>
          <p:cNvPr id="393218" name="Rectangle 2"/>
          <p:cNvSpPr>
            <a:spLocks noGrp="1" noRot="1" noChangeAspect="1" noChangeArrowheads="1" noTextEdit="1"/>
          </p:cNvSpPr>
          <p:nvPr>
            <p:ph type="sldImg"/>
          </p:nvPr>
        </p:nvSpPr>
        <p:spPr>
          <a:ln/>
        </p:spPr>
      </p:sp>
      <p:sp>
        <p:nvSpPr>
          <p:cNvPr id="393219" name="Rectangle 3"/>
          <p:cNvSpPr>
            <a:spLocks noGrp="1" noChangeArrowheads="1"/>
          </p:cNvSpPr>
          <p:nvPr>
            <p:ph type="body" idx="1"/>
          </p:nvPr>
        </p:nvSpPr>
        <p:spPr>
          <a:xfrm>
            <a:off x="914400" y="4343400"/>
            <a:ext cx="5029200" cy="4114800"/>
          </a:xfrm>
        </p:spPr>
        <p:txBody>
          <a:bodyPr/>
          <a:lstStyle/>
          <a:p>
            <a:endParaRPr lang="zh-CN"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8966AC-798A-451E-9FF9-19BAA1AAEDA6}" type="slidenum">
              <a:rPr lang="en-US" altLang="zh-CN"/>
              <a:pPr/>
              <a:t>22</a:t>
            </a:fld>
            <a:endParaRPr lang="en-US" altLang="zh-CN"/>
          </a:p>
        </p:txBody>
      </p:sp>
      <p:sp>
        <p:nvSpPr>
          <p:cNvPr id="395266" name="Rectangle 2"/>
          <p:cNvSpPr>
            <a:spLocks noGrp="1" noRot="1" noChangeAspect="1" noChangeArrowheads="1" noTextEdit="1"/>
          </p:cNvSpPr>
          <p:nvPr>
            <p:ph type="sldImg"/>
          </p:nvPr>
        </p:nvSpPr>
        <p:spPr>
          <a:ln/>
        </p:spPr>
      </p:sp>
      <p:sp>
        <p:nvSpPr>
          <p:cNvPr id="395267" name="Rectangle 3"/>
          <p:cNvSpPr>
            <a:spLocks noGrp="1" noChangeArrowheads="1"/>
          </p:cNvSpPr>
          <p:nvPr>
            <p:ph type="body" idx="1"/>
          </p:nvPr>
        </p:nvSpPr>
        <p:spPr>
          <a:xfrm>
            <a:off x="914400" y="4343400"/>
            <a:ext cx="5029200" cy="4114800"/>
          </a:xfrm>
        </p:spPr>
        <p:txBody>
          <a:bodyPr/>
          <a:lstStyle/>
          <a:p>
            <a:endParaRPr lang="zh-CN"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矩形 6"/>
          <p:cNvSpPr/>
          <p:nvPr/>
        </p:nvSpPr>
        <p:spPr>
          <a:xfrm>
            <a:off x="685800" y="3196686"/>
            <a:ext cx="77724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ctrTitle"/>
          </p:nvPr>
        </p:nvSpPr>
        <p:spPr>
          <a:xfrm>
            <a:off x="685800" y="1676401"/>
            <a:ext cx="7772400" cy="1538286"/>
          </a:xfrm>
        </p:spPr>
        <p:txBody>
          <a:bodyPr anchor="b"/>
          <a:lstStyle/>
          <a:p>
            <a:r>
              <a:rPr kumimoji="0" lang="zh-CN" altLang="en-US"/>
              <a:t>单击此处编辑母版标题样式</a:t>
            </a:r>
            <a:endParaRPr kumimoji="0" lang="en-US"/>
          </a:p>
        </p:txBody>
      </p:sp>
      <p:sp>
        <p:nvSpPr>
          <p:cNvPr id="3" name="副标题 2"/>
          <p:cNvSpPr>
            <a:spLocks noGrp="1"/>
          </p:cNvSpPr>
          <p:nvPr>
            <p:ph type="subTitle" idx="1"/>
          </p:nvPr>
        </p:nvSpPr>
        <p:spPr>
          <a:xfrm>
            <a:off x="1371600" y="321468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CN" altLang="en-US"/>
              <a:t>单击此处编辑母版副标题样式</a:t>
            </a:r>
            <a:endParaRPr kumimoji="0" lang="en-US"/>
          </a:p>
        </p:txBody>
      </p:sp>
      <p:sp>
        <p:nvSpPr>
          <p:cNvPr id="4" name="日期占位符 3"/>
          <p:cNvSpPr>
            <a:spLocks noGrp="1"/>
          </p:cNvSpPr>
          <p:nvPr>
            <p:ph type="dt" sz="half" idx="10"/>
          </p:nvPr>
        </p:nvSpPr>
        <p:spPr/>
        <p:txBody>
          <a:bodyPr/>
          <a:lstStyle/>
          <a:p>
            <a:pPr algn="l" eaLnBrk="1" latinLnBrk="0" hangingPunct="1"/>
            <a:fld id="{48D92626-37D2-4832-BF7A-BC283494A20D}" type="datetimeFigureOut">
              <a:rPr lang="en-US" smtClean="0"/>
              <a:pPr algn="l" eaLnBrk="1" latinLnBrk="0" hangingPunct="1"/>
              <a:t>11/30/2022</a:t>
            </a:fld>
            <a:endParaRPr lang="en-US"/>
          </a:p>
        </p:txBody>
      </p:sp>
      <p:sp>
        <p:nvSpPr>
          <p:cNvPr id="5" name="页脚占位符 4"/>
          <p:cNvSpPr>
            <a:spLocks noGrp="1"/>
          </p:cNvSpPr>
          <p:nvPr>
            <p:ph type="ftr" sz="quarter" idx="11"/>
          </p:nvPr>
        </p:nvSpPr>
        <p:spPr/>
        <p:txBody>
          <a:bodyPr/>
          <a:lstStyle/>
          <a:p>
            <a:endParaRPr kumimoji="0" lang="en-US"/>
          </a:p>
        </p:txBody>
      </p:sp>
      <p:sp>
        <p:nvSpPr>
          <p:cNvPr id="6" name="灯片编号占位符 5"/>
          <p:cNvSpPr>
            <a:spLocks noGrp="1"/>
          </p:cNvSpPr>
          <p:nvPr>
            <p:ph type="sldNum" sz="quarter" idx="12"/>
          </p:nvPr>
        </p:nvSpPr>
        <p:spPr/>
        <p:txBody>
          <a:bodyPr/>
          <a:lstStyle/>
          <a:p>
            <a:pPr algn="r" eaLnBrk="1" latinLnBrk="0" hangingPunct="1"/>
            <a:fld id="{8C592886-E571-45D5-8B56-343DC94F8FA6}" type="slidenum">
              <a:rPr kumimoji="0" lang="en-US" smtClean="0"/>
              <a:pPr algn="r" eaLnBrk="1" latinLnBrk="0" hangingPunct="1"/>
              <a:t>‹#›</a:t>
            </a:fld>
            <a:endParaRPr kumimoji="0" lang="en-US" dirty="0">
              <a:solidFill>
                <a:schemeClr val="tx2">
                  <a:shade val="90000"/>
                </a:scheme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日期占位符 3"/>
          <p:cNvSpPr>
            <a:spLocks noGrp="1"/>
          </p:cNvSpPr>
          <p:nvPr>
            <p:ph type="dt" sz="half" idx="10"/>
          </p:nvPr>
        </p:nvSpPr>
        <p:spPr/>
        <p:txBody>
          <a:bodyPr/>
          <a:lstStyle/>
          <a:p>
            <a:fld id="{48D92626-37D2-4832-BF7A-BC283494A20D}" type="datetimeFigureOut">
              <a:rPr lang="en-US" smtClean="0"/>
              <a:pPr/>
              <a:t>11/30/2022</a:t>
            </a:fld>
            <a:endParaRPr lang="en-US"/>
          </a:p>
        </p:txBody>
      </p:sp>
      <p:sp>
        <p:nvSpPr>
          <p:cNvPr id="5" name="页脚占位符 4"/>
          <p:cNvSpPr>
            <a:spLocks noGrp="1"/>
          </p:cNvSpPr>
          <p:nvPr>
            <p:ph type="ftr" sz="quarter" idx="11"/>
          </p:nvPr>
        </p:nvSpPr>
        <p:spPr/>
        <p:txBody>
          <a:bodyPr/>
          <a:lstStyle/>
          <a:p>
            <a:endParaRPr kumimoji="0" lang="en-US"/>
          </a:p>
        </p:txBody>
      </p:sp>
      <p:sp>
        <p:nvSpPr>
          <p:cNvPr id="6" name="灯片编号占位符 5"/>
          <p:cNvSpPr>
            <a:spLocks noGrp="1"/>
          </p:cNvSpPr>
          <p:nvPr>
            <p:ph type="sldNum" sz="quarter" idx="12"/>
          </p:nvPr>
        </p:nvSpPr>
        <p:spPr/>
        <p:txBody>
          <a:bodyPr/>
          <a:lstStyle/>
          <a:p>
            <a:fld id="{8C592886-E571-45D5-8B56-343DC94F8FA6}" type="slidenum">
              <a:rPr kumimoji="0" lang="en-US" smtClean="0"/>
              <a:pPr/>
              <a:t>‹#›</a:t>
            </a:fld>
            <a:endParaRPr kumimoji="0" lang="en-US"/>
          </a:p>
        </p:txBody>
      </p:sp>
      <p:sp>
        <p:nvSpPr>
          <p:cNvPr id="7" name="矩形 6"/>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Tree>
  </p:cSld>
  <p:clrMapOvr>
    <a:masterClrMapping/>
  </p:clrMapOvr>
  <p:transition spd="slow">
    <p:pull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215206" y="274638"/>
            <a:ext cx="1471594" cy="6011882"/>
          </a:xfrm>
        </p:spPr>
        <p:txBody>
          <a:bodyPr vert="eaVert"/>
          <a:lstStyle/>
          <a:p>
            <a:r>
              <a:rPr kumimoji="0" lang="zh-CN" altLang="en-US"/>
              <a:t>单击此处编辑母版标题样式</a:t>
            </a:r>
            <a:endParaRPr kumimoji="0" lang="en-US"/>
          </a:p>
        </p:txBody>
      </p:sp>
      <p:sp>
        <p:nvSpPr>
          <p:cNvPr id="3" name="竖排文字占位符 2"/>
          <p:cNvSpPr>
            <a:spLocks noGrp="1"/>
          </p:cNvSpPr>
          <p:nvPr>
            <p:ph type="body" orient="vert" idx="1"/>
          </p:nvPr>
        </p:nvSpPr>
        <p:spPr>
          <a:xfrm>
            <a:off x="457200" y="274638"/>
            <a:ext cx="6686568" cy="6011882"/>
          </a:xfrm>
        </p:spPr>
        <p:txBody>
          <a:bodyPr vert="eaVert"/>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日期占位符 3"/>
          <p:cNvSpPr>
            <a:spLocks noGrp="1"/>
          </p:cNvSpPr>
          <p:nvPr>
            <p:ph type="dt" sz="half" idx="10"/>
          </p:nvPr>
        </p:nvSpPr>
        <p:spPr/>
        <p:txBody>
          <a:bodyPr/>
          <a:lstStyle/>
          <a:p>
            <a:fld id="{48D92626-37D2-4832-BF7A-BC283494A20D}" type="datetimeFigureOut">
              <a:rPr lang="en-US" smtClean="0"/>
              <a:pPr/>
              <a:t>11/30/2022</a:t>
            </a:fld>
            <a:endParaRPr lang="en-US"/>
          </a:p>
        </p:txBody>
      </p:sp>
      <p:sp>
        <p:nvSpPr>
          <p:cNvPr id="5" name="页脚占位符 4"/>
          <p:cNvSpPr>
            <a:spLocks noGrp="1"/>
          </p:cNvSpPr>
          <p:nvPr>
            <p:ph type="ftr" sz="quarter" idx="11"/>
          </p:nvPr>
        </p:nvSpPr>
        <p:spPr/>
        <p:txBody>
          <a:bodyPr/>
          <a:lstStyle/>
          <a:p>
            <a:endParaRPr kumimoji="0" lang="en-US"/>
          </a:p>
        </p:txBody>
      </p:sp>
      <p:sp>
        <p:nvSpPr>
          <p:cNvPr id="6" name="灯片编号占位符 5"/>
          <p:cNvSpPr>
            <a:spLocks noGrp="1"/>
          </p:cNvSpPr>
          <p:nvPr>
            <p:ph type="sldNum" sz="quarter" idx="12"/>
          </p:nvPr>
        </p:nvSpPr>
        <p:spPr/>
        <p:txBody>
          <a:bodyPr/>
          <a:lstStyle/>
          <a:p>
            <a:fld id="{8C592886-E571-45D5-8B56-343DC94F8FA6}" type="slidenum">
              <a:rPr kumimoji="0" lang="en-US" smtClean="0"/>
              <a:pPr/>
              <a:t>‹#›</a:t>
            </a:fld>
            <a:endParaRPr kumimoji="0" lang="en-US"/>
          </a:p>
        </p:txBody>
      </p:sp>
    </p:spTree>
  </p:cSld>
  <p:clrMapOvr>
    <a:masterClrMapping/>
  </p:clrMapOvr>
  <p:transition spd="slow">
    <p:pull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矩形 6"/>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日期占位符 3"/>
          <p:cNvSpPr>
            <a:spLocks noGrp="1"/>
          </p:cNvSpPr>
          <p:nvPr>
            <p:ph type="dt" sz="half" idx="10"/>
          </p:nvPr>
        </p:nvSpPr>
        <p:spPr>
          <a:xfrm>
            <a:off x="73152" y="6400800"/>
            <a:ext cx="3200400" cy="283800"/>
          </a:xfrm>
        </p:spPr>
        <p:txBody>
          <a:bodyPr/>
          <a:lstStyle/>
          <a:p>
            <a:fld id="{48D92626-37D2-4832-BF7A-BC283494A20D}" type="datetimeFigureOut">
              <a:rPr lang="en-US" smtClean="0"/>
              <a:pPr/>
              <a:t>11/30/2022</a:t>
            </a:fld>
            <a:endParaRPr lang="en-US"/>
          </a:p>
        </p:txBody>
      </p:sp>
      <p:sp>
        <p:nvSpPr>
          <p:cNvPr id="5" name="页脚占位符 4"/>
          <p:cNvSpPr>
            <a:spLocks noGrp="1"/>
          </p:cNvSpPr>
          <p:nvPr>
            <p:ph type="ftr" sz="quarter" idx="11"/>
          </p:nvPr>
        </p:nvSpPr>
        <p:spPr>
          <a:xfrm>
            <a:off x="5330952" y="6400800"/>
            <a:ext cx="3733800" cy="283800"/>
          </a:xfrm>
        </p:spPr>
        <p:txBody>
          <a:bodyPr/>
          <a:lstStyle/>
          <a:p>
            <a:endParaRPr kumimoji="0" lang="en-US"/>
          </a:p>
        </p:txBody>
      </p:sp>
      <p:sp>
        <p:nvSpPr>
          <p:cNvPr id="6" name="灯片编号占位符 5"/>
          <p:cNvSpPr>
            <a:spLocks noGrp="1"/>
          </p:cNvSpPr>
          <p:nvPr>
            <p:ph type="sldNum" sz="quarter" idx="12"/>
          </p:nvPr>
        </p:nvSpPr>
        <p:spPr/>
        <p:txBody>
          <a:bodyPr/>
          <a:lstStyle/>
          <a:p>
            <a:fld id="{8C592886-E571-45D5-8B56-343DC94F8FA6}" type="slidenum">
              <a:rPr kumimoji="0" lang="en-US" smtClean="0"/>
              <a:pPr/>
              <a:t>‹#›</a:t>
            </a:fld>
            <a:endParaRPr kumimoji="0" lang="en-US" dirty="0"/>
          </a:p>
        </p:txBody>
      </p:sp>
    </p:spTree>
  </p:cSld>
  <p:clrMapOvr>
    <a:masterClrMapping/>
  </p:clrMapOvr>
  <p:transition spd="slow">
    <p:pull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矩形 6"/>
          <p:cNvSpPr/>
          <p:nvPr/>
        </p:nvSpPr>
        <p:spPr>
          <a:xfrm>
            <a:off x="685800" y="3143248"/>
            <a:ext cx="77724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a:xfrm>
            <a:off x="722313" y="3143248"/>
            <a:ext cx="7772400" cy="1362075"/>
          </a:xfrm>
        </p:spPr>
        <p:txBody>
          <a:bodyPr anchor="t"/>
          <a:lstStyle>
            <a:lvl1pPr algn="ctr">
              <a:defRPr sz="4000" b="0" cap="all"/>
            </a:lvl1pPr>
          </a:lstStyle>
          <a:p>
            <a:r>
              <a:rPr kumimoji="0" lang="zh-CN" altLang="en-US"/>
              <a:t>单击此处编辑母版标题样式</a:t>
            </a:r>
            <a:endParaRPr kumimoji="0" lang="en-US"/>
          </a:p>
        </p:txBody>
      </p:sp>
      <p:sp>
        <p:nvSpPr>
          <p:cNvPr id="3" name="文本占位符 2"/>
          <p:cNvSpPr>
            <a:spLocks noGrp="1"/>
          </p:cNvSpPr>
          <p:nvPr>
            <p:ph type="body" idx="1"/>
          </p:nvPr>
        </p:nvSpPr>
        <p:spPr>
          <a:xfrm>
            <a:off x="722313" y="1643061"/>
            <a:ext cx="7772400" cy="1500187"/>
          </a:xfrm>
        </p:spPr>
        <p:txBody>
          <a:bodyPr anchor="b"/>
          <a:lstStyle>
            <a:lvl1pPr marL="0" indent="0" algn="ctr">
              <a:buNone/>
              <a:defRPr sz="2000">
                <a:solidFill>
                  <a:schemeClr val="tx1">
                    <a:tint val="75000"/>
                  </a:schemeClr>
                </a:solidFill>
              </a:defRPr>
            </a:lvl1pPr>
            <a:lvl2pPr marL="457200" indent="0" algn="ctr">
              <a:buNone/>
              <a:defRPr sz="1800">
                <a:solidFill>
                  <a:schemeClr val="tx1">
                    <a:tint val="75000"/>
                  </a:schemeClr>
                </a:solidFill>
              </a:defRPr>
            </a:lvl2pPr>
            <a:lvl3pPr marL="914400" indent="0" algn="ctr">
              <a:buNone/>
              <a:defRPr sz="1600">
                <a:solidFill>
                  <a:schemeClr val="tx1">
                    <a:tint val="75000"/>
                  </a:schemeClr>
                </a:solidFill>
              </a:defRPr>
            </a:lvl3pPr>
            <a:lvl4pPr marL="1371600" indent="0" algn="ctr">
              <a:buNone/>
              <a:defRPr sz="1400">
                <a:solidFill>
                  <a:schemeClr val="tx1">
                    <a:tint val="75000"/>
                  </a:schemeClr>
                </a:solidFill>
              </a:defRPr>
            </a:lvl4pPr>
            <a:lvl5pPr marL="1828800" indent="0" algn="ct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日期占位符 3"/>
          <p:cNvSpPr>
            <a:spLocks noGrp="1"/>
          </p:cNvSpPr>
          <p:nvPr>
            <p:ph type="dt" sz="half" idx="10"/>
          </p:nvPr>
        </p:nvSpPr>
        <p:spPr/>
        <p:txBody>
          <a:bodyPr/>
          <a:lstStyle/>
          <a:p>
            <a:pPr algn="l" eaLnBrk="1" latinLnBrk="0" hangingPunct="1"/>
            <a:fld id="{48D92626-37D2-4832-BF7A-BC283494A20D}" type="datetimeFigureOut">
              <a:rPr lang="en-US" smtClean="0"/>
              <a:pPr algn="l" eaLnBrk="1" latinLnBrk="0" hangingPunct="1"/>
              <a:t>11/30/2022</a:t>
            </a:fld>
            <a:endParaRPr lang="en-US"/>
          </a:p>
        </p:txBody>
      </p:sp>
      <p:sp>
        <p:nvSpPr>
          <p:cNvPr id="5" name="页脚占位符 4"/>
          <p:cNvSpPr>
            <a:spLocks noGrp="1"/>
          </p:cNvSpPr>
          <p:nvPr>
            <p:ph type="ftr" sz="quarter" idx="11"/>
          </p:nvPr>
        </p:nvSpPr>
        <p:spPr/>
        <p:txBody>
          <a:bodyPr/>
          <a:lstStyle/>
          <a:p>
            <a:endParaRPr kumimoji="0" lang="en-US"/>
          </a:p>
        </p:txBody>
      </p:sp>
      <p:sp>
        <p:nvSpPr>
          <p:cNvPr id="6" name="灯片编号占位符 5"/>
          <p:cNvSpPr>
            <a:spLocks noGrp="1"/>
          </p:cNvSpPr>
          <p:nvPr>
            <p:ph type="sldNum" sz="quarter" idx="12"/>
          </p:nvPr>
        </p:nvSpPr>
        <p:spPr/>
        <p:txBody>
          <a:bodyPr/>
          <a:lstStyle/>
          <a:p>
            <a:pPr algn="r" eaLnBrk="1" latinLnBrk="0" hangingPunct="1"/>
            <a:fld id="{8C592886-E571-45D5-8B56-343DC94F8FA6}" type="slidenum">
              <a:rPr kumimoji="0" lang="en-US" smtClean="0"/>
              <a:pPr algn="r" eaLnBrk="1" latinLnBrk="0" hangingPunct="1"/>
              <a:t>‹#›</a:t>
            </a:fld>
            <a:endParaRPr kumimoji="0" lang="en-US">
              <a:solidFill>
                <a:schemeClr val="tx2">
                  <a:shade val="90000"/>
                </a:schemeClr>
              </a:solidFill>
            </a:endParaRPr>
          </a:p>
        </p:txBody>
      </p:sp>
    </p:spTree>
  </p:cSld>
  <p:clrMapOvr>
    <a:masterClrMapping/>
  </p:clrMapOvr>
  <p:transition spd="slow">
    <p:pull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矩形 7"/>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5" name="日期占位符 4"/>
          <p:cNvSpPr>
            <a:spLocks noGrp="1"/>
          </p:cNvSpPr>
          <p:nvPr>
            <p:ph type="dt" sz="half" idx="10"/>
          </p:nvPr>
        </p:nvSpPr>
        <p:spPr/>
        <p:txBody>
          <a:bodyPr/>
          <a:lstStyle/>
          <a:p>
            <a:fld id="{48D92626-37D2-4832-BF7A-BC283494A20D}" type="datetimeFigureOut">
              <a:rPr lang="en-US" smtClean="0"/>
              <a:pPr/>
              <a:t>11/30/2022</a:t>
            </a:fld>
            <a:endParaRPr lang="en-US"/>
          </a:p>
        </p:txBody>
      </p:sp>
      <p:sp>
        <p:nvSpPr>
          <p:cNvPr id="6" name="页脚占位符 5"/>
          <p:cNvSpPr>
            <a:spLocks noGrp="1"/>
          </p:cNvSpPr>
          <p:nvPr>
            <p:ph type="ftr" sz="quarter" idx="11"/>
          </p:nvPr>
        </p:nvSpPr>
        <p:spPr/>
        <p:txBody>
          <a:bodyPr/>
          <a:lstStyle/>
          <a:p>
            <a:endParaRPr kumimoji="0" lang="en-US"/>
          </a:p>
        </p:txBody>
      </p:sp>
      <p:sp>
        <p:nvSpPr>
          <p:cNvPr id="7" name="灯片编号占位符 6"/>
          <p:cNvSpPr>
            <a:spLocks noGrp="1"/>
          </p:cNvSpPr>
          <p:nvPr>
            <p:ph type="sldNum" sz="quarter" idx="12"/>
          </p:nvPr>
        </p:nvSpPr>
        <p:spPr/>
        <p:txBody>
          <a:bodyPr/>
          <a:lstStyle/>
          <a:p>
            <a:fld id="{8C592886-E571-45D5-8B56-343DC94F8FA6}" type="slidenum">
              <a:rPr kumimoji="0" lang="en-US" smtClean="0"/>
              <a:pPr/>
              <a:t>‹#›</a:t>
            </a:fld>
            <a:endParaRPr kumimoji="0" lang="en-US"/>
          </a:p>
        </p:txBody>
      </p:sp>
    </p:spTree>
  </p:cSld>
  <p:clrMapOvr>
    <a:masterClrMapping/>
  </p:clrMapOvr>
  <p:transition spd="slow">
    <p:pull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矩形 9"/>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lvl1pPr>
              <a:defRPr/>
            </a:lvl1pPr>
          </a:lstStyle>
          <a:p>
            <a:r>
              <a:rPr kumimoji="0" lang="zh-CN" altLang="en-US"/>
              <a:t>单击此处编辑母版标题样式</a:t>
            </a:r>
            <a:endParaRPr kumimoji="0"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7" name="日期占位符 6"/>
          <p:cNvSpPr>
            <a:spLocks noGrp="1"/>
          </p:cNvSpPr>
          <p:nvPr>
            <p:ph type="dt" sz="half" idx="10"/>
          </p:nvPr>
        </p:nvSpPr>
        <p:spPr/>
        <p:txBody>
          <a:bodyPr/>
          <a:lstStyle/>
          <a:p>
            <a:fld id="{48D92626-37D2-4832-BF7A-BC283494A20D}" type="datetimeFigureOut">
              <a:rPr lang="en-US" smtClean="0"/>
              <a:pPr/>
              <a:t>11/30/2022</a:t>
            </a:fld>
            <a:endParaRPr lang="en-US"/>
          </a:p>
        </p:txBody>
      </p:sp>
      <p:sp>
        <p:nvSpPr>
          <p:cNvPr id="8" name="页脚占位符 7"/>
          <p:cNvSpPr>
            <a:spLocks noGrp="1"/>
          </p:cNvSpPr>
          <p:nvPr>
            <p:ph type="ftr" sz="quarter" idx="11"/>
          </p:nvPr>
        </p:nvSpPr>
        <p:spPr/>
        <p:txBody>
          <a:bodyPr/>
          <a:lstStyle/>
          <a:p>
            <a:endParaRPr kumimoji="0" lang="en-US"/>
          </a:p>
        </p:txBody>
      </p:sp>
      <p:sp>
        <p:nvSpPr>
          <p:cNvPr id="9" name="灯片编号占位符 8"/>
          <p:cNvSpPr>
            <a:spLocks noGrp="1"/>
          </p:cNvSpPr>
          <p:nvPr>
            <p:ph type="sldNum" sz="quarter" idx="12"/>
          </p:nvPr>
        </p:nvSpPr>
        <p:spPr/>
        <p:txBody>
          <a:bodyPr/>
          <a:lstStyle/>
          <a:p>
            <a:fld id="{8C592886-E571-45D5-8B56-343DC94F8FA6}" type="slidenum">
              <a:rPr kumimoji="0" lang="en-US" smtClean="0"/>
              <a:pPr/>
              <a:t>‹#›</a:t>
            </a:fld>
            <a:endParaRPr kumimoji="0" lang="en-US" dirty="0"/>
          </a:p>
        </p:txBody>
      </p:sp>
    </p:spTree>
  </p:cSld>
  <p:clrMapOvr>
    <a:masterClrMapping/>
  </p:clrMapOvr>
  <p:transition spd="slow">
    <p:pull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矩形 5"/>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3" name="日期占位符 2"/>
          <p:cNvSpPr>
            <a:spLocks noGrp="1"/>
          </p:cNvSpPr>
          <p:nvPr>
            <p:ph type="dt" sz="half" idx="10"/>
          </p:nvPr>
        </p:nvSpPr>
        <p:spPr/>
        <p:txBody>
          <a:bodyPr/>
          <a:lstStyle/>
          <a:p>
            <a:fld id="{48D92626-37D2-4832-BF7A-BC283494A20D}" type="datetimeFigureOut">
              <a:rPr lang="en-US" smtClean="0"/>
              <a:pPr/>
              <a:t>11/30/2022</a:t>
            </a:fld>
            <a:endParaRPr lang="en-US"/>
          </a:p>
        </p:txBody>
      </p:sp>
      <p:sp>
        <p:nvSpPr>
          <p:cNvPr id="4" name="页脚占位符 3"/>
          <p:cNvSpPr>
            <a:spLocks noGrp="1"/>
          </p:cNvSpPr>
          <p:nvPr>
            <p:ph type="ftr" sz="quarter" idx="11"/>
          </p:nvPr>
        </p:nvSpPr>
        <p:spPr/>
        <p:txBody>
          <a:bodyPr/>
          <a:lstStyle/>
          <a:p>
            <a:endParaRPr kumimoji="0" lang="en-US"/>
          </a:p>
        </p:txBody>
      </p:sp>
      <p:sp>
        <p:nvSpPr>
          <p:cNvPr id="5" name="灯片编号占位符 4"/>
          <p:cNvSpPr>
            <a:spLocks noGrp="1"/>
          </p:cNvSpPr>
          <p:nvPr>
            <p:ph type="sldNum" sz="quarter" idx="12"/>
          </p:nvPr>
        </p:nvSpPr>
        <p:spPr/>
        <p:txBody>
          <a:bodyPr/>
          <a:lstStyle/>
          <a:p>
            <a:fld id="{8C592886-E571-45D5-8B56-343DC94F8FA6}" type="slidenum">
              <a:rPr kumimoji="0" lang="en-US" smtClean="0"/>
              <a:pPr/>
              <a:t>‹#›</a:t>
            </a:fld>
            <a:endParaRPr kumimoji="0" lang="en-US"/>
          </a:p>
        </p:txBody>
      </p:sp>
    </p:spTree>
  </p:cSld>
  <p:clrMapOvr>
    <a:masterClrMapping/>
  </p:clrMapOvr>
  <p:transition spd="slow">
    <p:pull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Ref idx="1002">
        <a:schemeClr val="bg2"/>
      </p:bgRef>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8D92626-37D2-4832-BF7A-BC283494A20D}" type="datetimeFigureOut">
              <a:rPr lang="en-US" smtClean="0"/>
              <a:pPr/>
              <a:t>11/30/2022</a:t>
            </a:fld>
            <a:endParaRPr lang="en-US"/>
          </a:p>
        </p:txBody>
      </p:sp>
      <p:sp>
        <p:nvSpPr>
          <p:cNvPr id="3" name="页脚占位符 2"/>
          <p:cNvSpPr>
            <a:spLocks noGrp="1"/>
          </p:cNvSpPr>
          <p:nvPr>
            <p:ph type="ftr" sz="quarter" idx="11"/>
          </p:nvPr>
        </p:nvSpPr>
        <p:spPr/>
        <p:txBody>
          <a:bodyPr/>
          <a:lstStyle/>
          <a:p>
            <a:endParaRPr kumimoji="0" lang="en-US"/>
          </a:p>
        </p:txBody>
      </p:sp>
      <p:sp>
        <p:nvSpPr>
          <p:cNvPr id="4" name="灯片编号占位符 3"/>
          <p:cNvSpPr>
            <a:spLocks noGrp="1"/>
          </p:cNvSpPr>
          <p:nvPr>
            <p:ph type="sldNum" sz="quarter" idx="12"/>
          </p:nvPr>
        </p:nvSpPr>
        <p:spPr/>
        <p:txBody>
          <a:bodyPr/>
          <a:lstStyle/>
          <a:p>
            <a:fld id="{8C592886-E571-45D5-8B56-343DC94F8FA6}"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transition spd="slow">
    <p:pull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8" name="矩形 7"/>
          <p:cNvSpPr/>
          <p:nvPr/>
        </p:nvSpPr>
        <p:spPr>
          <a:xfrm>
            <a:off x="2786050" y="1053546"/>
            <a:ext cx="59040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a:xfrm>
            <a:off x="2786050" y="228600"/>
            <a:ext cx="5900752" cy="842946"/>
          </a:xfrm>
        </p:spPr>
        <p:txBody>
          <a:bodyPr anchor="b"/>
          <a:lstStyle>
            <a:lvl1pPr algn="ctr">
              <a:defRPr sz="2800" b="0"/>
            </a:lvl1pPr>
          </a:lstStyle>
          <a:p>
            <a:r>
              <a:rPr kumimoji="0" lang="zh-CN" altLang="en-US"/>
              <a:t>单击此处编辑母版标题样式</a:t>
            </a:r>
            <a:endParaRPr kumimoji="0" lang="en-US"/>
          </a:p>
        </p:txBody>
      </p:sp>
      <p:sp>
        <p:nvSpPr>
          <p:cNvPr id="3" name="内容占位符 2"/>
          <p:cNvSpPr>
            <a:spLocks noGrp="1"/>
          </p:cNvSpPr>
          <p:nvPr>
            <p:ph idx="1"/>
          </p:nvPr>
        </p:nvSpPr>
        <p:spPr>
          <a:xfrm>
            <a:off x="2786050" y="1142984"/>
            <a:ext cx="5900750" cy="51435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文本占位符 3"/>
          <p:cNvSpPr>
            <a:spLocks noGrp="1"/>
          </p:cNvSpPr>
          <p:nvPr>
            <p:ph type="body" sz="half" idx="2"/>
          </p:nvPr>
        </p:nvSpPr>
        <p:spPr>
          <a:xfrm>
            <a:off x="457205" y="1142984"/>
            <a:ext cx="2257408" cy="5143536"/>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5" name="日期占位符 4"/>
          <p:cNvSpPr>
            <a:spLocks noGrp="1"/>
          </p:cNvSpPr>
          <p:nvPr>
            <p:ph type="dt" sz="half" idx="10"/>
          </p:nvPr>
        </p:nvSpPr>
        <p:spPr/>
        <p:txBody>
          <a:bodyPr/>
          <a:lstStyle/>
          <a:p>
            <a:pPr algn="l" eaLnBrk="1" latinLnBrk="0" hangingPunct="1"/>
            <a:fld id="{48D92626-37D2-4832-BF7A-BC283494A20D}" type="datetimeFigureOut">
              <a:rPr lang="en-US" smtClean="0"/>
              <a:pPr algn="l" eaLnBrk="1" latinLnBrk="0" hangingPunct="1"/>
              <a:t>11/30/2022</a:t>
            </a:fld>
            <a:endParaRPr lang="en-US"/>
          </a:p>
        </p:txBody>
      </p:sp>
      <p:sp>
        <p:nvSpPr>
          <p:cNvPr id="6" name="页脚占位符 5"/>
          <p:cNvSpPr>
            <a:spLocks noGrp="1"/>
          </p:cNvSpPr>
          <p:nvPr>
            <p:ph type="ftr" sz="quarter" idx="11"/>
          </p:nvPr>
        </p:nvSpPr>
        <p:spPr/>
        <p:txBody>
          <a:bodyPr/>
          <a:lstStyle/>
          <a:p>
            <a:endParaRPr kumimoji="0" lang="en-US"/>
          </a:p>
        </p:txBody>
      </p:sp>
      <p:sp>
        <p:nvSpPr>
          <p:cNvPr id="7" name="灯片编号占位符 6"/>
          <p:cNvSpPr>
            <a:spLocks noGrp="1"/>
          </p:cNvSpPr>
          <p:nvPr>
            <p:ph type="sldNum" sz="quarter" idx="12"/>
          </p:nvPr>
        </p:nvSpPr>
        <p:spPr/>
        <p:txBody>
          <a:bodyPr/>
          <a:lstStyle/>
          <a:p>
            <a:pPr algn="r" eaLnBrk="1" latinLnBrk="0" hangingPunct="1"/>
            <a:fld id="{8C592886-E571-45D5-8B56-343DC94F8FA6}" type="slidenum">
              <a:rPr kumimoji="0" lang="en-US" smtClean="0"/>
              <a:pPr algn="r" eaLnBrk="1" latinLnBrk="0" hangingPunct="1"/>
              <a:t>‹#›</a:t>
            </a:fld>
            <a:endParaRPr kumimoji="0" lang="en-US">
              <a:solidFill>
                <a:schemeClr val="tx2">
                  <a:shade val="90000"/>
                </a:schemeClr>
              </a:solidFill>
            </a:endParaRPr>
          </a:p>
        </p:txBody>
      </p:sp>
    </p:spTree>
  </p:cSld>
  <p:clrMapOvr>
    <a:masterClrMapping/>
  </p:clrMapOvr>
  <p:transition spd="slow">
    <p:pull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Ref idx="1002">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533400" y="304800"/>
            <a:ext cx="6400800" cy="685800"/>
          </a:xfrm>
        </p:spPr>
        <p:txBody>
          <a:bodyPr anchor="ctr"/>
          <a:lstStyle>
            <a:lvl1pPr algn="l">
              <a:defRPr sz="2400" b="0"/>
            </a:lvl1pPr>
          </a:lstStyle>
          <a:p>
            <a:r>
              <a:rPr kumimoji="0" lang="zh-CN" altLang="en-US"/>
              <a:t>单击此处编辑母版标题样式</a:t>
            </a:r>
            <a:endParaRPr kumimoji="0" lang="en-US"/>
          </a:p>
        </p:txBody>
      </p:sp>
      <p:sp>
        <p:nvSpPr>
          <p:cNvPr id="3" name="图片占位符 2"/>
          <p:cNvSpPr>
            <a:spLocks noGrp="1"/>
          </p:cNvSpPr>
          <p:nvPr>
            <p:ph type="pic" idx="1"/>
          </p:nvPr>
        </p:nvSpPr>
        <p:spPr>
          <a:xfrm>
            <a:off x="701552" y="1143000"/>
            <a:ext cx="7223248" cy="3980172"/>
          </a:xfrm>
          <a:prstGeom prst="roundRect">
            <a:avLst>
              <a:gd name="adj" fmla="val 18278"/>
            </a:avLst>
          </a:prstGeom>
          <a:solidFill>
            <a:schemeClr val="accent1">
              <a:tint val="40000"/>
            </a:schemeClr>
          </a:solidFill>
          <a:ln w="50800" cap="rnd">
            <a:gradFill flip="none" rotWithShape="1">
              <a:gsLst>
                <a:gs pos="0">
                  <a:schemeClr val="accent1">
                    <a:shade val="50000"/>
                  </a:schemeClr>
                </a:gs>
                <a:gs pos="20000">
                  <a:schemeClr val="accent2">
                    <a:shade val="50000"/>
                  </a:schemeClr>
                </a:gs>
                <a:gs pos="40000">
                  <a:schemeClr val="accent3">
                    <a:shade val="50000"/>
                  </a:schemeClr>
                </a:gs>
                <a:gs pos="60000">
                  <a:schemeClr val="accent4">
                    <a:shade val="50000"/>
                  </a:schemeClr>
                </a:gs>
                <a:gs pos="80000">
                  <a:schemeClr val="accent5">
                    <a:shade val="50000"/>
                  </a:schemeClr>
                </a:gs>
                <a:gs pos="100000">
                  <a:schemeClr val="accent6">
                    <a:shade val="50000"/>
                  </a:schemeClr>
                </a:gs>
              </a:gsLst>
              <a:path path="circle">
                <a:fillToRect l="50000" t="50000" r="50000" b="50000"/>
              </a:path>
              <a:tileRect/>
            </a:gradFill>
            <a:round/>
          </a:ln>
          <a:effectLst>
            <a:outerShdw blurRad="50800" dist="38100" dir="5400000" algn="tl"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CN" altLang="en-US"/>
              <a:t>单击图标添加图片</a:t>
            </a:r>
            <a:endParaRPr kumimoji="0" lang="en-US"/>
          </a:p>
        </p:txBody>
      </p:sp>
      <p:sp>
        <p:nvSpPr>
          <p:cNvPr id="4" name="文本占位符 3"/>
          <p:cNvSpPr>
            <a:spLocks noGrp="1"/>
          </p:cNvSpPr>
          <p:nvPr>
            <p:ph type="body" sz="half" idx="2"/>
          </p:nvPr>
        </p:nvSpPr>
        <p:spPr>
          <a:xfrm>
            <a:off x="2362200" y="5410200"/>
            <a:ext cx="5657888" cy="804862"/>
          </a:xfrm>
        </p:spPr>
        <p:txBody>
          <a:bodyPr anchor="ctr"/>
          <a:lstStyle>
            <a:lvl1pPr marL="0" indent="0" algn="r">
              <a:buNone/>
              <a:defRPr sz="1200" b="0"/>
            </a:lvl1pPr>
            <a:lvl2pPr marL="457200" indent="0" algn="r">
              <a:buNone/>
              <a:defRPr sz="1200" b="0"/>
            </a:lvl2pPr>
            <a:lvl3pPr marL="914400" indent="0" algn="r">
              <a:buNone/>
              <a:defRPr sz="1200" b="0"/>
            </a:lvl3pPr>
            <a:lvl4pPr marL="1371600" indent="0" algn="r">
              <a:buNone/>
              <a:defRPr sz="1200" b="0"/>
            </a:lvl4pPr>
            <a:lvl5pPr marL="1828800" indent="0" algn="r">
              <a:buNone/>
              <a:defRPr sz="1200" b="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5" name="日期占位符 4"/>
          <p:cNvSpPr>
            <a:spLocks noGrp="1"/>
          </p:cNvSpPr>
          <p:nvPr>
            <p:ph type="dt" sz="half" idx="10"/>
          </p:nvPr>
        </p:nvSpPr>
        <p:spPr/>
        <p:txBody>
          <a:bodyPr/>
          <a:lstStyle/>
          <a:p>
            <a:pPr algn="l" eaLnBrk="1" latinLnBrk="0" hangingPunct="1"/>
            <a:fld id="{48D92626-37D2-4832-BF7A-BC283494A20D}" type="datetimeFigureOut">
              <a:rPr lang="en-US" smtClean="0"/>
              <a:pPr algn="l" eaLnBrk="1" latinLnBrk="0" hangingPunct="1"/>
              <a:t>11/30/2022</a:t>
            </a:fld>
            <a:endParaRPr lang="en-US"/>
          </a:p>
        </p:txBody>
      </p:sp>
      <p:sp>
        <p:nvSpPr>
          <p:cNvPr id="6" name="页脚占位符 5"/>
          <p:cNvSpPr>
            <a:spLocks noGrp="1"/>
          </p:cNvSpPr>
          <p:nvPr>
            <p:ph type="ftr" sz="quarter" idx="11"/>
          </p:nvPr>
        </p:nvSpPr>
        <p:spPr/>
        <p:txBody>
          <a:bodyPr/>
          <a:lstStyle/>
          <a:p>
            <a:endParaRPr kumimoji="0" lang="en-US"/>
          </a:p>
        </p:txBody>
      </p:sp>
      <p:sp>
        <p:nvSpPr>
          <p:cNvPr id="7" name="灯片编号占位符 6"/>
          <p:cNvSpPr>
            <a:spLocks noGrp="1"/>
          </p:cNvSpPr>
          <p:nvPr>
            <p:ph type="sldNum" sz="quarter" idx="12"/>
          </p:nvPr>
        </p:nvSpPr>
        <p:spPr/>
        <p:txBody>
          <a:bodyPr/>
          <a:lstStyle/>
          <a:p>
            <a:pPr algn="r" eaLnBrk="1" latinLnBrk="0" hangingPunct="1"/>
            <a:fld id="{8C592886-E571-45D5-8B56-343DC94F8FA6}" type="slidenum">
              <a:rPr kumimoji="0" lang="en-US" smtClean="0"/>
              <a:pPr algn="r" eaLnBrk="1" latinLnBrk="0" hangingPunct="1"/>
              <a:t>‹#›</a:t>
            </a:fld>
            <a:endParaRPr kumimoji="0" lang="en-US">
              <a:solidFill>
                <a:schemeClr val="tx2">
                  <a:shade val="90000"/>
                </a:schemeClr>
              </a:solidFill>
            </a:endParaRPr>
          </a:p>
        </p:txBody>
      </p:sp>
    </p:spTree>
  </p:cSld>
  <p:clrMapOvr>
    <a:overrideClrMapping bg1="lt1" tx1="dk1" bg2="lt2" tx2="dk2" accent1="accent1" accent2="accent2" accent3="accent3" accent4="accent4" accent5="accent5" accent6="accent6" hlink="hlink" folHlink="folHlink"/>
  </p:clrMapOvr>
  <p:transition spd="slow">
    <p:pull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矩形 6"/>
          <p:cNvSpPr/>
          <p:nvPr/>
        </p:nvSpPr>
        <p:spPr>
          <a:xfrm>
            <a:off x="0" y="6678000"/>
            <a:ext cx="9144000" cy="180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占位符 1"/>
          <p:cNvSpPr>
            <a:spLocks noGrp="1"/>
          </p:cNvSpPr>
          <p:nvPr>
            <p:ph type="title"/>
          </p:nvPr>
        </p:nvSpPr>
        <p:spPr>
          <a:xfrm>
            <a:off x="457200" y="274638"/>
            <a:ext cx="8229600" cy="1143000"/>
          </a:xfrm>
          <a:prstGeom prst="rect">
            <a:avLst/>
          </a:prstGeom>
        </p:spPr>
        <p:txBody>
          <a:bodyPr vert="horz" rtlCol="0" anchor="ctr">
            <a:normAutofit/>
          </a:bodyPr>
          <a:lstStyle/>
          <a:p>
            <a:r>
              <a:rPr kumimoji="0" lang="zh-CN" altLang="en-US"/>
              <a:t>单击此处编辑母版标题样式</a:t>
            </a:r>
            <a:endParaRPr kumimoji="0" lang="en-US"/>
          </a:p>
        </p:txBody>
      </p:sp>
      <p:sp>
        <p:nvSpPr>
          <p:cNvPr id="3" name="文本占位符 2"/>
          <p:cNvSpPr>
            <a:spLocks noGrp="1"/>
          </p:cNvSpPr>
          <p:nvPr>
            <p:ph type="body" idx="1"/>
          </p:nvPr>
        </p:nvSpPr>
        <p:spPr>
          <a:xfrm>
            <a:off x="457200" y="1600200"/>
            <a:ext cx="8229600" cy="4686320"/>
          </a:xfrm>
          <a:prstGeom prst="rect">
            <a:avLst/>
          </a:prstGeom>
        </p:spPr>
        <p:txBody>
          <a:bodyPr vert="horz" rtlCol="0">
            <a:normAutofit/>
          </a:bodyPr>
          <a:lstStyle/>
          <a:p>
            <a:pPr lvl="0" eaLnBrk="1" latinLnBrk="0" hangingPunct="1"/>
            <a:r>
              <a:rPr kumimoji="0" lang="zh-CN" altLang="en-US"/>
              <a:t>单击此处编辑母版文本样式</a:t>
            </a:r>
          </a:p>
          <a:p>
            <a:pPr lvl="1" eaLnBrk="1" latinLnBrk="0" hangingPunct="1"/>
            <a:r>
              <a:rPr kumimoji="0" lang="zh-CN" altLang="en-US"/>
              <a:t>第二级</a:t>
            </a:r>
          </a:p>
          <a:p>
            <a:pPr lvl="2" eaLnBrk="1" latinLnBrk="0" hangingPunct="1"/>
            <a:r>
              <a:rPr kumimoji="0" lang="zh-CN" altLang="en-US"/>
              <a:t>第三级</a:t>
            </a:r>
          </a:p>
          <a:p>
            <a:pPr lvl="3" eaLnBrk="1" latinLnBrk="0" hangingPunct="1"/>
            <a:r>
              <a:rPr kumimoji="0" lang="zh-CN" altLang="en-US"/>
              <a:t>第四级</a:t>
            </a:r>
          </a:p>
          <a:p>
            <a:pPr lvl="4" eaLnBrk="1" latinLnBrk="0" hangingPunct="1"/>
            <a:r>
              <a:rPr kumimoji="0" lang="zh-CN" altLang="en-US"/>
              <a:t>第五级</a:t>
            </a:r>
            <a:endParaRPr kumimoji="0" lang="en-US"/>
          </a:p>
        </p:txBody>
      </p:sp>
      <p:sp>
        <p:nvSpPr>
          <p:cNvPr id="4" name="日期占位符 3"/>
          <p:cNvSpPr>
            <a:spLocks noGrp="1"/>
          </p:cNvSpPr>
          <p:nvPr>
            <p:ph type="dt" sz="half" idx="2"/>
          </p:nvPr>
        </p:nvSpPr>
        <p:spPr>
          <a:xfrm>
            <a:off x="76200" y="6400800"/>
            <a:ext cx="3200400" cy="283800"/>
          </a:xfrm>
          <a:prstGeom prst="rect">
            <a:avLst/>
          </a:prstGeom>
        </p:spPr>
        <p:txBody>
          <a:bodyPr vert="horz" rtlCol="0" anchor="b"/>
          <a:lstStyle>
            <a:lvl1pPr algn="l" eaLnBrk="1" latinLnBrk="0" hangingPunct="1">
              <a:defRPr kumimoji="0" sz="1100">
                <a:solidFill>
                  <a:schemeClr val="tx2">
                    <a:lumMod val="75000"/>
                    <a:lumOff val="25000"/>
                  </a:schemeClr>
                </a:solidFill>
              </a:defRPr>
            </a:lvl1pPr>
          </a:lstStyle>
          <a:p>
            <a:pPr algn="l" eaLnBrk="1" latinLnBrk="0" hangingPunct="1"/>
            <a:fld id="{48D92626-37D2-4832-BF7A-BC283494A20D}" type="datetimeFigureOut">
              <a:rPr lang="en-US" smtClean="0"/>
              <a:pPr algn="l" eaLnBrk="1" latinLnBrk="0" hangingPunct="1"/>
              <a:t>11/30/2022</a:t>
            </a:fld>
            <a:endParaRPr lang="en-US" sz="1300" dirty="0">
              <a:solidFill>
                <a:schemeClr val="bg2">
                  <a:tint val="60000"/>
                  <a:satMod val="155000"/>
                </a:schemeClr>
              </a:solidFill>
            </a:endParaRPr>
          </a:p>
        </p:txBody>
      </p:sp>
      <p:sp>
        <p:nvSpPr>
          <p:cNvPr id="5" name="页脚占位符 4"/>
          <p:cNvSpPr>
            <a:spLocks noGrp="1"/>
          </p:cNvSpPr>
          <p:nvPr>
            <p:ph type="ftr" sz="quarter" idx="3"/>
          </p:nvPr>
        </p:nvSpPr>
        <p:spPr>
          <a:xfrm>
            <a:off x="5334000" y="6400800"/>
            <a:ext cx="3733800" cy="283800"/>
          </a:xfrm>
          <a:prstGeom prst="rect">
            <a:avLst/>
          </a:prstGeom>
        </p:spPr>
        <p:txBody>
          <a:bodyPr vert="horz" rtlCol="0" anchor="ctr"/>
          <a:lstStyle>
            <a:lvl1pPr algn="r" eaLnBrk="1" latinLnBrk="0" hangingPunct="1">
              <a:defRPr kumimoji="0" sz="1100">
                <a:solidFill>
                  <a:schemeClr val="tx2">
                    <a:lumMod val="75000"/>
                    <a:lumOff val="25000"/>
                  </a:schemeClr>
                </a:solidFill>
              </a:defRPr>
            </a:lvl1pPr>
          </a:lstStyle>
          <a:p>
            <a:pPr algn="r" eaLnBrk="1" latinLnBrk="0" hangingPunct="1"/>
            <a:endParaRPr kumimoji="0" lang="en-US" sz="1300" dirty="0">
              <a:solidFill>
                <a:schemeClr val="bg2">
                  <a:tint val="60000"/>
                  <a:satMod val="155000"/>
                </a:schemeClr>
              </a:solidFill>
            </a:endParaRPr>
          </a:p>
        </p:txBody>
      </p:sp>
      <p:sp>
        <p:nvSpPr>
          <p:cNvPr id="6" name="灯片编号占位符 5"/>
          <p:cNvSpPr>
            <a:spLocks noGrp="1"/>
          </p:cNvSpPr>
          <p:nvPr>
            <p:ph type="sldNum" sz="quarter" idx="4"/>
          </p:nvPr>
        </p:nvSpPr>
        <p:spPr>
          <a:xfrm>
            <a:off x="4114800" y="6400800"/>
            <a:ext cx="914400" cy="283464"/>
          </a:xfrm>
          <a:prstGeom prst="rect">
            <a:avLst/>
          </a:prstGeom>
          <a:noFill/>
        </p:spPr>
        <p:txBody>
          <a:bodyPr vert="horz" lIns="45720" rIns="45720" rtlCol="0" anchor="ctr"/>
          <a:lstStyle>
            <a:lvl1pPr algn="ctr" eaLnBrk="1" latinLnBrk="0" hangingPunct="1">
              <a:defRPr kumimoji="0" sz="1100" b="0">
                <a:solidFill>
                  <a:schemeClr val="tx2">
                    <a:lumMod val="75000"/>
                    <a:lumOff val="25000"/>
                  </a:schemeClr>
                </a:solidFill>
              </a:defRPr>
            </a:lvl1pPr>
          </a:lstStyle>
          <a:p>
            <a:pPr algn="r" eaLnBrk="1" latinLnBrk="0" hangingPunct="1"/>
            <a:fld id="{8C592886-E571-45D5-8B56-343DC94F8FA6}" type="slidenum">
              <a:rPr kumimoji="0" lang="en-US" smtClean="0"/>
              <a:pPr algn="r" eaLnBrk="1" latinLnBrk="0" hangingPunct="1"/>
              <a:t>‹#›</a:t>
            </a:fld>
            <a:endParaRPr kumimoji="0" lang="en-US" sz="1600" b="1" dirty="0">
              <a:solidFill>
                <a:schemeClr val="tx2">
                  <a:shade val="90000"/>
                </a:schemeClr>
              </a:solidFill>
              <a:effectLst/>
            </a:endParaRPr>
          </a:p>
        </p:txBody>
      </p:sp>
      <p:sp>
        <p:nvSpPr>
          <p:cNvPr id="8" name="矩形 7"/>
          <p:cNvSpPr/>
          <p:nvPr/>
        </p:nvSpPr>
        <p:spPr>
          <a:xfrm>
            <a:off x="0" y="0"/>
            <a:ext cx="9144000" cy="108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grpSp>
        <p:nvGrpSpPr>
          <p:cNvPr id="9" name="Group 1026"/>
          <p:cNvGrpSpPr>
            <a:grpSpLocks/>
          </p:cNvGrpSpPr>
          <p:nvPr userDrawn="1"/>
        </p:nvGrpSpPr>
        <p:grpSpPr bwMode="auto">
          <a:xfrm>
            <a:off x="0" y="0"/>
            <a:ext cx="8872538" cy="6858000"/>
            <a:chOff x="0" y="0"/>
            <a:chExt cx="5589" cy="4320"/>
          </a:xfrm>
        </p:grpSpPr>
        <p:sp>
          <p:nvSpPr>
            <p:cNvPr id="10" name="Rectangle 1027"/>
            <p:cNvSpPr>
              <a:spLocks noChangeArrowheads="1"/>
            </p:cNvSpPr>
            <p:nvPr userDrawn="1"/>
          </p:nvSpPr>
          <p:spPr bwMode="ltGray">
            <a:xfrm>
              <a:off x="336" y="150"/>
              <a:ext cx="5253" cy="4026"/>
            </a:xfrm>
            <a:prstGeom prst="rect">
              <a:avLst/>
            </a:prstGeom>
            <a:solidFill>
              <a:schemeClr val="bg1"/>
            </a:solidFill>
            <a:ln w="9525">
              <a:noFill/>
              <a:miter lim="800000"/>
              <a:headEnd/>
              <a:tailEnd/>
            </a:ln>
          </p:spPr>
          <p:txBody>
            <a:bodyPr wrap="none" anchor="ctr"/>
            <a:lstStyle/>
            <a:p>
              <a:pPr algn="ctr"/>
              <a:endParaRPr lang="zh-CN" altLang="en-US" sz="2400">
                <a:ea typeface="PMingLiU" pitchFamily="18" charset="-120"/>
              </a:endParaRPr>
            </a:p>
          </p:txBody>
        </p:sp>
        <p:pic>
          <p:nvPicPr>
            <p:cNvPr id="11" name="Picture 1028" descr="minispir"/>
            <p:cNvPicPr>
              <a:picLocks noChangeAspect="1" noChangeArrowheads="1"/>
            </p:cNvPicPr>
            <p:nvPr userDrawn="1"/>
          </p:nvPicPr>
          <p:blipFill>
            <a:blip r:embed="rId13" cstate="print"/>
            <a:srcRect/>
            <a:stretch>
              <a:fillRect/>
            </a:stretch>
          </p:blipFill>
          <p:spPr bwMode="ltGray">
            <a:xfrm>
              <a:off x="0" y="0"/>
              <a:ext cx="670" cy="4320"/>
            </a:xfrm>
            <a:prstGeom prst="rect">
              <a:avLst/>
            </a:prstGeom>
            <a:noFill/>
          </p:spPr>
        </p:pic>
        <p:sp>
          <p:nvSpPr>
            <p:cNvPr id="12" name="Line 1029"/>
            <p:cNvSpPr>
              <a:spLocks noChangeShapeType="1"/>
            </p:cNvSpPr>
            <p:nvPr userDrawn="1"/>
          </p:nvSpPr>
          <p:spPr bwMode="ltGray">
            <a:xfrm>
              <a:off x="640" y="1008"/>
              <a:ext cx="4880" cy="0"/>
            </a:xfrm>
            <a:prstGeom prst="line">
              <a:avLst/>
            </a:prstGeom>
            <a:noFill/>
            <a:ln w="3175">
              <a:solidFill>
                <a:schemeClr val="bg2"/>
              </a:solidFill>
              <a:round/>
              <a:headEnd/>
              <a:tailEnd/>
            </a:ln>
          </p:spPr>
          <p:txBody>
            <a:bodyPr wrap="none" anchor="ctr"/>
            <a:lstStyle/>
            <a:p>
              <a:endParaRPr lang="zh-CN" altLang="en-US"/>
            </a:p>
          </p:txBody>
        </p:sp>
      </p:grpSp>
    </p:spTree>
  </p:cSld>
  <p:clrMap bg1="lt1" tx1="dk1" bg2="lt2" tx2="dk2" accent1="accent1" accent2="accent2" accent3="accent3" accent4="accent4" accent5="accent5" accent6="accent6" hlink="hlink" folHlink="folHlink"/>
  <p:sldLayoutIdLst>
    <p:sldLayoutId id="2147484170" r:id="rId1"/>
    <p:sldLayoutId id="2147484171" r:id="rId2"/>
    <p:sldLayoutId id="2147484172" r:id="rId3"/>
    <p:sldLayoutId id="2147484173" r:id="rId4"/>
    <p:sldLayoutId id="2147484174" r:id="rId5"/>
    <p:sldLayoutId id="2147484175" r:id="rId6"/>
    <p:sldLayoutId id="2147484176" r:id="rId7"/>
    <p:sldLayoutId id="2147484177" r:id="rId8"/>
    <p:sldLayoutId id="2147484178" r:id="rId9"/>
    <p:sldLayoutId id="2147484179" r:id="rId10"/>
    <p:sldLayoutId id="2147484180" r:id="rId11"/>
  </p:sldLayoutIdLst>
  <p:transition spd="slow">
    <p:pull dir="rd"/>
  </p:transition>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0.wmf"/><Relationship Id="rId13" Type="http://schemas.openxmlformats.org/officeDocument/2006/relationships/oleObject" Target="../embeddings/oleObject31.bin"/><Relationship Id="rId3" Type="http://schemas.openxmlformats.org/officeDocument/2006/relationships/oleObject" Target="../embeddings/oleObject26.bin"/><Relationship Id="rId7" Type="http://schemas.openxmlformats.org/officeDocument/2006/relationships/oleObject" Target="../embeddings/oleObject28.bin"/><Relationship Id="rId12" Type="http://schemas.openxmlformats.org/officeDocument/2006/relationships/image" Target="../media/image32.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9.wmf"/><Relationship Id="rId11" Type="http://schemas.openxmlformats.org/officeDocument/2006/relationships/oleObject" Target="../embeddings/oleObject30.bin"/><Relationship Id="rId5" Type="http://schemas.openxmlformats.org/officeDocument/2006/relationships/oleObject" Target="../embeddings/oleObject27.bin"/><Relationship Id="rId10" Type="http://schemas.openxmlformats.org/officeDocument/2006/relationships/image" Target="../media/image31.wmf"/><Relationship Id="rId4" Type="http://schemas.openxmlformats.org/officeDocument/2006/relationships/image" Target="../media/image28.wmf"/><Relationship Id="rId9" Type="http://schemas.openxmlformats.org/officeDocument/2006/relationships/oleObject" Target="../embeddings/oleObject29.bin"/><Relationship Id="rId14" Type="http://schemas.openxmlformats.org/officeDocument/2006/relationships/image" Target="../media/image33.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5.emf"/><Relationship Id="rId5" Type="http://schemas.openxmlformats.org/officeDocument/2006/relationships/oleObject" Target="../embeddings/oleObject33.bin"/><Relationship Id="rId4" Type="http://schemas.openxmlformats.org/officeDocument/2006/relationships/image" Target="../media/image34.wmf"/></Relationships>
</file>

<file path=ppt/slides/_rels/slide12.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oleObject" Target="../embeddings/oleObject34.bin"/><Relationship Id="rId7" Type="http://schemas.openxmlformats.org/officeDocument/2006/relationships/oleObject" Target="../embeddings/oleObject36.bin"/><Relationship Id="rId12" Type="http://schemas.openxmlformats.org/officeDocument/2006/relationships/image" Target="../media/image40.e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7.wmf"/><Relationship Id="rId11" Type="http://schemas.openxmlformats.org/officeDocument/2006/relationships/oleObject" Target="../embeddings/oleObject38.bin"/><Relationship Id="rId5" Type="http://schemas.openxmlformats.org/officeDocument/2006/relationships/oleObject" Target="../embeddings/oleObject35.bin"/><Relationship Id="rId10" Type="http://schemas.openxmlformats.org/officeDocument/2006/relationships/image" Target="../media/image39.wmf"/><Relationship Id="rId4" Type="http://schemas.openxmlformats.org/officeDocument/2006/relationships/image" Target="../media/image36.emf"/><Relationship Id="rId9" Type="http://schemas.openxmlformats.org/officeDocument/2006/relationships/oleObject" Target="../embeddings/oleObject37.bin"/></Relationships>
</file>

<file path=ppt/slides/_rels/slide13.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oleObject" Target="../embeddings/oleObject39.bin"/><Relationship Id="rId7"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42.wmf"/><Relationship Id="rId5" Type="http://schemas.openxmlformats.org/officeDocument/2006/relationships/oleObject" Target="../embeddings/oleObject40.bin"/><Relationship Id="rId10" Type="http://schemas.openxmlformats.org/officeDocument/2006/relationships/image" Target="../media/image44.wmf"/><Relationship Id="rId4" Type="http://schemas.openxmlformats.org/officeDocument/2006/relationships/image" Target="../media/image41.wmf"/><Relationship Id="rId9" Type="http://schemas.openxmlformats.org/officeDocument/2006/relationships/oleObject" Target="../embeddings/oleObject42.bin"/></Relationships>
</file>

<file path=ppt/slides/_rels/slide14.xml.rels><?xml version="1.0" encoding="UTF-8" standalone="yes"?>
<Relationships xmlns="http://schemas.openxmlformats.org/package/2006/relationships"><Relationship Id="rId8" Type="http://schemas.openxmlformats.org/officeDocument/2006/relationships/image" Target="../media/image47.emf"/><Relationship Id="rId13" Type="http://schemas.openxmlformats.org/officeDocument/2006/relationships/oleObject" Target="../embeddings/oleObject48.bin"/><Relationship Id="rId3" Type="http://schemas.openxmlformats.org/officeDocument/2006/relationships/oleObject" Target="../embeddings/oleObject43.bin"/><Relationship Id="rId7" Type="http://schemas.openxmlformats.org/officeDocument/2006/relationships/oleObject" Target="../embeddings/oleObject45.bin"/><Relationship Id="rId12" Type="http://schemas.openxmlformats.org/officeDocument/2006/relationships/image" Target="../media/image49.e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46.emf"/><Relationship Id="rId11" Type="http://schemas.openxmlformats.org/officeDocument/2006/relationships/oleObject" Target="../embeddings/oleObject47.bin"/><Relationship Id="rId5" Type="http://schemas.openxmlformats.org/officeDocument/2006/relationships/oleObject" Target="../embeddings/oleObject44.bin"/><Relationship Id="rId10" Type="http://schemas.openxmlformats.org/officeDocument/2006/relationships/image" Target="../media/image48.emf"/><Relationship Id="rId4" Type="http://schemas.openxmlformats.org/officeDocument/2006/relationships/image" Target="../media/image45.emf"/><Relationship Id="rId9" Type="http://schemas.openxmlformats.org/officeDocument/2006/relationships/oleObject" Target="../embeddings/oleObject46.bin"/><Relationship Id="rId14" Type="http://schemas.openxmlformats.org/officeDocument/2006/relationships/image" Target="../media/image50.emf"/></Relationships>
</file>

<file path=ppt/slides/_rels/slide15.xml.rels><?xml version="1.0" encoding="UTF-8" standalone="yes"?>
<Relationships xmlns="http://schemas.openxmlformats.org/package/2006/relationships"><Relationship Id="rId8" Type="http://schemas.openxmlformats.org/officeDocument/2006/relationships/image" Target="../media/image53.emf"/><Relationship Id="rId3" Type="http://schemas.openxmlformats.org/officeDocument/2006/relationships/oleObject" Target="../embeddings/oleObject49.bin"/><Relationship Id="rId7" Type="http://schemas.openxmlformats.org/officeDocument/2006/relationships/oleObject" Target="../embeddings/oleObject51.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52.emf"/><Relationship Id="rId5" Type="http://schemas.openxmlformats.org/officeDocument/2006/relationships/oleObject" Target="../embeddings/oleObject50.bin"/><Relationship Id="rId4" Type="http://schemas.openxmlformats.org/officeDocument/2006/relationships/image" Target="../media/image51.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55.emf"/><Relationship Id="rId5" Type="http://schemas.openxmlformats.org/officeDocument/2006/relationships/oleObject" Target="../embeddings/oleObject53.bin"/><Relationship Id="rId4" Type="http://schemas.openxmlformats.org/officeDocument/2006/relationships/image" Target="../media/image54.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57.emf"/><Relationship Id="rId5" Type="http://schemas.openxmlformats.org/officeDocument/2006/relationships/oleObject" Target="../embeddings/oleObject55.bin"/><Relationship Id="rId4" Type="http://schemas.openxmlformats.org/officeDocument/2006/relationships/image" Target="../media/image56.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58.bin"/><Relationship Id="rId13" Type="http://schemas.openxmlformats.org/officeDocument/2006/relationships/image" Target="../media/image62.wmf"/><Relationship Id="rId3" Type="http://schemas.openxmlformats.org/officeDocument/2006/relationships/notesSlide" Target="../notesSlides/notesSlide6.xml"/><Relationship Id="rId7" Type="http://schemas.openxmlformats.org/officeDocument/2006/relationships/image" Target="../media/image59.wmf"/><Relationship Id="rId12" Type="http://schemas.openxmlformats.org/officeDocument/2006/relationships/oleObject" Target="../embeddings/oleObject60.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57.bin"/><Relationship Id="rId11" Type="http://schemas.openxmlformats.org/officeDocument/2006/relationships/image" Target="../media/image61.wmf"/><Relationship Id="rId5" Type="http://schemas.openxmlformats.org/officeDocument/2006/relationships/image" Target="../media/image58.wmf"/><Relationship Id="rId15" Type="http://schemas.openxmlformats.org/officeDocument/2006/relationships/image" Target="../media/image63.wmf"/><Relationship Id="rId10" Type="http://schemas.openxmlformats.org/officeDocument/2006/relationships/oleObject" Target="../embeddings/oleObject59.bin"/><Relationship Id="rId4" Type="http://schemas.openxmlformats.org/officeDocument/2006/relationships/oleObject" Target="../embeddings/oleObject56.bin"/><Relationship Id="rId9" Type="http://schemas.openxmlformats.org/officeDocument/2006/relationships/image" Target="../media/image60.wmf"/><Relationship Id="rId14" Type="http://schemas.openxmlformats.org/officeDocument/2006/relationships/oleObject" Target="../embeddings/oleObject61.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image" Target="../media/image64.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8.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e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7.emf"/><Relationship Id="rId4" Type="http://schemas.openxmlformats.org/officeDocument/2006/relationships/image" Target="../media/image4.emf"/><Relationship Id="rId9" Type="http://schemas.openxmlformats.org/officeDocument/2006/relationships/oleObject" Target="../embeddings/oleObject4.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69.emf"/><Relationship Id="rId5" Type="http://schemas.openxmlformats.org/officeDocument/2006/relationships/oleObject" Target="../embeddings/oleObject64.bin"/><Relationship Id="rId4" Type="http://schemas.openxmlformats.org/officeDocument/2006/relationships/image" Target="../media/image68.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Layout" Target="../slideLayouts/slideLayout7.xml"/><Relationship Id="rId1" Type="http://schemas.openxmlformats.org/officeDocument/2006/relationships/vmlDrawing" Target="../drawings/vmlDrawing18.vml"/><Relationship Id="rId4" Type="http://schemas.openxmlformats.org/officeDocument/2006/relationships/image" Target="../media/image70.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7.xml"/><Relationship Id="rId1" Type="http://schemas.openxmlformats.org/officeDocument/2006/relationships/vmlDrawing" Target="../drawings/vmlDrawing19.vml"/><Relationship Id="rId4" Type="http://schemas.openxmlformats.org/officeDocument/2006/relationships/image" Target="../media/image71.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74.emf"/><Relationship Id="rId3" Type="http://schemas.openxmlformats.org/officeDocument/2006/relationships/oleObject" Target="../embeddings/oleObject67.bin"/><Relationship Id="rId7" Type="http://schemas.openxmlformats.org/officeDocument/2006/relationships/oleObject" Target="../embeddings/oleObject69.bin"/><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image" Target="../media/image73.emf"/><Relationship Id="rId5" Type="http://schemas.openxmlformats.org/officeDocument/2006/relationships/oleObject" Target="../embeddings/oleObject68.bin"/><Relationship Id="rId4" Type="http://schemas.openxmlformats.org/officeDocument/2006/relationships/image" Target="../media/image72.emf"/></Relationships>
</file>

<file path=ppt/slides/_rels/slide3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 Id="rId5" Type="http://schemas.openxmlformats.org/officeDocument/2006/relationships/image" Target="../media/image78.png"/><Relationship Id="rId4" Type="http://schemas.openxmlformats.org/officeDocument/2006/relationships/image" Target="../media/image7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image" Target="../media/image80.emf"/><Relationship Id="rId5" Type="http://schemas.openxmlformats.org/officeDocument/2006/relationships/oleObject" Target="../embeddings/oleObject71.bin"/><Relationship Id="rId4" Type="http://schemas.openxmlformats.org/officeDocument/2006/relationships/image" Target="../media/image79.emf"/></Relationships>
</file>

<file path=ppt/slides/_rels/slide4.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0.emf"/><Relationship Id="rId5" Type="http://schemas.openxmlformats.org/officeDocument/2006/relationships/oleObject" Target="../embeddings/oleObject7.bin"/><Relationship Id="rId4" Type="http://schemas.openxmlformats.org/officeDocument/2006/relationships/image" Target="../media/image9.emf"/></Relationships>
</file>

<file path=ppt/slides/_rels/slide40.xml.rels><?xml version="1.0" encoding="UTF-8" standalone="yes"?>
<Relationships xmlns="http://schemas.openxmlformats.org/package/2006/relationships"><Relationship Id="rId8" Type="http://schemas.openxmlformats.org/officeDocument/2006/relationships/image" Target="../media/image83.emf"/><Relationship Id="rId3" Type="http://schemas.openxmlformats.org/officeDocument/2006/relationships/oleObject" Target="../embeddings/oleObject72.bin"/><Relationship Id="rId7" Type="http://schemas.openxmlformats.org/officeDocument/2006/relationships/oleObject" Target="../embeddings/oleObject74.bin"/><Relationship Id="rId12" Type="http://schemas.openxmlformats.org/officeDocument/2006/relationships/image" Target="../media/image85.emf"/><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image" Target="../media/image82.emf"/><Relationship Id="rId11" Type="http://schemas.openxmlformats.org/officeDocument/2006/relationships/oleObject" Target="../embeddings/oleObject76.bin"/><Relationship Id="rId5" Type="http://schemas.openxmlformats.org/officeDocument/2006/relationships/oleObject" Target="../embeddings/oleObject73.bin"/><Relationship Id="rId10" Type="http://schemas.openxmlformats.org/officeDocument/2006/relationships/image" Target="../media/image84.emf"/><Relationship Id="rId4" Type="http://schemas.openxmlformats.org/officeDocument/2006/relationships/image" Target="../media/image81.emf"/><Relationship Id="rId9" Type="http://schemas.openxmlformats.org/officeDocument/2006/relationships/oleObject" Target="../embeddings/oleObject75.bin"/></Relationships>
</file>

<file path=ppt/slides/_rels/slide41.xml.rels><?xml version="1.0" encoding="UTF-8" standalone="yes"?>
<Relationships xmlns="http://schemas.openxmlformats.org/package/2006/relationships"><Relationship Id="rId8" Type="http://schemas.openxmlformats.org/officeDocument/2006/relationships/image" Target="../media/image88.emf"/><Relationship Id="rId13" Type="http://schemas.openxmlformats.org/officeDocument/2006/relationships/oleObject" Target="../embeddings/oleObject82.bin"/><Relationship Id="rId3" Type="http://schemas.openxmlformats.org/officeDocument/2006/relationships/oleObject" Target="../embeddings/oleObject77.bin"/><Relationship Id="rId7" Type="http://schemas.openxmlformats.org/officeDocument/2006/relationships/oleObject" Target="../embeddings/oleObject79.bin"/><Relationship Id="rId12" Type="http://schemas.openxmlformats.org/officeDocument/2006/relationships/image" Target="../media/image90.emf"/><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image" Target="../media/image87.emf"/><Relationship Id="rId11" Type="http://schemas.openxmlformats.org/officeDocument/2006/relationships/oleObject" Target="../embeddings/oleObject81.bin"/><Relationship Id="rId5" Type="http://schemas.openxmlformats.org/officeDocument/2006/relationships/oleObject" Target="../embeddings/oleObject78.bin"/><Relationship Id="rId10" Type="http://schemas.openxmlformats.org/officeDocument/2006/relationships/image" Target="../media/image89.emf"/><Relationship Id="rId4" Type="http://schemas.openxmlformats.org/officeDocument/2006/relationships/image" Target="../media/image86.wmf"/><Relationship Id="rId9" Type="http://schemas.openxmlformats.org/officeDocument/2006/relationships/oleObject" Target="../embeddings/oleObject80.bin"/><Relationship Id="rId14" Type="http://schemas.openxmlformats.org/officeDocument/2006/relationships/image" Target="../media/image91.emf"/></Relationships>
</file>

<file path=ppt/slides/_rels/slide4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jpeg"/><Relationship Id="rId1" Type="http://schemas.openxmlformats.org/officeDocument/2006/relationships/slideLayout" Target="../slideLayouts/slideLayout7.xml"/><Relationship Id="rId4" Type="http://schemas.openxmlformats.org/officeDocument/2006/relationships/image" Target="../media/image98.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8" Type="http://schemas.openxmlformats.org/officeDocument/2006/relationships/image" Target="../media/image101.emf"/><Relationship Id="rId13" Type="http://schemas.openxmlformats.org/officeDocument/2006/relationships/oleObject" Target="../embeddings/oleObject88.bin"/><Relationship Id="rId3" Type="http://schemas.openxmlformats.org/officeDocument/2006/relationships/oleObject" Target="../embeddings/oleObject83.bin"/><Relationship Id="rId7" Type="http://schemas.openxmlformats.org/officeDocument/2006/relationships/oleObject" Target="../embeddings/oleObject85.bin"/><Relationship Id="rId12" Type="http://schemas.openxmlformats.org/officeDocument/2006/relationships/image" Target="../media/image103.emf"/><Relationship Id="rId2" Type="http://schemas.openxmlformats.org/officeDocument/2006/relationships/slideLayout" Target="../slideLayouts/slideLayout7.xml"/><Relationship Id="rId16" Type="http://schemas.openxmlformats.org/officeDocument/2006/relationships/image" Target="../media/image105.emf"/><Relationship Id="rId1" Type="http://schemas.openxmlformats.org/officeDocument/2006/relationships/vmlDrawing" Target="../drawings/vmlDrawing24.vml"/><Relationship Id="rId6" Type="http://schemas.openxmlformats.org/officeDocument/2006/relationships/image" Target="../media/image100.emf"/><Relationship Id="rId11" Type="http://schemas.openxmlformats.org/officeDocument/2006/relationships/oleObject" Target="../embeddings/oleObject87.bin"/><Relationship Id="rId5" Type="http://schemas.openxmlformats.org/officeDocument/2006/relationships/oleObject" Target="../embeddings/oleObject84.bin"/><Relationship Id="rId15" Type="http://schemas.openxmlformats.org/officeDocument/2006/relationships/oleObject" Target="../embeddings/oleObject89.bin"/><Relationship Id="rId10" Type="http://schemas.openxmlformats.org/officeDocument/2006/relationships/image" Target="../media/image102.emf"/><Relationship Id="rId4" Type="http://schemas.openxmlformats.org/officeDocument/2006/relationships/image" Target="../media/image99.emf"/><Relationship Id="rId9" Type="http://schemas.openxmlformats.org/officeDocument/2006/relationships/oleObject" Target="../embeddings/oleObject86.bin"/><Relationship Id="rId14" Type="http://schemas.openxmlformats.org/officeDocument/2006/relationships/image" Target="../media/image104.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7.xml"/><Relationship Id="rId4" Type="http://schemas.openxmlformats.org/officeDocument/2006/relationships/image" Target="../media/image10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oleObject" Target="../embeddings/oleObject14.bin"/><Relationship Id="rId3" Type="http://schemas.openxmlformats.org/officeDocument/2006/relationships/oleObject" Target="../embeddings/oleObject9.bin"/><Relationship Id="rId7" Type="http://schemas.openxmlformats.org/officeDocument/2006/relationships/oleObject" Target="../embeddings/oleObject11.bin"/><Relationship Id="rId12" Type="http://schemas.openxmlformats.org/officeDocument/2006/relationships/image" Target="../media/image16.wmf"/><Relationship Id="rId2" Type="http://schemas.openxmlformats.org/officeDocument/2006/relationships/slideLayout" Target="../slideLayouts/slideLayout2.xml"/><Relationship Id="rId16" Type="http://schemas.openxmlformats.org/officeDocument/2006/relationships/image" Target="../media/image18.wmf"/><Relationship Id="rId1" Type="http://schemas.openxmlformats.org/officeDocument/2006/relationships/vmlDrawing" Target="../drawings/vmlDrawing3.vml"/><Relationship Id="rId6" Type="http://schemas.openxmlformats.org/officeDocument/2006/relationships/image" Target="../media/image13.emf"/><Relationship Id="rId11" Type="http://schemas.openxmlformats.org/officeDocument/2006/relationships/oleObject" Target="../embeddings/oleObject13.bin"/><Relationship Id="rId5" Type="http://schemas.openxmlformats.org/officeDocument/2006/relationships/oleObject" Target="../embeddings/oleObject10.bin"/><Relationship Id="rId15" Type="http://schemas.openxmlformats.org/officeDocument/2006/relationships/oleObject" Target="../embeddings/oleObject15.bin"/><Relationship Id="rId10" Type="http://schemas.openxmlformats.org/officeDocument/2006/relationships/image" Target="../media/image15.wmf"/><Relationship Id="rId4" Type="http://schemas.openxmlformats.org/officeDocument/2006/relationships/image" Target="../media/image12.emf"/><Relationship Id="rId9" Type="http://schemas.openxmlformats.org/officeDocument/2006/relationships/oleObject" Target="../embeddings/oleObject12.bin"/><Relationship Id="rId14" Type="http://schemas.openxmlformats.org/officeDocument/2006/relationships/image" Target="../media/image17.wmf"/></Relationships>
</file>

<file path=ppt/slides/_rels/slide7.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0.emf"/><Relationship Id="rId5" Type="http://schemas.openxmlformats.org/officeDocument/2006/relationships/oleObject" Target="../embeddings/oleObject17.bin"/><Relationship Id="rId4" Type="http://schemas.openxmlformats.org/officeDocument/2006/relationships/image" Target="../media/image19.emf"/></Relationships>
</file>

<file path=ppt/slides/_rels/slide8.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19.bin"/><Relationship Id="rId7" Type="http://schemas.openxmlformats.org/officeDocument/2006/relationships/oleObject" Target="../embeddings/oleObject21.bin"/><Relationship Id="rId12"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2.wmf"/><Relationship Id="rId11" Type="http://schemas.openxmlformats.org/officeDocument/2006/relationships/oleObject" Target="../embeddings/oleObject23.bin"/><Relationship Id="rId5" Type="http://schemas.openxmlformats.org/officeDocument/2006/relationships/oleObject" Target="../embeddings/oleObject20.bin"/><Relationship Id="rId10" Type="http://schemas.openxmlformats.org/officeDocument/2006/relationships/image" Target="../media/image24.wmf"/><Relationship Id="rId4" Type="http://schemas.openxmlformats.org/officeDocument/2006/relationships/image" Target="../media/image21.wmf"/><Relationship Id="rId9" Type="http://schemas.openxmlformats.org/officeDocument/2006/relationships/oleObject" Target="../embeddings/oleObject22.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7.emf"/><Relationship Id="rId5" Type="http://schemas.openxmlformats.org/officeDocument/2006/relationships/oleObject" Target="../embeddings/oleObject25.bin"/><Relationship Id="rId4" Type="http://schemas.openxmlformats.org/officeDocument/2006/relationships/image" Target="../media/image26.w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0706" name="Text Box 1026"/>
          <p:cNvSpPr txBox="1">
            <a:spLocks noChangeArrowheads="1"/>
          </p:cNvSpPr>
          <p:nvPr/>
        </p:nvSpPr>
        <p:spPr bwMode="auto">
          <a:xfrm>
            <a:off x="395288" y="1844675"/>
            <a:ext cx="8353425" cy="1754326"/>
          </a:xfrm>
          <a:prstGeom prst="rect">
            <a:avLst/>
          </a:prstGeom>
          <a:noFill/>
          <a:ln w="9525">
            <a:noFill/>
            <a:miter lim="800000"/>
            <a:headEnd/>
            <a:tailEnd/>
          </a:ln>
          <a:effectLst/>
        </p:spPr>
        <p:txBody>
          <a:bodyPr>
            <a:spAutoFit/>
          </a:bodyPr>
          <a:lstStyle/>
          <a:p>
            <a:pPr algn="ctr"/>
            <a:r>
              <a:rPr kumimoji="0" lang="en-AU" altLang="zh-CN" sz="5400" b="1" dirty="0">
                <a:solidFill>
                  <a:srgbClr val="339933"/>
                </a:solidFill>
                <a:ea typeface="宋体" pitchFamily="2" charset="-122"/>
              </a:rPr>
              <a:t>Chapter </a:t>
            </a:r>
            <a:r>
              <a:rPr kumimoji="0" lang="en-AU" altLang="zh-CN" sz="5400" b="1" dirty="0">
                <a:solidFill>
                  <a:srgbClr val="FF0000"/>
                </a:solidFill>
                <a:ea typeface="宋体" pitchFamily="2" charset="-122"/>
              </a:rPr>
              <a:t>03</a:t>
            </a:r>
          </a:p>
          <a:p>
            <a:pPr algn="ctr"/>
            <a:r>
              <a:rPr kumimoji="0" lang="zh-CN" altLang="en-AU" sz="5400" b="1" dirty="0">
                <a:solidFill>
                  <a:schemeClr val="tx2"/>
                </a:solidFill>
                <a:ea typeface="宋体" pitchFamily="2" charset="-122"/>
              </a:rPr>
              <a:t>假设检验</a:t>
            </a:r>
            <a:r>
              <a:rPr kumimoji="0" lang="en-US" altLang="zh-CN" sz="5400" b="1" dirty="0">
                <a:solidFill>
                  <a:schemeClr val="tx2"/>
                </a:solidFill>
                <a:ea typeface="宋体" pitchFamily="2" charset="-122"/>
              </a:rPr>
              <a:t>3</a:t>
            </a:r>
            <a:endParaRPr lang="en-US" altLang="zh-CN" sz="5400" b="1" dirty="0">
              <a:solidFill>
                <a:srgbClr val="FF0000"/>
              </a:solidFill>
            </a:endParaRPr>
          </a:p>
        </p:txBody>
      </p:sp>
    </p:spTree>
  </p:cSld>
  <p:clrMapOvr>
    <a:masterClrMapping/>
  </p:clrMapOvr>
  <p:transition spd="slow">
    <p:pull dir="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4052" name="Text Box 4"/>
          <p:cNvSpPr txBox="1">
            <a:spLocks noChangeArrowheads="1"/>
          </p:cNvSpPr>
          <p:nvPr/>
        </p:nvSpPr>
        <p:spPr bwMode="auto">
          <a:xfrm>
            <a:off x="931863" y="2017713"/>
            <a:ext cx="2497137" cy="604837"/>
          </a:xfrm>
          <a:prstGeom prst="rect">
            <a:avLst/>
          </a:prstGeom>
          <a:noFill/>
          <a:ln w="9525" algn="ctr">
            <a:noFill/>
            <a:miter lim="800000"/>
            <a:headEnd/>
            <a:tailEnd/>
          </a:ln>
          <a:effectLst/>
        </p:spPr>
        <p:txBody>
          <a:bodyPr wrap="none">
            <a:spAutoFit/>
          </a:bodyPr>
          <a:lstStyle/>
          <a:p>
            <a:pPr>
              <a:lnSpc>
                <a:spcPct val="120000"/>
              </a:lnSpc>
            </a:pPr>
            <a:r>
              <a:rPr kumimoji="0" lang="zh-CN" altLang="en-US" b="1">
                <a:solidFill>
                  <a:srgbClr val="0000FF"/>
                </a:solidFill>
                <a:latin typeface="Arial" charset="0"/>
                <a:ea typeface="宋体" pitchFamily="2" charset="-122"/>
              </a:rPr>
              <a:t>构造</a:t>
            </a:r>
            <a:r>
              <a:rPr kumimoji="0" lang="en-US" altLang="zh-CN" b="1">
                <a:solidFill>
                  <a:srgbClr val="0000FF"/>
                </a:solidFill>
                <a:latin typeface="Arial" charset="0"/>
                <a:ea typeface="宋体" pitchFamily="2" charset="-122"/>
                <a:sym typeface="Symbol" pitchFamily="18" charset="2"/>
              </a:rPr>
              <a:t></a:t>
            </a:r>
            <a:r>
              <a:rPr kumimoji="0" lang="en-US" altLang="zh-CN" b="1" baseline="30000">
                <a:solidFill>
                  <a:srgbClr val="0000FF"/>
                </a:solidFill>
                <a:latin typeface="Arial" charset="0"/>
                <a:ea typeface="宋体" pitchFamily="2" charset="-122"/>
                <a:sym typeface="Symbol" pitchFamily="18" charset="2"/>
              </a:rPr>
              <a:t>2</a:t>
            </a:r>
            <a:r>
              <a:rPr kumimoji="0" lang="zh-CN" altLang="en-US" b="1">
                <a:solidFill>
                  <a:srgbClr val="0000FF"/>
                </a:solidFill>
                <a:latin typeface="Arial" charset="0"/>
                <a:ea typeface="宋体" pitchFamily="2" charset="-122"/>
              </a:rPr>
              <a:t>统计量  </a:t>
            </a:r>
          </a:p>
        </p:txBody>
      </p:sp>
      <p:graphicFrame>
        <p:nvGraphicFramePr>
          <p:cNvPr id="1794053" name="Object 5"/>
          <p:cNvGraphicFramePr>
            <a:graphicFrameLocks noChangeAspect="1"/>
          </p:cNvGraphicFramePr>
          <p:nvPr/>
        </p:nvGraphicFramePr>
        <p:xfrm>
          <a:off x="3221038" y="1263650"/>
          <a:ext cx="2895600" cy="1622425"/>
        </p:xfrm>
        <a:graphic>
          <a:graphicData uri="http://schemas.openxmlformats.org/presentationml/2006/ole">
            <mc:AlternateContent xmlns:mc="http://schemas.openxmlformats.org/markup-compatibility/2006">
              <mc:Choice xmlns:v="urn:schemas-microsoft-com:vml" Requires="v">
                <p:oleObj spid="_x0000_s1794112" name="Equation" r:id="rId3" imgW="1155600" imgH="647640" progId="">
                  <p:embed/>
                </p:oleObj>
              </mc:Choice>
              <mc:Fallback>
                <p:oleObj name="Equation" r:id="rId3" imgW="1155600" imgH="647640" progId="">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1038" y="1263650"/>
                        <a:ext cx="2895600" cy="162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94054" name="Object 6"/>
          <p:cNvGraphicFramePr>
            <a:graphicFrameLocks noChangeAspect="1"/>
          </p:cNvGraphicFramePr>
          <p:nvPr/>
        </p:nvGraphicFramePr>
        <p:xfrm>
          <a:off x="6272213" y="2066925"/>
          <a:ext cx="1428750" cy="627063"/>
        </p:xfrm>
        <a:graphic>
          <a:graphicData uri="http://schemas.openxmlformats.org/presentationml/2006/ole">
            <mc:AlternateContent xmlns:mc="http://schemas.openxmlformats.org/markup-compatibility/2006">
              <mc:Choice xmlns:v="urn:schemas-microsoft-com:vml" Requires="v">
                <p:oleObj spid="_x0000_s1794113" name="Equation" r:id="rId5" imgW="520560" imgH="228600" progId="">
                  <p:embed/>
                </p:oleObj>
              </mc:Choice>
              <mc:Fallback>
                <p:oleObj name="Equation" r:id="rId5" imgW="520560" imgH="228600" progId="">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72213" y="2066925"/>
                        <a:ext cx="1428750" cy="627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94055" name="Text Box 7"/>
          <p:cNvSpPr txBox="1">
            <a:spLocks noChangeArrowheads="1"/>
          </p:cNvSpPr>
          <p:nvPr/>
        </p:nvSpPr>
        <p:spPr bwMode="auto">
          <a:xfrm>
            <a:off x="8348663" y="1974850"/>
            <a:ext cx="738187" cy="604838"/>
          </a:xfrm>
          <a:prstGeom prst="rect">
            <a:avLst/>
          </a:prstGeom>
          <a:noFill/>
          <a:ln w="9525" algn="ctr">
            <a:noFill/>
            <a:miter lim="800000"/>
            <a:headEnd/>
            <a:tailEnd/>
          </a:ln>
          <a:effectLst/>
        </p:spPr>
        <p:txBody>
          <a:bodyPr wrap="none">
            <a:spAutoFit/>
          </a:bodyPr>
          <a:lstStyle/>
          <a:p>
            <a:pPr>
              <a:lnSpc>
                <a:spcPct val="120000"/>
              </a:lnSpc>
            </a:pPr>
            <a:r>
              <a:rPr kumimoji="0" lang="zh-CN" altLang="en-US" b="1">
                <a:latin typeface="Arial" charset="0"/>
                <a:ea typeface="宋体" pitchFamily="2" charset="-122"/>
              </a:rPr>
              <a:t>由  </a:t>
            </a:r>
          </a:p>
        </p:txBody>
      </p:sp>
      <p:sp>
        <p:nvSpPr>
          <p:cNvPr id="1794056" name="Text Box 8"/>
          <p:cNvSpPr txBox="1">
            <a:spLocks noChangeArrowheads="1"/>
          </p:cNvSpPr>
          <p:nvPr/>
        </p:nvSpPr>
        <p:spPr bwMode="auto">
          <a:xfrm>
            <a:off x="931863" y="4705350"/>
            <a:ext cx="3497262" cy="604838"/>
          </a:xfrm>
          <a:prstGeom prst="rect">
            <a:avLst/>
          </a:prstGeom>
          <a:noFill/>
          <a:ln w="9525" algn="ctr">
            <a:noFill/>
            <a:miter lim="800000"/>
            <a:headEnd/>
            <a:tailEnd/>
          </a:ln>
          <a:effectLst/>
        </p:spPr>
        <p:txBody>
          <a:bodyPr wrap="none">
            <a:spAutoFit/>
          </a:bodyPr>
          <a:lstStyle/>
          <a:p>
            <a:pPr>
              <a:lnSpc>
                <a:spcPct val="120000"/>
              </a:lnSpc>
            </a:pPr>
            <a:r>
              <a:rPr kumimoji="0" lang="zh-CN" altLang="en-US" b="1">
                <a:latin typeface="Arial" charset="0"/>
                <a:ea typeface="宋体" pitchFamily="2" charset="-122"/>
              </a:rPr>
              <a:t>如果统计量的观测值 </a:t>
            </a:r>
          </a:p>
        </p:txBody>
      </p:sp>
      <p:graphicFrame>
        <p:nvGraphicFramePr>
          <p:cNvPr id="1794057" name="Object 9"/>
          <p:cNvGraphicFramePr>
            <a:graphicFrameLocks noChangeAspect="1"/>
          </p:cNvGraphicFramePr>
          <p:nvPr/>
        </p:nvGraphicFramePr>
        <p:xfrm>
          <a:off x="4316413" y="4662488"/>
          <a:ext cx="2193925" cy="696912"/>
        </p:xfrm>
        <a:graphic>
          <a:graphicData uri="http://schemas.openxmlformats.org/presentationml/2006/ole">
            <mc:AlternateContent xmlns:mc="http://schemas.openxmlformats.org/markup-compatibility/2006">
              <mc:Choice xmlns:v="urn:schemas-microsoft-com:vml" Requires="v">
                <p:oleObj spid="_x0000_s1794114" name="Equation" r:id="rId7" imgW="799920" imgH="253800" progId="">
                  <p:embed/>
                </p:oleObj>
              </mc:Choice>
              <mc:Fallback>
                <p:oleObj name="Equation" r:id="rId7" imgW="799920" imgH="253800" progId="">
                  <p:embed/>
                  <p:pic>
                    <p:nvPicPr>
                      <p:cNvPr id="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16413" y="4662488"/>
                        <a:ext cx="2193925" cy="696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94058" name="Text Box 10"/>
          <p:cNvSpPr txBox="1">
            <a:spLocks noChangeArrowheads="1"/>
          </p:cNvSpPr>
          <p:nvPr/>
        </p:nvSpPr>
        <p:spPr bwMode="auto">
          <a:xfrm>
            <a:off x="976313" y="5329238"/>
            <a:ext cx="5283200" cy="604837"/>
          </a:xfrm>
          <a:prstGeom prst="rect">
            <a:avLst/>
          </a:prstGeom>
          <a:noFill/>
          <a:ln w="9525" algn="ctr">
            <a:noFill/>
            <a:miter lim="800000"/>
            <a:headEnd/>
            <a:tailEnd/>
          </a:ln>
          <a:effectLst/>
        </p:spPr>
        <p:txBody>
          <a:bodyPr wrap="none">
            <a:spAutoFit/>
          </a:bodyPr>
          <a:lstStyle/>
          <a:p>
            <a:pPr>
              <a:lnSpc>
                <a:spcPct val="120000"/>
              </a:lnSpc>
            </a:pPr>
            <a:r>
              <a:rPr kumimoji="0" lang="zh-CN" altLang="en-US" b="1">
                <a:latin typeface="Arial" charset="0"/>
                <a:ea typeface="宋体" pitchFamily="2" charset="-122"/>
              </a:rPr>
              <a:t>则</a:t>
            </a:r>
            <a:r>
              <a:rPr kumimoji="0" lang="zh-CN" altLang="en-US" b="1">
                <a:solidFill>
                  <a:srgbClr val="FF0066"/>
                </a:solidFill>
                <a:latin typeface="Arial" charset="0"/>
                <a:ea typeface="宋体" pitchFamily="2" charset="-122"/>
              </a:rPr>
              <a:t>拒绝</a:t>
            </a:r>
            <a:r>
              <a:rPr kumimoji="0" lang="zh-CN" altLang="en-US" b="1">
                <a:latin typeface="Arial" charset="0"/>
                <a:ea typeface="宋体" pitchFamily="2" charset="-122"/>
              </a:rPr>
              <a:t>原假设；否则接受原假设 </a:t>
            </a:r>
          </a:p>
        </p:txBody>
      </p:sp>
      <p:sp>
        <p:nvSpPr>
          <p:cNvPr id="1794059" name="Text Box 11"/>
          <p:cNvSpPr txBox="1">
            <a:spLocks noChangeArrowheads="1"/>
          </p:cNvSpPr>
          <p:nvPr/>
        </p:nvSpPr>
        <p:spPr bwMode="auto">
          <a:xfrm>
            <a:off x="1003300" y="4013200"/>
            <a:ext cx="2068513" cy="604838"/>
          </a:xfrm>
          <a:prstGeom prst="rect">
            <a:avLst/>
          </a:prstGeom>
          <a:noFill/>
          <a:ln w="9525" algn="ctr">
            <a:noFill/>
            <a:miter lim="800000"/>
            <a:headEnd/>
            <a:tailEnd/>
          </a:ln>
          <a:effectLst/>
        </p:spPr>
        <p:txBody>
          <a:bodyPr wrap="none">
            <a:spAutoFit/>
          </a:bodyPr>
          <a:lstStyle/>
          <a:p>
            <a:pPr>
              <a:lnSpc>
                <a:spcPct val="120000"/>
              </a:lnSpc>
            </a:pPr>
            <a:r>
              <a:rPr kumimoji="0" lang="zh-CN" altLang="en-US" b="1">
                <a:latin typeface="Arial" charset="0"/>
                <a:ea typeface="宋体" pitchFamily="2" charset="-122"/>
              </a:rPr>
              <a:t>确定临界值 </a:t>
            </a:r>
          </a:p>
        </p:txBody>
      </p:sp>
      <p:graphicFrame>
        <p:nvGraphicFramePr>
          <p:cNvPr id="1794060" name="Object 12"/>
          <p:cNvGraphicFramePr>
            <a:graphicFrameLocks noChangeAspect="1"/>
          </p:cNvGraphicFramePr>
          <p:nvPr/>
        </p:nvGraphicFramePr>
        <p:xfrm>
          <a:off x="3308350" y="3941763"/>
          <a:ext cx="2890838" cy="696912"/>
        </p:xfrm>
        <a:graphic>
          <a:graphicData uri="http://schemas.openxmlformats.org/presentationml/2006/ole">
            <mc:AlternateContent xmlns:mc="http://schemas.openxmlformats.org/markup-compatibility/2006">
              <mc:Choice xmlns:v="urn:schemas-microsoft-com:vml" Requires="v">
                <p:oleObj spid="_x0000_s1794115" name="Equation" r:id="rId9" imgW="1054080" imgH="253800" progId="">
                  <p:embed/>
                </p:oleObj>
              </mc:Choice>
              <mc:Fallback>
                <p:oleObj name="Equation" r:id="rId9" imgW="1054080" imgH="253800" progId="">
                  <p:embed/>
                  <p:pic>
                    <p:nvPicPr>
                      <p:cNvPr id="0"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08350" y="3941763"/>
                        <a:ext cx="2890838" cy="696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94061" name="Text Box 13"/>
          <p:cNvSpPr txBox="1">
            <a:spLocks noChangeArrowheads="1"/>
          </p:cNvSpPr>
          <p:nvPr/>
        </p:nvSpPr>
        <p:spPr bwMode="auto">
          <a:xfrm>
            <a:off x="6403975" y="4705350"/>
            <a:ext cx="639763" cy="604838"/>
          </a:xfrm>
          <a:prstGeom prst="rect">
            <a:avLst/>
          </a:prstGeom>
          <a:noFill/>
          <a:ln w="9525" algn="ctr">
            <a:noFill/>
            <a:miter lim="800000"/>
            <a:headEnd/>
            <a:tailEnd/>
          </a:ln>
          <a:effectLst/>
        </p:spPr>
        <p:txBody>
          <a:bodyPr wrap="none">
            <a:spAutoFit/>
          </a:bodyPr>
          <a:lstStyle/>
          <a:p>
            <a:pPr>
              <a:lnSpc>
                <a:spcPct val="120000"/>
              </a:lnSpc>
            </a:pPr>
            <a:r>
              <a:rPr kumimoji="0" lang="zh-CN" altLang="en-US" b="1">
                <a:latin typeface="Arial" charset="0"/>
                <a:ea typeface="宋体" pitchFamily="2" charset="-122"/>
              </a:rPr>
              <a:t>或 </a:t>
            </a:r>
          </a:p>
        </p:txBody>
      </p:sp>
      <p:graphicFrame>
        <p:nvGraphicFramePr>
          <p:cNvPr id="1794062" name="Object 14"/>
          <p:cNvGraphicFramePr>
            <a:graphicFrameLocks noChangeAspect="1"/>
          </p:cNvGraphicFramePr>
          <p:nvPr/>
        </p:nvGraphicFramePr>
        <p:xfrm>
          <a:off x="6705600" y="4652963"/>
          <a:ext cx="2438400" cy="696912"/>
        </p:xfrm>
        <a:graphic>
          <a:graphicData uri="http://schemas.openxmlformats.org/presentationml/2006/ole">
            <mc:AlternateContent xmlns:mc="http://schemas.openxmlformats.org/markup-compatibility/2006">
              <mc:Choice xmlns:v="urn:schemas-microsoft-com:vml" Requires="v">
                <p:oleObj spid="_x0000_s1794116" name="Equation" r:id="rId11" imgW="888840" imgH="253800" progId="">
                  <p:embed/>
                </p:oleObj>
              </mc:Choice>
              <mc:Fallback>
                <p:oleObj name="Equation" r:id="rId11" imgW="888840" imgH="253800" progId="">
                  <p:embed/>
                  <p:pic>
                    <p:nvPicPr>
                      <p:cNvPr id="0" name="Picture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05600" y="4652963"/>
                        <a:ext cx="2438400" cy="696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94063" name="Object 15"/>
          <p:cNvGraphicFramePr>
            <a:graphicFrameLocks noChangeAspect="1"/>
          </p:cNvGraphicFramePr>
          <p:nvPr/>
        </p:nvGraphicFramePr>
        <p:xfrm>
          <a:off x="1219200" y="2701925"/>
          <a:ext cx="7226300" cy="1289050"/>
        </p:xfrm>
        <a:graphic>
          <a:graphicData uri="http://schemas.openxmlformats.org/presentationml/2006/ole">
            <mc:AlternateContent xmlns:mc="http://schemas.openxmlformats.org/markup-compatibility/2006">
              <mc:Choice xmlns:v="urn:schemas-microsoft-com:vml" Requires="v">
                <p:oleObj spid="_x0000_s1794117" name="Equation" r:id="rId13" imgW="2705040" imgH="482400" progId="">
                  <p:embed/>
                </p:oleObj>
              </mc:Choice>
              <mc:Fallback>
                <p:oleObj name="Equation" r:id="rId13" imgW="2705040" imgH="482400" progId="">
                  <p:embed/>
                  <p:pic>
                    <p:nvPicPr>
                      <p:cNvPr id="0" name="Picture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19200" y="2701925"/>
                        <a:ext cx="7226300" cy="1289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94064" name="Oval 16"/>
          <p:cNvSpPr>
            <a:spLocks noChangeArrowheads="1"/>
          </p:cNvSpPr>
          <p:nvPr/>
        </p:nvSpPr>
        <p:spPr bwMode="auto">
          <a:xfrm>
            <a:off x="1724025" y="2838450"/>
            <a:ext cx="2232025" cy="1152525"/>
          </a:xfrm>
          <a:prstGeom prst="ellipse">
            <a:avLst/>
          </a:prstGeom>
          <a:noFill/>
          <a:ln w="38100" algn="ctr">
            <a:solidFill>
              <a:srgbClr val="FF0000"/>
            </a:solidFill>
            <a:round/>
            <a:headEnd/>
            <a:tailEnd/>
          </a:ln>
          <a:effectLst/>
        </p:spPr>
        <p:txBody>
          <a:bodyPr anchor="ctr">
            <a:spAutoFit/>
          </a:bodyPr>
          <a:lstStyle/>
          <a:p>
            <a:endParaRPr lang="zh-CN" altLang="en-US"/>
          </a:p>
        </p:txBody>
      </p:sp>
      <p:sp>
        <p:nvSpPr>
          <p:cNvPr id="1794065" name="Oval 17"/>
          <p:cNvSpPr>
            <a:spLocks noChangeArrowheads="1"/>
          </p:cNvSpPr>
          <p:nvPr/>
        </p:nvSpPr>
        <p:spPr bwMode="auto">
          <a:xfrm>
            <a:off x="5395913" y="2838450"/>
            <a:ext cx="2087562" cy="1152525"/>
          </a:xfrm>
          <a:prstGeom prst="ellipse">
            <a:avLst/>
          </a:prstGeom>
          <a:noFill/>
          <a:ln w="38100" algn="ctr">
            <a:solidFill>
              <a:srgbClr val="FF0000"/>
            </a:solidFill>
            <a:round/>
            <a:headEnd/>
            <a:tailEnd/>
          </a:ln>
          <a:effectLst/>
        </p:spPr>
        <p:txBody>
          <a:bodyPr anchor="ctr">
            <a:spAutoFit/>
          </a:bodyPr>
          <a:lstStyle/>
          <a:p>
            <a:endParaRPr lang="zh-CN" altLang="en-US"/>
          </a:p>
        </p:txBody>
      </p:sp>
      <p:sp>
        <p:nvSpPr>
          <p:cNvPr id="1794066" name="Text Box 18"/>
          <p:cNvSpPr txBox="1">
            <a:spLocks noChangeArrowheads="1"/>
          </p:cNvSpPr>
          <p:nvPr/>
        </p:nvSpPr>
        <p:spPr bwMode="auto">
          <a:xfrm>
            <a:off x="7248525" y="3960813"/>
            <a:ext cx="1354138" cy="604837"/>
          </a:xfrm>
          <a:prstGeom prst="rect">
            <a:avLst/>
          </a:prstGeom>
          <a:noFill/>
          <a:ln w="9525" algn="ctr">
            <a:noFill/>
            <a:miter lim="800000"/>
            <a:headEnd/>
            <a:tailEnd/>
          </a:ln>
          <a:effectLst/>
        </p:spPr>
        <p:txBody>
          <a:bodyPr wrap="none">
            <a:spAutoFit/>
          </a:bodyPr>
          <a:lstStyle/>
          <a:p>
            <a:pPr>
              <a:lnSpc>
                <a:spcPct val="120000"/>
              </a:lnSpc>
            </a:pPr>
            <a:r>
              <a:rPr kumimoji="0" lang="zh-CN" altLang="en-US" b="1">
                <a:solidFill>
                  <a:srgbClr val="FF0000"/>
                </a:solidFill>
                <a:latin typeface="Arial" charset="0"/>
                <a:ea typeface="宋体" pitchFamily="2" charset="-122"/>
              </a:rPr>
              <a:t>否定域 </a:t>
            </a:r>
          </a:p>
        </p:txBody>
      </p:sp>
      <p:sp>
        <p:nvSpPr>
          <p:cNvPr id="1794067" name="Rectangle 19"/>
          <p:cNvSpPr>
            <a:spLocks noChangeArrowheads="1"/>
          </p:cNvSpPr>
          <p:nvPr/>
        </p:nvSpPr>
        <p:spPr bwMode="auto">
          <a:xfrm>
            <a:off x="971550" y="981075"/>
            <a:ext cx="2060575" cy="519113"/>
          </a:xfrm>
          <a:prstGeom prst="rect">
            <a:avLst/>
          </a:prstGeom>
          <a:noFill/>
          <a:ln w="9525">
            <a:noFill/>
            <a:miter lim="800000"/>
            <a:headEnd/>
            <a:tailEnd/>
          </a:ln>
          <a:effectLst/>
        </p:spPr>
        <p:txBody>
          <a:bodyPr wrap="none">
            <a:spAutoFit/>
          </a:bodyPr>
          <a:lstStyle/>
          <a:p>
            <a:r>
              <a:rPr lang="zh-CN" altLang="en-US" b="1">
                <a:ea typeface="宋体" pitchFamily="2" charset="-122"/>
              </a:rPr>
              <a:t>当</a:t>
            </a:r>
            <a:r>
              <a:rPr lang="en-US" altLang="zh-CN" b="1" i="1">
                <a:ea typeface="宋体" pitchFamily="2" charset="-122"/>
              </a:rPr>
              <a:t>H</a:t>
            </a:r>
            <a:r>
              <a:rPr lang="en-US" altLang="zh-CN" sz="1800" b="1">
                <a:ea typeface="宋体" pitchFamily="2" charset="-122"/>
              </a:rPr>
              <a:t>0 </a:t>
            </a:r>
            <a:r>
              <a:rPr lang="zh-CN" altLang="en-US" b="1">
                <a:ea typeface="宋体" pitchFamily="2" charset="-122"/>
              </a:rPr>
              <a:t>成立时</a:t>
            </a:r>
          </a:p>
        </p:txBody>
      </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94052"/>
                                        </p:tgtEl>
                                        <p:attrNameLst>
                                          <p:attrName>style.visibility</p:attrName>
                                        </p:attrNameLst>
                                      </p:cBhvr>
                                      <p:to>
                                        <p:strVal val="visible"/>
                                      </p:to>
                                    </p:set>
                                    <p:animEffect transition="in" filter="wipe(left)">
                                      <p:cBhvr>
                                        <p:cTn id="7" dur="500"/>
                                        <p:tgtEl>
                                          <p:spTgt spid="179405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94053"/>
                                        </p:tgtEl>
                                        <p:attrNameLst>
                                          <p:attrName>style.visibility</p:attrName>
                                        </p:attrNameLst>
                                      </p:cBhvr>
                                      <p:to>
                                        <p:strVal val="visible"/>
                                      </p:to>
                                    </p:set>
                                    <p:animEffect transition="in" filter="wipe(left)">
                                      <p:cBhvr>
                                        <p:cTn id="12" dur="500"/>
                                        <p:tgtEl>
                                          <p:spTgt spid="179405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794054"/>
                                        </p:tgtEl>
                                        <p:attrNameLst>
                                          <p:attrName>style.visibility</p:attrName>
                                        </p:attrNameLst>
                                      </p:cBhvr>
                                      <p:to>
                                        <p:strVal val="visible"/>
                                      </p:to>
                                    </p:set>
                                    <p:animEffect transition="in" filter="wipe(left)">
                                      <p:cBhvr>
                                        <p:cTn id="17" dur="500"/>
                                        <p:tgtEl>
                                          <p:spTgt spid="179405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94055"/>
                                        </p:tgtEl>
                                        <p:attrNameLst>
                                          <p:attrName>style.visibility</p:attrName>
                                        </p:attrNameLst>
                                      </p:cBhvr>
                                      <p:to>
                                        <p:strVal val="visible"/>
                                      </p:to>
                                    </p:set>
                                    <p:animEffect transition="in" filter="wipe(left)">
                                      <p:cBhvr>
                                        <p:cTn id="22" dur="500"/>
                                        <p:tgtEl>
                                          <p:spTgt spid="179405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794063"/>
                                        </p:tgtEl>
                                        <p:attrNameLst>
                                          <p:attrName>style.visibility</p:attrName>
                                        </p:attrNameLst>
                                      </p:cBhvr>
                                      <p:to>
                                        <p:strVal val="visible"/>
                                      </p:to>
                                    </p:set>
                                    <p:animEffect transition="in" filter="wipe(left)">
                                      <p:cBhvr>
                                        <p:cTn id="27" dur="500"/>
                                        <p:tgtEl>
                                          <p:spTgt spid="1794063"/>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794064"/>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79406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794066"/>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794059"/>
                                        </p:tgtEl>
                                        <p:attrNameLst>
                                          <p:attrName>style.visibility</p:attrName>
                                        </p:attrNameLst>
                                      </p:cBhvr>
                                      <p:to>
                                        <p:strVal val="visible"/>
                                      </p:to>
                                    </p:set>
                                    <p:animEffect transition="in" filter="wipe(left)">
                                      <p:cBhvr>
                                        <p:cTn id="42" dur="500"/>
                                        <p:tgtEl>
                                          <p:spTgt spid="179405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794060"/>
                                        </p:tgtEl>
                                        <p:attrNameLst>
                                          <p:attrName>style.visibility</p:attrName>
                                        </p:attrNameLst>
                                      </p:cBhvr>
                                      <p:to>
                                        <p:strVal val="visible"/>
                                      </p:to>
                                    </p:set>
                                    <p:animEffect transition="in" filter="wipe(left)">
                                      <p:cBhvr>
                                        <p:cTn id="47" dur="500"/>
                                        <p:tgtEl>
                                          <p:spTgt spid="179406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794056"/>
                                        </p:tgtEl>
                                        <p:attrNameLst>
                                          <p:attrName>style.visibility</p:attrName>
                                        </p:attrNameLst>
                                      </p:cBhvr>
                                      <p:to>
                                        <p:strVal val="visible"/>
                                      </p:to>
                                    </p:set>
                                    <p:animEffect transition="in" filter="wipe(left)">
                                      <p:cBhvr>
                                        <p:cTn id="52" dur="500"/>
                                        <p:tgtEl>
                                          <p:spTgt spid="179405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794057"/>
                                        </p:tgtEl>
                                        <p:attrNameLst>
                                          <p:attrName>style.visibility</p:attrName>
                                        </p:attrNameLst>
                                      </p:cBhvr>
                                      <p:to>
                                        <p:strVal val="visible"/>
                                      </p:to>
                                    </p:set>
                                    <p:animEffect transition="in" filter="wipe(left)">
                                      <p:cBhvr>
                                        <p:cTn id="57" dur="500"/>
                                        <p:tgtEl>
                                          <p:spTgt spid="179405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794061"/>
                                        </p:tgtEl>
                                        <p:attrNameLst>
                                          <p:attrName>style.visibility</p:attrName>
                                        </p:attrNameLst>
                                      </p:cBhvr>
                                      <p:to>
                                        <p:strVal val="visible"/>
                                      </p:to>
                                    </p:set>
                                    <p:animEffect transition="in" filter="wipe(left)">
                                      <p:cBhvr>
                                        <p:cTn id="62" dur="500"/>
                                        <p:tgtEl>
                                          <p:spTgt spid="179406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1794062"/>
                                        </p:tgtEl>
                                        <p:attrNameLst>
                                          <p:attrName>style.visibility</p:attrName>
                                        </p:attrNameLst>
                                      </p:cBhvr>
                                      <p:to>
                                        <p:strVal val="visible"/>
                                      </p:to>
                                    </p:set>
                                    <p:animEffect transition="in" filter="wipe(left)">
                                      <p:cBhvr>
                                        <p:cTn id="67" dur="500"/>
                                        <p:tgtEl>
                                          <p:spTgt spid="179406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794058"/>
                                        </p:tgtEl>
                                        <p:attrNameLst>
                                          <p:attrName>style.visibility</p:attrName>
                                        </p:attrNameLst>
                                      </p:cBhvr>
                                      <p:to>
                                        <p:strVal val="visible"/>
                                      </p:to>
                                    </p:set>
                                    <p:animEffect transition="in" filter="wipe(left)">
                                      <p:cBhvr>
                                        <p:cTn id="72" dur="500"/>
                                        <p:tgtEl>
                                          <p:spTgt spid="1794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4052" grpId="0"/>
      <p:bldP spid="1794055" grpId="0"/>
      <p:bldP spid="1794056" grpId="0"/>
      <p:bldP spid="1794058" grpId="0"/>
      <p:bldP spid="1794059" grpId="0"/>
      <p:bldP spid="1794061" grpId="0"/>
      <p:bldP spid="1794064" grpId="0" animBg="1"/>
      <p:bldP spid="1794065" grpId="0" animBg="1"/>
      <p:bldP spid="179406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95076" name="Object 4"/>
          <p:cNvGraphicFramePr>
            <a:graphicFrameLocks noChangeAspect="1"/>
          </p:cNvGraphicFramePr>
          <p:nvPr/>
        </p:nvGraphicFramePr>
        <p:xfrm>
          <a:off x="2411413" y="2924175"/>
          <a:ext cx="4464050" cy="652463"/>
        </p:xfrm>
        <a:graphic>
          <a:graphicData uri="http://schemas.openxmlformats.org/presentationml/2006/ole">
            <mc:AlternateContent xmlns:mc="http://schemas.openxmlformats.org/markup-compatibility/2006">
              <mc:Choice xmlns:v="urn:schemas-microsoft-com:vml" Requires="v">
                <p:oleObj spid="_x0000_s1795097" name="Equation" r:id="rId3" imgW="1650960" imgH="241200" progId="">
                  <p:embed/>
                </p:oleObj>
              </mc:Choice>
              <mc:Fallback>
                <p:oleObj name="Equation" r:id="rId3" imgW="1650960" imgH="241200" progId="">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413" y="2924175"/>
                        <a:ext cx="4464050" cy="652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95077" name="Text Box 5"/>
          <p:cNvSpPr txBox="1">
            <a:spLocks noChangeArrowheads="1"/>
          </p:cNvSpPr>
          <p:nvPr/>
        </p:nvSpPr>
        <p:spPr bwMode="auto">
          <a:xfrm>
            <a:off x="1331913" y="2852738"/>
            <a:ext cx="996950" cy="604837"/>
          </a:xfrm>
          <a:prstGeom prst="rect">
            <a:avLst/>
          </a:prstGeom>
          <a:noFill/>
          <a:ln w="9525" algn="ctr">
            <a:noFill/>
            <a:miter lim="800000"/>
            <a:headEnd/>
            <a:tailEnd/>
          </a:ln>
          <a:effectLst/>
        </p:spPr>
        <p:txBody>
          <a:bodyPr wrap="none">
            <a:spAutoFit/>
          </a:bodyPr>
          <a:lstStyle/>
          <a:p>
            <a:pPr>
              <a:lnSpc>
                <a:spcPct val="120000"/>
              </a:lnSpc>
            </a:pPr>
            <a:r>
              <a:rPr kumimoji="0" lang="zh-CN" altLang="en-US" b="1">
                <a:latin typeface="Arial" charset="0"/>
                <a:ea typeface="宋体" pitchFamily="2" charset="-122"/>
              </a:rPr>
              <a:t>假设 </a:t>
            </a:r>
          </a:p>
        </p:txBody>
      </p:sp>
      <p:sp>
        <p:nvSpPr>
          <p:cNvPr id="1795078" name="Rectangle 6"/>
          <p:cNvSpPr>
            <a:spLocks noChangeArrowheads="1"/>
          </p:cNvSpPr>
          <p:nvPr/>
        </p:nvSpPr>
        <p:spPr bwMode="auto">
          <a:xfrm>
            <a:off x="1116013" y="1773238"/>
            <a:ext cx="5256212" cy="579437"/>
          </a:xfrm>
          <a:prstGeom prst="rect">
            <a:avLst/>
          </a:prstGeom>
          <a:noFill/>
          <a:ln w="9525">
            <a:noFill/>
            <a:miter lim="800000"/>
            <a:headEnd/>
            <a:tailEnd/>
          </a:ln>
          <a:effectLst/>
        </p:spPr>
        <p:txBody>
          <a:bodyPr>
            <a:spAutoFit/>
          </a:bodyPr>
          <a:lstStyle/>
          <a:p>
            <a:r>
              <a:rPr kumimoji="0" lang="en-US" altLang="zh-CN" sz="3200" b="1">
                <a:solidFill>
                  <a:srgbClr val="0000FF"/>
                </a:solidFill>
                <a:latin typeface="宋体" pitchFamily="2" charset="-122"/>
                <a:ea typeface="宋体" pitchFamily="2" charset="-122"/>
              </a:rPr>
              <a:t>2.</a:t>
            </a:r>
            <a:r>
              <a:rPr kumimoji="0" lang="zh-CN" altLang="en-US" sz="3200" b="1">
                <a:solidFill>
                  <a:srgbClr val="FF0066"/>
                </a:solidFill>
                <a:latin typeface="宋体" pitchFamily="2" charset="-122"/>
                <a:ea typeface="宋体" pitchFamily="2" charset="-122"/>
              </a:rPr>
              <a:t>均值</a:t>
            </a:r>
            <a:r>
              <a:rPr kumimoji="0" lang="zh-CN" altLang="en-US" b="1">
                <a:latin typeface="宋体" pitchFamily="2" charset="-122"/>
                <a:ea typeface="宋体" pitchFamily="2" charset="-122"/>
                <a:sym typeface="Symbol" pitchFamily="18" charset="2"/>
              </a:rPr>
              <a:t></a:t>
            </a:r>
            <a:r>
              <a:rPr kumimoji="0" lang="zh-CN" altLang="en-US" sz="3200" b="1">
                <a:solidFill>
                  <a:srgbClr val="0000FF"/>
                </a:solidFill>
                <a:latin typeface="宋体" pitchFamily="2" charset="-122"/>
                <a:ea typeface="宋体" pitchFamily="2" charset="-122"/>
              </a:rPr>
              <a:t>未知</a:t>
            </a:r>
            <a:r>
              <a:rPr kumimoji="0" lang="zh-CN" altLang="en-US" sz="3200" b="1">
                <a:solidFill>
                  <a:srgbClr val="339933"/>
                </a:solidFill>
                <a:latin typeface="宋体" pitchFamily="2" charset="-122"/>
                <a:ea typeface="宋体" pitchFamily="2" charset="-122"/>
              </a:rPr>
              <a:t>的情况下</a:t>
            </a:r>
          </a:p>
        </p:txBody>
      </p:sp>
      <p:sp>
        <p:nvSpPr>
          <p:cNvPr id="1795079" name="Rectangle 7"/>
          <p:cNvSpPr>
            <a:spLocks noChangeArrowheads="1"/>
          </p:cNvSpPr>
          <p:nvPr/>
        </p:nvSpPr>
        <p:spPr bwMode="auto">
          <a:xfrm>
            <a:off x="901700" y="857250"/>
            <a:ext cx="6327775" cy="641350"/>
          </a:xfrm>
          <a:prstGeom prst="rect">
            <a:avLst/>
          </a:prstGeom>
          <a:noFill/>
          <a:ln w="9525">
            <a:noFill/>
            <a:miter lim="800000"/>
            <a:headEnd/>
            <a:tailEnd/>
          </a:ln>
          <a:effectLst/>
        </p:spPr>
        <p:txBody>
          <a:bodyPr wrap="none">
            <a:spAutoFit/>
          </a:bodyPr>
          <a:lstStyle/>
          <a:p>
            <a:pPr algn="ctr" eaLnBrk="0" hangingPunct="0"/>
            <a:r>
              <a:rPr lang="zh-CN" altLang="en-US" sz="3600">
                <a:solidFill>
                  <a:srgbClr val="3366CC"/>
                </a:solidFill>
                <a:latin typeface="宋体" pitchFamily="2" charset="-122"/>
                <a:ea typeface="宋体" pitchFamily="2" charset="-122"/>
              </a:rPr>
              <a:t>总体         方差 </a:t>
            </a:r>
            <a:r>
              <a:rPr kumimoji="0" lang="zh-CN" altLang="en-US" sz="3600" b="1">
                <a:ea typeface="宋体" pitchFamily="2" charset="-122"/>
                <a:sym typeface="Symbol" pitchFamily="18" charset="2"/>
              </a:rPr>
              <a:t></a:t>
            </a:r>
            <a:r>
              <a:rPr kumimoji="0" lang="en-US" altLang="zh-CN" sz="3600" b="1" baseline="30000">
                <a:ea typeface="宋体" pitchFamily="2" charset="-122"/>
                <a:sym typeface="Symbol" pitchFamily="18" charset="2"/>
              </a:rPr>
              <a:t>2</a:t>
            </a:r>
            <a:r>
              <a:rPr lang="zh-CN" altLang="en-US" sz="3600">
                <a:solidFill>
                  <a:srgbClr val="3366CC"/>
                </a:solidFill>
                <a:latin typeface="宋体" pitchFamily="2" charset="-122"/>
                <a:ea typeface="宋体" pitchFamily="2" charset="-122"/>
              </a:rPr>
              <a:t> 的检验</a:t>
            </a:r>
          </a:p>
        </p:txBody>
      </p:sp>
      <p:graphicFrame>
        <p:nvGraphicFramePr>
          <p:cNvPr id="1795080" name="Object 8"/>
          <p:cNvGraphicFramePr>
            <a:graphicFrameLocks noChangeAspect="1"/>
          </p:cNvGraphicFramePr>
          <p:nvPr/>
        </p:nvGraphicFramePr>
        <p:xfrm>
          <a:off x="2051050" y="836613"/>
          <a:ext cx="1727200" cy="720725"/>
        </p:xfrm>
        <a:graphic>
          <a:graphicData uri="http://schemas.openxmlformats.org/presentationml/2006/ole">
            <mc:AlternateContent xmlns:mc="http://schemas.openxmlformats.org/markup-compatibility/2006">
              <mc:Choice xmlns:v="urn:schemas-microsoft-com:vml" Requires="v">
                <p:oleObj spid="_x0000_s1795098" name="Equation" r:id="rId5" imgW="660113" imgH="241195" progId="">
                  <p:embed/>
                </p:oleObj>
              </mc:Choice>
              <mc:Fallback>
                <p:oleObj name="Equation" r:id="rId5" imgW="660113" imgH="241195" progId="">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1050" y="836613"/>
                        <a:ext cx="1727200" cy="720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95081" name="Text Box 9"/>
          <p:cNvSpPr txBox="1">
            <a:spLocks noChangeArrowheads="1"/>
          </p:cNvSpPr>
          <p:nvPr/>
        </p:nvSpPr>
        <p:spPr bwMode="auto">
          <a:xfrm>
            <a:off x="6948488" y="2924175"/>
            <a:ext cx="1711325" cy="604838"/>
          </a:xfrm>
          <a:prstGeom prst="rect">
            <a:avLst/>
          </a:prstGeom>
          <a:noFill/>
          <a:ln w="9525" algn="ctr">
            <a:noFill/>
            <a:miter lim="800000"/>
            <a:headEnd/>
            <a:tailEnd/>
          </a:ln>
          <a:effectLst/>
        </p:spPr>
        <p:txBody>
          <a:bodyPr wrap="none">
            <a:spAutoFit/>
          </a:bodyPr>
          <a:lstStyle/>
          <a:p>
            <a:pPr>
              <a:lnSpc>
                <a:spcPct val="120000"/>
              </a:lnSpc>
            </a:pPr>
            <a:r>
              <a:rPr kumimoji="0" lang="zh-CN" altLang="en-US" b="1">
                <a:solidFill>
                  <a:srgbClr val="FF0000"/>
                </a:solidFill>
                <a:latin typeface="Arial" charset="0"/>
                <a:ea typeface="宋体" pitchFamily="2" charset="-122"/>
              </a:rPr>
              <a:t>双边检验 </a:t>
            </a:r>
          </a:p>
        </p:txBody>
      </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95077"/>
                                        </p:tgtEl>
                                        <p:attrNameLst>
                                          <p:attrName>style.visibility</p:attrName>
                                        </p:attrNameLst>
                                      </p:cBhvr>
                                      <p:to>
                                        <p:strVal val="visible"/>
                                      </p:to>
                                    </p:set>
                                    <p:animEffect transition="in" filter="wipe(left)">
                                      <p:cBhvr>
                                        <p:cTn id="7" dur="500"/>
                                        <p:tgtEl>
                                          <p:spTgt spid="179507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95076"/>
                                        </p:tgtEl>
                                        <p:attrNameLst>
                                          <p:attrName>style.visibility</p:attrName>
                                        </p:attrNameLst>
                                      </p:cBhvr>
                                      <p:to>
                                        <p:strVal val="visible"/>
                                      </p:to>
                                    </p:set>
                                    <p:animEffect transition="in" filter="wipe(left)">
                                      <p:cBhvr>
                                        <p:cTn id="12" dur="500"/>
                                        <p:tgtEl>
                                          <p:spTgt spid="179507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95081"/>
                                        </p:tgtEl>
                                        <p:attrNameLst>
                                          <p:attrName>style.visibility</p:attrName>
                                        </p:attrNameLst>
                                      </p:cBhvr>
                                      <p:to>
                                        <p:strVal val="visible"/>
                                      </p:to>
                                    </p:set>
                                    <p:animEffect transition="in" filter="wipe(left)">
                                      <p:cBhvr>
                                        <p:cTn id="17" dur="500"/>
                                        <p:tgtEl>
                                          <p:spTgt spid="1795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5077" grpId="0"/>
      <p:bldP spid="179508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6164" name="Rectangle 4"/>
          <p:cNvSpPr>
            <a:spLocks noChangeArrowheads="1"/>
          </p:cNvSpPr>
          <p:nvPr/>
        </p:nvSpPr>
        <p:spPr bwMode="auto">
          <a:xfrm>
            <a:off x="1116013" y="1989138"/>
            <a:ext cx="7777162" cy="3935412"/>
          </a:xfrm>
          <a:prstGeom prst="rect">
            <a:avLst/>
          </a:prstGeom>
          <a:noFill/>
          <a:ln w="9525">
            <a:noFill/>
            <a:miter lim="800000"/>
            <a:headEnd/>
            <a:tailEnd/>
          </a:ln>
          <a:effectLst/>
        </p:spPr>
        <p:txBody>
          <a:bodyPr>
            <a:spAutoFit/>
          </a:bodyPr>
          <a:lstStyle/>
          <a:p>
            <a:r>
              <a:rPr kumimoji="0" lang="zh-CN" altLang="en-US" b="1">
                <a:ea typeface="宋体" pitchFamily="2" charset="-122"/>
              </a:rPr>
              <a:t>由于      是        的无偏估计，当 </a:t>
            </a:r>
            <a:r>
              <a:rPr kumimoji="0" lang="en-US" altLang="zh-CN" b="1">
                <a:latin typeface="Arial" charset="0"/>
                <a:ea typeface="宋体" pitchFamily="2" charset="-122"/>
              </a:rPr>
              <a:t>H</a:t>
            </a:r>
            <a:r>
              <a:rPr kumimoji="0" lang="en-US" altLang="zh-CN" b="1" baseline="-25000">
                <a:latin typeface="Arial" charset="0"/>
                <a:ea typeface="宋体" pitchFamily="2" charset="-122"/>
              </a:rPr>
              <a:t>0</a:t>
            </a:r>
            <a:r>
              <a:rPr kumimoji="0" lang="zh-CN" altLang="en-US" b="1">
                <a:ea typeface="宋体" pitchFamily="2" charset="-122"/>
              </a:rPr>
              <a:t> 为真时 ，比值           一般来说应在</a:t>
            </a:r>
            <a:r>
              <a:rPr kumimoji="0" lang="en-US" altLang="zh-CN" b="1">
                <a:ea typeface="宋体" pitchFamily="2" charset="-122"/>
              </a:rPr>
              <a:t>1</a:t>
            </a:r>
            <a:r>
              <a:rPr kumimoji="0" lang="zh-CN" altLang="en-US" b="1">
                <a:ea typeface="宋体" pitchFamily="2" charset="-122"/>
              </a:rPr>
              <a:t>附近摆动，而不应过分大</a:t>
            </a:r>
          </a:p>
          <a:p>
            <a:endParaRPr kumimoji="0" lang="zh-CN" altLang="en-US" b="1">
              <a:ea typeface="宋体" pitchFamily="2" charset="-122"/>
            </a:endParaRPr>
          </a:p>
          <a:p>
            <a:r>
              <a:rPr kumimoji="0" lang="zh-CN" altLang="en-US" b="1">
                <a:ea typeface="宋体" pitchFamily="2" charset="-122"/>
              </a:rPr>
              <a:t>于</a:t>
            </a:r>
            <a:r>
              <a:rPr kumimoji="0" lang="en-US" altLang="zh-CN" b="1">
                <a:ea typeface="宋体" pitchFamily="2" charset="-122"/>
              </a:rPr>
              <a:t>1</a:t>
            </a:r>
            <a:r>
              <a:rPr kumimoji="0" lang="zh-CN" altLang="en-US" b="1">
                <a:ea typeface="宋体" pitchFamily="2" charset="-122"/>
              </a:rPr>
              <a:t>或过分小于</a:t>
            </a:r>
            <a:r>
              <a:rPr kumimoji="0" lang="en-US" altLang="zh-CN" b="1">
                <a:ea typeface="宋体" pitchFamily="2" charset="-122"/>
              </a:rPr>
              <a:t>1</a:t>
            </a:r>
            <a:r>
              <a:rPr kumimoji="0" lang="zh-CN" altLang="en-US" b="1">
                <a:ea typeface="宋体" pitchFamily="2" charset="-122"/>
              </a:rPr>
              <a:t>。由于当 </a:t>
            </a:r>
            <a:r>
              <a:rPr kumimoji="0" lang="en-US" altLang="zh-CN" b="1">
                <a:latin typeface="Arial" charset="0"/>
                <a:ea typeface="宋体" pitchFamily="2" charset="-122"/>
              </a:rPr>
              <a:t>H</a:t>
            </a:r>
            <a:r>
              <a:rPr kumimoji="0" lang="en-US" altLang="zh-CN" b="1" baseline="-25000">
                <a:latin typeface="Arial" charset="0"/>
                <a:ea typeface="宋体" pitchFamily="2" charset="-122"/>
              </a:rPr>
              <a:t>0</a:t>
            </a:r>
            <a:r>
              <a:rPr kumimoji="0" lang="zh-CN" altLang="en-US" b="1">
                <a:ea typeface="宋体" pitchFamily="2" charset="-122"/>
              </a:rPr>
              <a:t> 为真时</a:t>
            </a:r>
            <a:r>
              <a:rPr kumimoji="0" lang="en-US" altLang="zh-CN" b="1">
                <a:ea typeface="宋体" pitchFamily="2" charset="-122"/>
              </a:rPr>
              <a:t>,                                 </a:t>
            </a:r>
          </a:p>
          <a:p>
            <a:r>
              <a:rPr kumimoji="0" lang="en-US" altLang="zh-CN" b="1">
                <a:ea typeface="宋体" pitchFamily="2" charset="-122"/>
              </a:rPr>
              <a:t> </a:t>
            </a:r>
          </a:p>
          <a:p>
            <a:endParaRPr kumimoji="0" lang="zh-CN" altLang="en-US" b="1">
              <a:ea typeface="宋体" pitchFamily="2" charset="-122"/>
            </a:endParaRPr>
          </a:p>
          <a:p>
            <a:endParaRPr kumimoji="0" lang="zh-CN" altLang="en-US" b="1">
              <a:ea typeface="宋体" pitchFamily="2" charset="-122"/>
            </a:endParaRPr>
          </a:p>
          <a:p>
            <a:endParaRPr kumimoji="0" lang="zh-CN" altLang="en-US" b="1">
              <a:ea typeface="宋体" pitchFamily="2" charset="-122"/>
            </a:endParaRPr>
          </a:p>
          <a:p>
            <a:r>
              <a:rPr kumimoji="0" lang="zh-CN" altLang="en-US" b="1">
                <a:ea typeface="宋体" pitchFamily="2" charset="-122"/>
              </a:rPr>
              <a:t>我们取                               作为检验统计量，</a:t>
            </a:r>
          </a:p>
        </p:txBody>
      </p:sp>
      <p:graphicFrame>
        <p:nvGraphicFramePr>
          <p:cNvPr id="1756165" name="Object 5"/>
          <p:cNvGraphicFramePr>
            <a:graphicFrameLocks noChangeAspect="1"/>
          </p:cNvGraphicFramePr>
          <p:nvPr/>
        </p:nvGraphicFramePr>
        <p:xfrm>
          <a:off x="2627313" y="3860800"/>
          <a:ext cx="3678237" cy="1187450"/>
        </p:xfrm>
        <a:graphic>
          <a:graphicData uri="http://schemas.openxmlformats.org/presentationml/2006/ole">
            <mc:AlternateContent xmlns:mc="http://schemas.openxmlformats.org/markup-compatibility/2006">
              <mc:Choice xmlns:v="urn:schemas-microsoft-com:vml" Requires="v">
                <p:oleObj spid="_x0000_s1756210" name="公式" r:id="rId3" imgW="1295280" imgH="419040" progId="">
                  <p:embed/>
                </p:oleObj>
              </mc:Choice>
              <mc:Fallback>
                <p:oleObj name="公式" r:id="rId3" imgW="1295280" imgH="419040" progId="">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313" y="3860800"/>
                        <a:ext cx="3678237" cy="1187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56166" name="Object 6"/>
          <p:cNvGraphicFramePr>
            <a:graphicFrameLocks noChangeAspect="1"/>
          </p:cNvGraphicFramePr>
          <p:nvPr/>
        </p:nvGraphicFramePr>
        <p:xfrm>
          <a:off x="1908175" y="1989138"/>
          <a:ext cx="404813" cy="431800"/>
        </p:xfrm>
        <a:graphic>
          <a:graphicData uri="http://schemas.openxmlformats.org/presentationml/2006/ole">
            <mc:AlternateContent xmlns:mc="http://schemas.openxmlformats.org/markup-compatibility/2006">
              <mc:Choice xmlns:v="urn:schemas-microsoft-com:vml" Requires="v">
                <p:oleObj spid="_x0000_s1756211" name="公式" r:id="rId5" imgW="190440" imgH="203040" progId="">
                  <p:embed/>
                </p:oleObj>
              </mc:Choice>
              <mc:Fallback>
                <p:oleObj name="公式" r:id="rId5" imgW="190440" imgH="203040" progId="">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8175" y="1989138"/>
                        <a:ext cx="40481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56167" name="Object 7"/>
          <p:cNvGraphicFramePr>
            <a:graphicFrameLocks noChangeAspect="1"/>
          </p:cNvGraphicFramePr>
          <p:nvPr/>
        </p:nvGraphicFramePr>
        <p:xfrm>
          <a:off x="2916238" y="1989138"/>
          <a:ext cx="503237" cy="503237"/>
        </p:xfrm>
        <a:graphic>
          <a:graphicData uri="http://schemas.openxmlformats.org/presentationml/2006/ole">
            <mc:AlternateContent xmlns:mc="http://schemas.openxmlformats.org/markup-compatibility/2006">
              <mc:Choice xmlns:v="urn:schemas-microsoft-com:vml" Requires="v">
                <p:oleObj spid="_x0000_s1756212" name="公式" r:id="rId7" imgW="203040" imgH="203040" progId="">
                  <p:embed/>
                </p:oleObj>
              </mc:Choice>
              <mc:Fallback>
                <p:oleObj name="公式" r:id="rId7" imgW="203040" imgH="203040" progId="">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6238" y="1989138"/>
                        <a:ext cx="503237"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56168" name="Object 8"/>
          <p:cNvGraphicFramePr>
            <a:graphicFrameLocks noChangeAspect="1"/>
          </p:cNvGraphicFramePr>
          <p:nvPr/>
        </p:nvGraphicFramePr>
        <p:xfrm>
          <a:off x="1785918" y="2428868"/>
          <a:ext cx="496887" cy="863600"/>
        </p:xfrm>
        <a:graphic>
          <a:graphicData uri="http://schemas.openxmlformats.org/presentationml/2006/ole">
            <mc:AlternateContent xmlns:mc="http://schemas.openxmlformats.org/markup-compatibility/2006">
              <mc:Choice xmlns:v="urn:schemas-microsoft-com:vml" Requires="v">
                <p:oleObj spid="_x0000_s1756213" name="公式" r:id="rId9" imgW="241200" imgH="419040" progId="">
                  <p:embed/>
                </p:oleObj>
              </mc:Choice>
              <mc:Fallback>
                <p:oleObj name="公式" r:id="rId9" imgW="241200" imgH="419040" progId="">
                  <p:embed/>
                  <p:pic>
                    <p:nvPicPr>
                      <p:cNvPr id="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85918" y="2428868"/>
                        <a:ext cx="496887"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56169" name="Object 9"/>
          <p:cNvGraphicFramePr>
            <a:graphicFrameLocks noChangeAspect="1"/>
          </p:cNvGraphicFramePr>
          <p:nvPr/>
        </p:nvGraphicFramePr>
        <p:xfrm>
          <a:off x="2393950" y="5030788"/>
          <a:ext cx="2668588" cy="1295400"/>
        </p:xfrm>
        <a:graphic>
          <a:graphicData uri="http://schemas.openxmlformats.org/presentationml/2006/ole">
            <mc:AlternateContent xmlns:mc="http://schemas.openxmlformats.org/markup-compatibility/2006">
              <mc:Choice xmlns:v="urn:schemas-microsoft-com:vml" Requires="v">
                <p:oleObj spid="_x0000_s1756214" name="公式" r:id="rId11" imgW="939600" imgH="457200" progId="">
                  <p:embed/>
                </p:oleObj>
              </mc:Choice>
              <mc:Fallback>
                <p:oleObj name="公式" r:id="rId11" imgW="939600" imgH="457200" progId="">
                  <p:embed/>
                  <p:pic>
                    <p:nvPicPr>
                      <p:cNvPr id="0"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93950" y="5030788"/>
                        <a:ext cx="2668588" cy="129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56170" name="Text Box 10"/>
          <p:cNvSpPr txBox="1">
            <a:spLocks noChangeArrowheads="1"/>
          </p:cNvSpPr>
          <p:nvPr/>
        </p:nvSpPr>
        <p:spPr bwMode="auto">
          <a:xfrm>
            <a:off x="1042988" y="836613"/>
            <a:ext cx="1395412" cy="604837"/>
          </a:xfrm>
          <a:prstGeom prst="rect">
            <a:avLst/>
          </a:prstGeom>
          <a:noFill/>
          <a:ln w="9525" algn="ctr">
            <a:noFill/>
            <a:miter lim="800000"/>
            <a:headEnd/>
            <a:tailEnd/>
          </a:ln>
          <a:effectLst/>
        </p:spPr>
        <p:txBody>
          <a:bodyPr wrap="none">
            <a:spAutoFit/>
          </a:bodyPr>
          <a:lstStyle/>
          <a:p>
            <a:pPr>
              <a:lnSpc>
                <a:spcPct val="120000"/>
              </a:lnSpc>
            </a:pPr>
            <a:r>
              <a:rPr kumimoji="0" lang="en-US" altLang="zh-CN" b="1">
                <a:solidFill>
                  <a:srgbClr val="0000FF"/>
                </a:solidFill>
                <a:latin typeface="黑体" pitchFamily="49" charset="-122"/>
                <a:ea typeface="黑体" pitchFamily="49" charset="-122"/>
                <a:sym typeface="Symbol" pitchFamily="18" charset="2"/>
              </a:rPr>
              <a:t></a:t>
            </a:r>
            <a:r>
              <a:rPr kumimoji="0" lang="en-US" altLang="zh-CN" b="1" baseline="30000">
                <a:solidFill>
                  <a:srgbClr val="0000FF"/>
                </a:solidFill>
                <a:latin typeface="黑体" pitchFamily="49" charset="-122"/>
                <a:ea typeface="黑体" pitchFamily="49" charset="-122"/>
                <a:sym typeface="Symbol" pitchFamily="18" charset="2"/>
              </a:rPr>
              <a:t>2</a:t>
            </a:r>
            <a:r>
              <a:rPr kumimoji="0" lang="zh-CN" altLang="en-US" b="1">
                <a:solidFill>
                  <a:srgbClr val="0000FF"/>
                </a:solidFill>
                <a:latin typeface="黑体" pitchFamily="49" charset="-122"/>
                <a:ea typeface="黑体" pitchFamily="49" charset="-122"/>
              </a:rPr>
              <a:t>检验 </a:t>
            </a:r>
          </a:p>
        </p:txBody>
      </p:sp>
    </p:spTree>
  </p:cSld>
  <p:clrMapOvr>
    <a:masterClrMapping/>
  </p:clrMapOvr>
  <p:transition spd="slow">
    <p:pull dir="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7210" name="Text Box 26"/>
          <p:cNvSpPr txBox="1">
            <a:spLocks noChangeArrowheads="1"/>
          </p:cNvSpPr>
          <p:nvPr/>
        </p:nvSpPr>
        <p:spPr bwMode="auto">
          <a:xfrm>
            <a:off x="971550" y="1700213"/>
            <a:ext cx="738188" cy="604837"/>
          </a:xfrm>
          <a:prstGeom prst="rect">
            <a:avLst/>
          </a:prstGeom>
          <a:noFill/>
          <a:ln w="9525" algn="ctr">
            <a:noFill/>
            <a:miter lim="800000"/>
            <a:headEnd/>
            <a:tailEnd/>
          </a:ln>
          <a:effectLst/>
        </p:spPr>
        <p:txBody>
          <a:bodyPr wrap="none">
            <a:spAutoFit/>
          </a:bodyPr>
          <a:lstStyle/>
          <a:p>
            <a:pPr>
              <a:lnSpc>
                <a:spcPct val="120000"/>
              </a:lnSpc>
            </a:pPr>
            <a:r>
              <a:rPr kumimoji="0" lang="zh-CN" altLang="en-US" b="1">
                <a:latin typeface="Arial" charset="0"/>
                <a:ea typeface="宋体" pitchFamily="2" charset="-122"/>
              </a:rPr>
              <a:t>由  </a:t>
            </a:r>
          </a:p>
        </p:txBody>
      </p:sp>
      <p:graphicFrame>
        <p:nvGraphicFramePr>
          <p:cNvPr id="1757211" name="Object 27"/>
          <p:cNvGraphicFramePr>
            <a:graphicFrameLocks noChangeAspect="1"/>
          </p:cNvGraphicFramePr>
          <p:nvPr/>
        </p:nvGraphicFramePr>
        <p:xfrm>
          <a:off x="1187450" y="2349500"/>
          <a:ext cx="7705725" cy="1209675"/>
        </p:xfrm>
        <a:graphic>
          <a:graphicData uri="http://schemas.openxmlformats.org/presentationml/2006/ole">
            <mc:AlternateContent xmlns:mc="http://schemas.openxmlformats.org/markup-compatibility/2006">
              <mc:Choice xmlns:v="urn:schemas-microsoft-com:vml" Requires="v">
                <p:oleObj spid="_x0000_s1757251" name="Equation" r:id="rId3" imgW="3073320" imgH="482400" progId="">
                  <p:embed/>
                </p:oleObj>
              </mc:Choice>
              <mc:Fallback>
                <p:oleObj name="Equation" r:id="rId3" imgW="3073320" imgH="482400" progId="">
                  <p:embed/>
                  <p:pic>
                    <p:nvPicPr>
                      <p:cNvPr id="0"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2349500"/>
                        <a:ext cx="7705725" cy="1209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57212" name="Text Box 28"/>
          <p:cNvSpPr txBox="1">
            <a:spLocks noChangeArrowheads="1"/>
          </p:cNvSpPr>
          <p:nvPr/>
        </p:nvSpPr>
        <p:spPr bwMode="auto">
          <a:xfrm>
            <a:off x="1042988" y="4365625"/>
            <a:ext cx="3497262" cy="604838"/>
          </a:xfrm>
          <a:prstGeom prst="rect">
            <a:avLst/>
          </a:prstGeom>
          <a:noFill/>
          <a:ln w="9525" algn="ctr">
            <a:noFill/>
            <a:miter lim="800000"/>
            <a:headEnd/>
            <a:tailEnd/>
          </a:ln>
          <a:effectLst/>
        </p:spPr>
        <p:txBody>
          <a:bodyPr wrap="none">
            <a:spAutoFit/>
          </a:bodyPr>
          <a:lstStyle/>
          <a:p>
            <a:pPr>
              <a:lnSpc>
                <a:spcPct val="120000"/>
              </a:lnSpc>
            </a:pPr>
            <a:r>
              <a:rPr kumimoji="0" lang="zh-CN" altLang="en-US" b="1">
                <a:latin typeface="Arial" charset="0"/>
                <a:ea typeface="宋体" pitchFamily="2" charset="-122"/>
              </a:rPr>
              <a:t>如果统计量的观测值 </a:t>
            </a:r>
          </a:p>
        </p:txBody>
      </p:sp>
      <p:graphicFrame>
        <p:nvGraphicFramePr>
          <p:cNvPr id="1757213" name="Object 29"/>
          <p:cNvGraphicFramePr>
            <a:graphicFrameLocks noChangeAspect="1"/>
          </p:cNvGraphicFramePr>
          <p:nvPr/>
        </p:nvGraphicFramePr>
        <p:xfrm>
          <a:off x="1846263" y="5013325"/>
          <a:ext cx="2681287" cy="696913"/>
        </p:xfrm>
        <a:graphic>
          <a:graphicData uri="http://schemas.openxmlformats.org/presentationml/2006/ole">
            <mc:AlternateContent xmlns:mc="http://schemas.openxmlformats.org/markup-compatibility/2006">
              <mc:Choice xmlns:v="urn:schemas-microsoft-com:vml" Requires="v">
                <p:oleObj spid="_x0000_s1757252" name="Equation" r:id="rId5" imgW="977760" imgH="253800" progId="">
                  <p:embed/>
                </p:oleObj>
              </mc:Choice>
              <mc:Fallback>
                <p:oleObj name="Equation" r:id="rId5" imgW="977760" imgH="253800" progId="">
                  <p:embed/>
                  <p:pic>
                    <p:nvPicPr>
                      <p:cNvPr id="0" name="Picture 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6263" y="5013325"/>
                        <a:ext cx="2681287" cy="696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57214" name="Text Box 30"/>
          <p:cNvSpPr txBox="1">
            <a:spLocks noChangeArrowheads="1"/>
          </p:cNvSpPr>
          <p:nvPr/>
        </p:nvSpPr>
        <p:spPr bwMode="auto">
          <a:xfrm>
            <a:off x="1054100" y="5703888"/>
            <a:ext cx="5283200" cy="604837"/>
          </a:xfrm>
          <a:prstGeom prst="rect">
            <a:avLst/>
          </a:prstGeom>
          <a:noFill/>
          <a:ln w="9525" algn="ctr">
            <a:noFill/>
            <a:miter lim="800000"/>
            <a:headEnd/>
            <a:tailEnd/>
          </a:ln>
          <a:effectLst/>
        </p:spPr>
        <p:txBody>
          <a:bodyPr wrap="none">
            <a:spAutoFit/>
          </a:bodyPr>
          <a:lstStyle/>
          <a:p>
            <a:pPr>
              <a:lnSpc>
                <a:spcPct val="120000"/>
              </a:lnSpc>
            </a:pPr>
            <a:r>
              <a:rPr kumimoji="0" lang="zh-CN" altLang="en-US" b="1">
                <a:latin typeface="Arial" charset="0"/>
                <a:ea typeface="宋体" pitchFamily="2" charset="-122"/>
              </a:rPr>
              <a:t>则</a:t>
            </a:r>
            <a:r>
              <a:rPr kumimoji="0" lang="zh-CN" altLang="en-US" b="1">
                <a:solidFill>
                  <a:srgbClr val="FF0000"/>
                </a:solidFill>
                <a:latin typeface="Arial" charset="0"/>
                <a:ea typeface="宋体" pitchFamily="2" charset="-122"/>
              </a:rPr>
              <a:t>拒绝原假设</a:t>
            </a:r>
            <a:r>
              <a:rPr kumimoji="0" lang="zh-CN" altLang="en-US" b="1">
                <a:latin typeface="Arial" charset="0"/>
                <a:ea typeface="宋体" pitchFamily="2" charset="-122"/>
              </a:rPr>
              <a:t>；否则接受原假设 </a:t>
            </a:r>
          </a:p>
        </p:txBody>
      </p:sp>
      <p:sp>
        <p:nvSpPr>
          <p:cNvPr id="1757215" name="Text Box 31"/>
          <p:cNvSpPr txBox="1">
            <a:spLocks noChangeArrowheads="1"/>
          </p:cNvSpPr>
          <p:nvPr/>
        </p:nvSpPr>
        <p:spPr bwMode="auto">
          <a:xfrm>
            <a:off x="1116013" y="3573463"/>
            <a:ext cx="2068512" cy="604837"/>
          </a:xfrm>
          <a:prstGeom prst="rect">
            <a:avLst/>
          </a:prstGeom>
          <a:noFill/>
          <a:ln w="9525" algn="ctr">
            <a:noFill/>
            <a:miter lim="800000"/>
            <a:headEnd/>
            <a:tailEnd/>
          </a:ln>
          <a:effectLst/>
        </p:spPr>
        <p:txBody>
          <a:bodyPr wrap="none">
            <a:spAutoFit/>
          </a:bodyPr>
          <a:lstStyle/>
          <a:p>
            <a:pPr>
              <a:lnSpc>
                <a:spcPct val="120000"/>
              </a:lnSpc>
            </a:pPr>
            <a:r>
              <a:rPr kumimoji="0" lang="zh-CN" altLang="en-US" b="1">
                <a:latin typeface="Arial" charset="0"/>
                <a:ea typeface="宋体" pitchFamily="2" charset="-122"/>
              </a:rPr>
              <a:t>确定临界值 </a:t>
            </a:r>
          </a:p>
        </p:txBody>
      </p:sp>
      <p:graphicFrame>
        <p:nvGraphicFramePr>
          <p:cNvPr id="1757216" name="Object 32"/>
          <p:cNvGraphicFramePr>
            <a:graphicFrameLocks noChangeAspect="1"/>
          </p:cNvGraphicFramePr>
          <p:nvPr/>
        </p:nvGraphicFramePr>
        <p:xfrm>
          <a:off x="3276600" y="3573463"/>
          <a:ext cx="3900488" cy="696912"/>
        </p:xfrm>
        <a:graphic>
          <a:graphicData uri="http://schemas.openxmlformats.org/presentationml/2006/ole">
            <mc:AlternateContent xmlns:mc="http://schemas.openxmlformats.org/markup-compatibility/2006">
              <mc:Choice xmlns:v="urn:schemas-microsoft-com:vml" Requires="v">
                <p:oleObj spid="_x0000_s1757253" name="Equation" r:id="rId7" imgW="1422360" imgH="253800" progId="">
                  <p:embed/>
                </p:oleObj>
              </mc:Choice>
              <mc:Fallback>
                <p:oleObj name="Equation" r:id="rId7" imgW="1422360" imgH="253800" progId="">
                  <p:embed/>
                  <p:pic>
                    <p:nvPicPr>
                      <p:cNvPr id="0" name="Picture 3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6600" y="3573463"/>
                        <a:ext cx="3900488" cy="696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57217" name="Text Box 33"/>
          <p:cNvSpPr txBox="1">
            <a:spLocks noChangeArrowheads="1"/>
          </p:cNvSpPr>
          <p:nvPr/>
        </p:nvSpPr>
        <p:spPr bwMode="auto">
          <a:xfrm>
            <a:off x="5014913" y="5013325"/>
            <a:ext cx="639762" cy="604838"/>
          </a:xfrm>
          <a:prstGeom prst="rect">
            <a:avLst/>
          </a:prstGeom>
          <a:noFill/>
          <a:ln w="9525" algn="ctr">
            <a:noFill/>
            <a:miter lim="800000"/>
            <a:headEnd/>
            <a:tailEnd/>
          </a:ln>
          <a:effectLst/>
        </p:spPr>
        <p:txBody>
          <a:bodyPr wrap="none">
            <a:spAutoFit/>
          </a:bodyPr>
          <a:lstStyle/>
          <a:p>
            <a:pPr>
              <a:lnSpc>
                <a:spcPct val="120000"/>
              </a:lnSpc>
            </a:pPr>
            <a:r>
              <a:rPr kumimoji="0" lang="zh-CN" altLang="en-US" b="1">
                <a:latin typeface="Arial" charset="0"/>
                <a:ea typeface="宋体" pitchFamily="2" charset="-122"/>
              </a:rPr>
              <a:t>或 </a:t>
            </a:r>
          </a:p>
        </p:txBody>
      </p:sp>
      <p:graphicFrame>
        <p:nvGraphicFramePr>
          <p:cNvPr id="1757218" name="Object 34"/>
          <p:cNvGraphicFramePr>
            <a:graphicFrameLocks noChangeAspect="1"/>
          </p:cNvGraphicFramePr>
          <p:nvPr/>
        </p:nvGraphicFramePr>
        <p:xfrm>
          <a:off x="5832475" y="5013325"/>
          <a:ext cx="2925763" cy="696913"/>
        </p:xfrm>
        <a:graphic>
          <a:graphicData uri="http://schemas.openxmlformats.org/presentationml/2006/ole">
            <mc:AlternateContent xmlns:mc="http://schemas.openxmlformats.org/markup-compatibility/2006">
              <mc:Choice xmlns:v="urn:schemas-microsoft-com:vml" Requires="v">
                <p:oleObj spid="_x0000_s1757254" name="Equation" r:id="rId9" imgW="1066680" imgH="253800" progId="">
                  <p:embed/>
                </p:oleObj>
              </mc:Choice>
              <mc:Fallback>
                <p:oleObj name="Equation" r:id="rId9" imgW="1066680" imgH="253800" progId="">
                  <p:embed/>
                  <p:pic>
                    <p:nvPicPr>
                      <p:cNvPr id="0" name="Picture 3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32475" y="5013325"/>
                        <a:ext cx="2925763" cy="696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57219" name="Oval 35"/>
          <p:cNvSpPr>
            <a:spLocks noChangeArrowheads="1"/>
          </p:cNvSpPr>
          <p:nvPr/>
        </p:nvSpPr>
        <p:spPr bwMode="auto">
          <a:xfrm>
            <a:off x="1619250" y="2420938"/>
            <a:ext cx="2592388" cy="1152525"/>
          </a:xfrm>
          <a:prstGeom prst="ellipse">
            <a:avLst/>
          </a:prstGeom>
          <a:noFill/>
          <a:ln w="38100" algn="ctr">
            <a:solidFill>
              <a:srgbClr val="FF0000"/>
            </a:solidFill>
            <a:round/>
            <a:headEnd/>
            <a:tailEnd/>
          </a:ln>
          <a:effectLst/>
        </p:spPr>
        <p:txBody>
          <a:bodyPr wrap="none" anchor="ctr">
            <a:spAutoFit/>
          </a:bodyPr>
          <a:lstStyle/>
          <a:p>
            <a:endParaRPr lang="zh-CN" altLang="en-US"/>
          </a:p>
        </p:txBody>
      </p:sp>
      <p:sp>
        <p:nvSpPr>
          <p:cNvPr id="1757220" name="Oval 36"/>
          <p:cNvSpPr>
            <a:spLocks noChangeArrowheads="1"/>
          </p:cNvSpPr>
          <p:nvPr/>
        </p:nvSpPr>
        <p:spPr bwMode="auto">
          <a:xfrm>
            <a:off x="5508625" y="2420938"/>
            <a:ext cx="2447925" cy="1152525"/>
          </a:xfrm>
          <a:prstGeom prst="ellipse">
            <a:avLst/>
          </a:prstGeom>
          <a:noFill/>
          <a:ln w="38100" algn="ctr">
            <a:solidFill>
              <a:srgbClr val="FF0000"/>
            </a:solidFill>
            <a:round/>
            <a:headEnd/>
            <a:tailEnd/>
          </a:ln>
          <a:effectLst/>
        </p:spPr>
        <p:txBody>
          <a:bodyPr anchor="ctr">
            <a:spAutoFit/>
          </a:bodyPr>
          <a:lstStyle/>
          <a:p>
            <a:endParaRPr lang="zh-CN" altLang="en-US"/>
          </a:p>
        </p:txBody>
      </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57210"/>
                                        </p:tgtEl>
                                        <p:attrNameLst>
                                          <p:attrName>style.visibility</p:attrName>
                                        </p:attrNameLst>
                                      </p:cBhvr>
                                      <p:to>
                                        <p:strVal val="visible"/>
                                      </p:to>
                                    </p:set>
                                    <p:animEffect transition="in" filter="wipe(left)">
                                      <p:cBhvr>
                                        <p:cTn id="7" dur="500"/>
                                        <p:tgtEl>
                                          <p:spTgt spid="17572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57211"/>
                                        </p:tgtEl>
                                        <p:attrNameLst>
                                          <p:attrName>style.visibility</p:attrName>
                                        </p:attrNameLst>
                                      </p:cBhvr>
                                      <p:to>
                                        <p:strVal val="visible"/>
                                      </p:to>
                                    </p:set>
                                    <p:animEffect transition="in" filter="wipe(left)">
                                      <p:cBhvr>
                                        <p:cTn id="12" dur="500"/>
                                        <p:tgtEl>
                                          <p:spTgt spid="17572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57215"/>
                                        </p:tgtEl>
                                        <p:attrNameLst>
                                          <p:attrName>style.visibility</p:attrName>
                                        </p:attrNameLst>
                                      </p:cBhvr>
                                      <p:to>
                                        <p:strVal val="visible"/>
                                      </p:to>
                                    </p:set>
                                    <p:animEffect transition="in" filter="wipe(left)">
                                      <p:cBhvr>
                                        <p:cTn id="17" dur="500"/>
                                        <p:tgtEl>
                                          <p:spTgt spid="17572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757216"/>
                                        </p:tgtEl>
                                        <p:attrNameLst>
                                          <p:attrName>style.visibility</p:attrName>
                                        </p:attrNameLst>
                                      </p:cBhvr>
                                      <p:to>
                                        <p:strVal val="visible"/>
                                      </p:to>
                                    </p:set>
                                    <p:animEffect transition="in" filter="wipe(left)">
                                      <p:cBhvr>
                                        <p:cTn id="22" dur="500"/>
                                        <p:tgtEl>
                                          <p:spTgt spid="17572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57212"/>
                                        </p:tgtEl>
                                        <p:attrNameLst>
                                          <p:attrName>style.visibility</p:attrName>
                                        </p:attrNameLst>
                                      </p:cBhvr>
                                      <p:to>
                                        <p:strVal val="visible"/>
                                      </p:to>
                                    </p:set>
                                    <p:animEffect transition="in" filter="wipe(left)">
                                      <p:cBhvr>
                                        <p:cTn id="27" dur="500"/>
                                        <p:tgtEl>
                                          <p:spTgt spid="17572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757213"/>
                                        </p:tgtEl>
                                        <p:attrNameLst>
                                          <p:attrName>style.visibility</p:attrName>
                                        </p:attrNameLst>
                                      </p:cBhvr>
                                      <p:to>
                                        <p:strVal val="visible"/>
                                      </p:to>
                                    </p:set>
                                    <p:animEffect transition="in" filter="wipe(left)">
                                      <p:cBhvr>
                                        <p:cTn id="32" dur="500"/>
                                        <p:tgtEl>
                                          <p:spTgt spid="17572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757217"/>
                                        </p:tgtEl>
                                        <p:attrNameLst>
                                          <p:attrName>style.visibility</p:attrName>
                                        </p:attrNameLst>
                                      </p:cBhvr>
                                      <p:to>
                                        <p:strVal val="visible"/>
                                      </p:to>
                                    </p:set>
                                    <p:animEffect transition="in" filter="wipe(left)">
                                      <p:cBhvr>
                                        <p:cTn id="37" dur="500"/>
                                        <p:tgtEl>
                                          <p:spTgt spid="17572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757218"/>
                                        </p:tgtEl>
                                        <p:attrNameLst>
                                          <p:attrName>style.visibility</p:attrName>
                                        </p:attrNameLst>
                                      </p:cBhvr>
                                      <p:to>
                                        <p:strVal val="visible"/>
                                      </p:to>
                                    </p:set>
                                    <p:animEffect transition="in" filter="wipe(left)">
                                      <p:cBhvr>
                                        <p:cTn id="42" dur="500"/>
                                        <p:tgtEl>
                                          <p:spTgt spid="175721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757214"/>
                                        </p:tgtEl>
                                        <p:attrNameLst>
                                          <p:attrName>style.visibility</p:attrName>
                                        </p:attrNameLst>
                                      </p:cBhvr>
                                      <p:to>
                                        <p:strVal val="visible"/>
                                      </p:to>
                                    </p:set>
                                    <p:animEffect transition="in" filter="wipe(left)">
                                      <p:cBhvr>
                                        <p:cTn id="47" dur="500"/>
                                        <p:tgtEl>
                                          <p:spTgt spid="1757214"/>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757219"/>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1757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7210" grpId="0"/>
      <p:bldP spid="1757212" grpId="0"/>
      <p:bldP spid="1757214" grpId="0"/>
      <p:bldP spid="1757215" grpId="0"/>
      <p:bldP spid="1757217" grpId="0"/>
      <p:bldP spid="1757219" grpId="0" animBg="1"/>
      <p:bldP spid="17572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8148" name="Text Box 4"/>
          <p:cNvSpPr txBox="1">
            <a:spLocks noChangeArrowheads="1"/>
          </p:cNvSpPr>
          <p:nvPr/>
        </p:nvSpPr>
        <p:spPr bwMode="auto">
          <a:xfrm>
            <a:off x="1171575" y="336550"/>
            <a:ext cx="3568700" cy="579438"/>
          </a:xfrm>
          <a:prstGeom prst="rect">
            <a:avLst/>
          </a:prstGeom>
          <a:noFill/>
          <a:ln w="9525">
            <a:noFill/>
            <a:miter lim="800000"/>
            <a:headEnd/>
            <a:tailEnd/>
          </a:ln>
          <a:effectLst/>
        </p:spPr>
        <p:txBody>
          <a:bodyPr wrap="none">
            <a:spAutoFit/>
          </a:bodyPr>
          <a:lstStyle/>
          <a:p>
            <a:pPr algn="just"/>
            <a:r>
              <a:rPr lang="en-US" altLang="zh-CN" sz="3200">
                <a:ea typeface="楷体_GB2312" pitchFamily="49" charset="-122"/>
              </a:rPr>
              <a:t>( </a:t>
            </a:r>
            <a:r>
              <a:rPr lang="en-US" altLang="zh-CN" sz="3200">
                <a:ea typeface="宋体" pitchFamily="2" charset="-122"/>
                <a:cs typeface="Times New Roman" pitchFamily="18" charset="0"/>
              </a:rPr>
              <a:t>II </a:t>
            </a:r>
            <a:r>
              <a:rPr lang="en-US" altLang="zh-CN" sz="3200">
                <a:ea typeface="楷体_GB2312" pitchFamily="49" charset="-122"/>
              </a:rPr>
              <a:t>)</a:t>
            </a:r>
            <a:r>
              <a:rPr lang="en-US" altLang="zh-CN" sz="3200" b="1">
                <a:latin typeface="楷体_GB2312" pitchFamily="49" charset="-122"/>
                <a:ea typeface="楷体_GB2312" pitchFamily="49" charset="-122"/>
              </a:rPr>
              <a:t> </a:t>
            </a:r>
            <a:r>
              <a:rPr lang="zh-CN" altLang="en-US" sz="3200" b="1">
                <a:latin typeface="楷体_GB2312" pitchFamily="49" charset="-122"/>
                <a:ea typeface="楷体_GB2312" pitchFamily="49" charset="-122"/>
              </a:rPr>
              <a:t>两个正态总体</a:t>
            </a:r>
          </a:p>
        </p:txBody>
      </p:sp>
      <p:grpSp>
        <p:nvGrpSpPr>
          <p:cNvPr id="1798149" name="Group 5"/>
          <p:cNvGrpSpPr>
            <a:grpSpLocks/>
          </p:cNvGrpSpPr>
          <p:nvPr/>
        </p:nvGrpSpPr>
        <p:grpSpPr bwMode="auto">
          <a:xfrm>
            <a:off x="1187450" y="971550"/>
            <a:ext cx="7451725" cy="1084263"/>
            <a:chOff x="336" y="556"/>
            <a:chExt cx="4694" cy="683"/>
          </a:xfrm>
        </p:grpSpPr>
        <p:sp>
          <p:nvSpPr>
            <p:cNvPr id="1798150" name="Text Box 6"/>
            <p:cNvSpPr txBox="1">
              <a:spLocks noChangeArrowheads="1"/>
            </p:cNvSpPr>
            <p:nvPr/>
          </p:nvSpPr>
          <p:spPr bwMode="auto">
            <a:xfrm>
              <a:off x="350" y="556"/>
              <a:ext cx="340" cy="327"/>
            </a:xfrm>
            <a:prstGeom prst="rect">
              <a:avLst/>
            </a:prstGeom>
            <a:noFill/>
            <a:ln w="9525">
              <a:noFill/>
              <a:miter lim="800000"/>
              <a:headEnd/>
              <a:tailEnd/>
            </a:ln>
            <a:effectLst/>
          </p:spPr>
          <p:txBody>
            <a:bodyPr wrap="none">
              <a:spAutoFit/>
            </a:bodyPr>
            <a:lstStyle/>
            <a:p>
              <a:r>
                <a:rPr lang="zh-CN" altLang="en-US" b="1">
                  <a:latin typeface="楷体_GB2312" pitchFamily="49" charset="-122"/>
                  <a:ea typeface="楷体_GB2312" pitchFamily="49" charset="-122"/>
                </a:rPr>
                <a:t>设</a:t>
              </a:r>
            </a:p>
          </p:txBody>
        </p:sp>
        <p:graphicFrame>
          <p:nvGraphicFramePr>
            <p:cNvPr id="1798151" name="Object 7"/>
            <p:cNvGraphicFramePr>
              <a:graphicFrameLocks noChangeAspect="1"/>
            </p:cNvGraphicFramePr>
            <p:nvPr/>
          </p:nvGraphicFramePr>
          <p:xfrm>
            <a:off x="678" y="576"/>
            <a:ext cx="1360" cy="364"/>
          </p:xfrm>
          <a:graphic>
            <a:graphicData uri="http://schemas.openxmlformats.org/presentationml/2006/ole">
              <mc:AlternateContent xmlns:mc="http://schemas.openxmlformats.org/markup-compatibility/2006">
                <mc:Choice xmlns:v="urn:schemas-microsoft-com:vml" Requires="v">
                  <p:oleObj spid="_x0000_s1798212" name="公式" r:id="rId3" imgW="901440" imgH="228600" progId="">
                    <p:embed/>
                  </p:oleObj>
                </mc:Choice>
                <mc:Fallback>
                  <p:oleObj name="公式" r:id="rId3" imgW="901440" imgH="228600" progId="">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 y="576"/>
                          <a:ext cx="1360" cy="3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98152" name="Text Box 8"/>
            <p:cNvSpPr txBox="1">
              <a:spLocks noChangeArrowheads="1"/>
            </p:cNvSpPr>
            <p:nvPr/>
          </p:nvSpPr>
          <p:spPr bwMode="auto">
            <a:xfrm>
              <a:off x="1996" y="576"/>
              <a:ext cx="1684" cy="327"/>
            </a:xfrm>
            <a:prstGeom prst="rect">
              <a:avLst/>
            </a:prstGeom>
            <a:noFill/>
            <a:ln w="9525">
              <a:noFill/>
              <a:miter lim="800000"/>
              <a:headEnd/>
              <a:tailEnd/>
            </a:ln>
            <a:effectLst/>
          </p:spPr>
          <p:txBody>
            <a:bodyPr wrap="none">
              <a:spAutoFit/>
            </a:bodyPr>
            <a:lstStyle/>
            <a:p>
              <a:r>
                <a:rPr lang="zh-CN" altLang="en-US" b="1">
                  <a:latin typeface="楷体_GB2312" pitchFamily="49" charset="-122"/>
                  <a:ea typeface="楷体_GB2312" pitchFamily="49" charset="-122"/>
                </a:rPr>
                <a:t>是来自正态总体</a:t>
              </a:r>
            </a:p>
          </p:txBody>
        </p:sp>
        <p:sp>
          <p:nvSpPr>
            <p:cNvPr id="1798153" name="Rectangle 9"/>
            <p:cNvSpPr>
              <a:spLocks noChangeArrowheads="1"/>
            </p:cNvSpPr>
            <p:nvPr/>
          </p:nvSpPr>
          <p:spPr bwMode="auto">
            <a:xfrm>
              <a:off x="336" y="912"/>
              <a:ext cx="2132" cy="327"/>
            </a:xfrm>
            <a:prstGeom prst="rect">
              <a:avLst/>
            </a:prstGeom>
            <a:noFill/>
            <a:ln w="9525">
              <a:noFill/>
              <a:miter lim="800000"/>
              <a:headEnd/>
              <a:tailEnd/>
            </a:ln>
            <a:effectLst/>
          </p:spPr>
          <p:txBody>
            <a:bodyPr wrap="none">
              <a:spAutoFit/>
            </a:bodyPr>
            <a:lstStyle/>
            <a:p>
              <a:r>
                <a:rPr lang="zh-CN" altLang="zh-CN" b="1">
                  <a:latin typeface="楷体_GB2312" pitchFamily="49" charset="-122"/>
                  <a:ea typeface="楷体_GB2312" pitchFamily="49" charset="-122"/>
                </a:rPr>
                <a:t>的一个简单随机样本</a:t>
              </a:r>
              <a:endParaRPr lang="zh-CN" altLang="en-US" b="1">
                <a:latin typeface="楷体_GB2312" pitchFamily="49" charset="-122"/>
                <a:ea typeface="楷体_GB2312" pitchFamily="49" charset="-122"/>
              </a:endParaRPr>
            </a:p>
          </p:txBody>
        </p:sp>
        <p:graphicFrame>
          <p:nvGraphicFramePr>
            <p:cNvPr id="1798154" name="Object 10"/>
            <p:cNvGraphicFramePr>
              <a:graphicFrameLocks noChangeAspect="1"/>
            </p:cNvGraphicFramePr>
            <p:nvPr/>
          </p:nvGraphicFramePr>
          <p:xfrm>
            <a:off x="3696" y="578"/>
            <a:ext cx="1334" cy="382"/>
          </p:xfrm>
          <a:graphic>
            <a:graphicData uri="http://schemas.openxmlformats.org/presentationml/2006/ole">
              <mc:AlternateContent xmlns:mc="http://schemas.openxmlformats.org/markup-compatibility/2006">
                <mc:Choice xmlns:v="urn:schemas-microsoft-com:vml" Requires="v">
                  <p:oleObj spid="_x0000_s1798213" name="公式" r:id="rId5" imgW="965160" imgH="228600" progId="">
                    <p:embed/>
                  </p:oleObj>
                </mc:Choice>
                <mc:Fallback>
                  <p:oleObj name="公式" r:id="rId5" imgW="965160" imgH="228600" progId="">
                    <p:embed/>
                    <p:pic>
                      <p:nvPicPr>
                        <p:cNvPr id="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6" y="578"/>
                          <a:ext cx="1334" cy="3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798155" name="Group 11"/>
          <p:cNvGrpSpPr>
            <a:grpSpLocks/>
          </p:cNvGrpSpPr>
          <p:nvPr/>
        </p:nvGrpSpPr>
        <p:grpSpPr bwMode="auto">
          <a:xfrm>
            <a:off x="1166813" y="2198688"/>
            <a:ext cx="7335837" cy="1128712"/>
            <a:chOff x="969" y="1344"/>
            <a:chExt cx="4621" cy="711"/>
          </a:xfrm>
        </p:grpSpPr>
        <p:graphicFrame>
          <p:nvGraphicFramePr>
            <p:cNvPr id="1798156" name="Object 12"/>
            <p:cNvGraphicFramePr>
              <a:graphicFrameLocks noChangeAspect="1"/>
            </p:cNvGraphicFramePr>
            <p:nvPr/>
          </p:nvGraphicFramePr>
          <p:xfrm>
            <a:off x="1043" y="1344"/>
            <a:ext cx="1232" cy="364"/>
          </p:xfrm>
          <a:graphic>
            <a:graphicData uri="http://schemas.openxmlformats.org/presentationml/2006/ole">
              <mc:AlternateContent xmlns:mc="http://schemas.openxmlformats.org/markup-compatibility/2006">
                <mc:Choice xmlns:v="urn:schemas-microsoft-com:vml" Requires="v">
                  <p:oleObj spid="_x0000_s1798214" name="公式" r:id="rId7" imgW="774360" imgH="228600" progId="">
                    <p:embed/>
                  </p:oleObj>
                </mc:Choice>
                <mc:Fallback>
                  <p:oleObj name="公式" r:id="rId7" imgW="774360" imgH="228600" progId="">
                    <p:embed/>
                    <p:pic>
                      <p:nvPicPr>
                        <p:cNvPr id="0"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3" y="1344"/>
                          <a:ext cx="1232" cy="3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98157" name="Text Box 13"/>
            <p:cNvSpPr txBox="1">
              <a:spLocks noChangeArrowheads="1"/>
            </p:cNvSpPr>
            <p:nvPr/>
          </p:nvSpPr>
          <p:spPr bwMode="auto">
            <a:xfrm>
              <a:off x="2352" y="1344"/>
              <a:ext cx="1684" cy="327"/>
            </a:xfrm>
            <a:prstGeom prst="rect">
              <a:avLst/>
            </a:prstGeom>
            <a:noFill/>
            <a:ln w="9525">
              <a:noFill/>
              <a:miter lim="800000"/>
              <a:headEnd/>
              <a:tailEnd/>
            </a:ln>
            <a:effectLst/>
          </p:spPr>
          <p:txBody>
            <a:bodyPr wrap="none">
              <a:spAutoFit/>
            </a:bodyPr>
            <a:lstStyle/>
            <a:p>
              <a:r>
                <a:rPr lang="zh-CN" altLang="en-US" b="1">
                  <a:latin typeface="楷体_GB2312" pitchFamily="49" charset="-122"/>
                  <a:ea typeface="楷体_GB2312" pitchFamily="49" charset="-122"/>
                </a:rPr>
                <a:t>是来自正态总体</a:t>
              </a:r>
            </a:p>
          </p:txBody>
        </p:sp>
        <p:graphicFrame>
          <p:nvGraphicFramePr>
            <p:cNvPr id="1798158" name="Object 14"/>
            <p:cNvGraphicFramePr>
              <a:graphicFrameLocks noChangeAspect="1"/>
            </p:cNvGraphicFramePr>
            <p:nvPr/>
          </p:nvGraphicFramePr>
          <p:xfrm>
            <a:off x="4219" y="1370"/>
            <a:ext cx="1371" cy="334"/>
          </p:xfrm>
          <a:graphic>
            <a:graphicData uri="http://schemas.openxmlformats.org/presentationml/2006/ole">
              <mc:AlternateContent xmlns:mc="http://schemas.openxmlformats.org/markup-compatibility/2006">
                <mc:Choice xmlns:v="urn:schemas-microsoft-com:vml" Requires="v">
                  <p:oleObj spid="_x0000_s1798215" name="公式" r:id="rId9" imgW="939600" imgH="228600" progId="">
                    <p:embed/>
                  </p:oleObj>
                </mc:Choice>
                <mc:Fallback>
                  <p:oleObj name="公式" r:id="rId9" imgW="939600" imgH="228600" progId="">
                    <p:embed/>
                    <p:pic>
                      <p:nvPicPr>
                        <p:cNvPr id="0" name="Picture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19" y="1370"/>
                          <a:ext cx="1371" cy="3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98159" name="Rectangle 15"/>
            <p:cNvSpPr>
              <a:spLocks noChangeArrowheads="1"/>
            </p:cNvSpPr>
            <p:nvPr/>
          </p:nvSpPr>
          <p:spPr bwMode="auto">
            <a:xfrm>
              <a:off x="969" y="1728"/>
              <a:ext cx="2132" cy="327"/>
            </a:xfrm>
            <a:prstGeom prst="rect">
              <a:avLst/>
            </a:prstGeom>
            <a:noFill/>
            <a:ln w="9525">
              <a:noFill/>
              <a:miter lim="800000"/>
              <a:headEnd/>
              <a:tailEnd/>
            </a:ln>
            <a:effectLst/>
          </p:spPr>
          <p:txBody>
            <a:bodyPr wrap="none">
              <a:spAutoFit/>
            </a:bodyPr>
            <a:lstStyle/>
            <a:p>
              <a:r>
                <a:rPr lang="zh-CN" altLang="zh-CN" b="1">
                  <a:latin typeface="楷体_GB2312" pitchFamily="49" charset="-122"/>
                  <a:ea typeface="楷体_GB2312" pitchFamily="49" charset="-122"/>
                </a:rPr>
                <a:t>的一个简单随机样本</a:t>
              </a:r>
              <a:endParaRPr lang="zh-CN" altLang="en-US" b="1">
                <a:latin typeface="楷体_GB2312" pitchFamily="49" charset="-122"/>
                <a:ea typeface="楷体_GB2312" pitchFamily="49" charset="-122"/>
              </a:endParaRPr>
            </a:p>
          </p:txBody>
        </p:sp>
      </p:grpSp>
      <p:sp>
        <p:nvSpPr>
          <p:cNvPr id="1798160" name="Text Box 16"/>
          <p:cNvSpPr txBox="1">
            <a:spLocks noChangeArrowheads="1"/>
          </p:cNvSpPr>
          <p:nvPr/>
        </p:nvSpPr>
        <p:spPr bwMode="auto">
          <a:xfrm>
            <a:off x="1187450" y="3357563"/>
            <a:ext cx="2698750" cy="579437"/>
          </a:xfrm>
          <a:prstGeom prst="rect">
            <a:avLst/>
          </a:prstGeom>
          <a:noFill/>
          <a:ln w="9525">
            <a:noFill/>
            <a:miter lim="800000"/>
            <a:headEnd/>
            <a:tailEnd/>
          </a:ln>
          <a:effectLst/>
        </p:spPr>
        <p:txBody>
          <a:bodyPr wrap="none">
            <a:spAutoFit/>
          </a:bodyPr>
          <a:lstStyle/>
          <a:p>
            <a:r>
              <a:rPr lang="zh-CN" altLang="en-US" b="1">
                <a:latin typeface="楷体_GB2312" pitchFamily="49" charset="-122"/>
                <a:ea typeface="楷体_GB2312" pitchFamily="49" charset="-122"/>
              </a:rPr>
              <a:t>它们相互独立</a:t>
            </a:r>
            <a:r>
              <a:rPr lang="en-US" altLang="zh-CN" b="1">
                <a:latin typeface="楷体_GB2312" pitchFamily="49" charset="-122"/>
                <a:ea typeface="楷体_GB2312" pitchFamily="49" charset="-122"/>
              </a:rPr>
              <a:t>.</a:t>
            </a:r>
            <a:r>
              <a:rPr lang="en-US" altLang="zh-CN" sz="3200" b="1">
                <a:latin typeface="楷体_GB2312" pitchFamily="49" charset="-122"/>
                <a:ea typeface="楷体_GB2312" pitchFamily="49" charset="-122"/>
              </a:rPr>
              <a:t> </a:t>
            </a:r>
          </a:p>
        </p:txBody>
      </p:sp>
      <p:graphicFrame>
        <p:nvGraphicFramePr>
          <p:cNvPr id="1798161" name="Object 17"/>
          <p:cNvGraphicFramePr>
            <a:graphicFrameLocks noChangeAspect="1"/>
          </p:cNvGraphicFramePr>
          <p:nvPr/>
        </p:nvGraphicFramePr>
        <p:xfrm>
          <a:off x="1835150" y="3906838"/>
          <a:ext cx="3657600" cy="2049462"/>
        </p:xfrm>
        <a:graphic>
          <a:graphicData uri="http://schemas.openxmlformats.org/presentationml/2006/ole">
            <mc:AlternateContent xmlns:mc="http://schemas.openxmlformats.org/markup-compatibility/2006">
              <mc:Choice xmlns:v="urn:schemas-microsoft-com:vml" Requires="v">
                <p:oleObj spid="_x0000_s1798216" name="Equation" r:id="rId11" imgW="4000320" imgH="2108160" progId="">
                  <p:embed/>
                </p:oleObj>
              </mc:Choice>
              <mc:Fallback>
                <p:oleObj name="Equation" r:id="rId11" imgW="4000320" imgH="2108160" progId="">
                  <p:embed/>
                  <p:pic>
                    <p:nvPicPr>
                      <p:cNvPr id="0" name="Picture 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35150" y="3906838"/>
                        <a:ext cx="3657600" cy="2049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98162" name="Text Box 18"/>
          <p:cNvSpPr txBox="1">
            <a:spLocks noChangeArrowheads="1"/>
          </p:cNvSpPr>
          <p:nvPr/>
        </p:nvSpPr>
        <p:spPr bwMode="auto">
          <a:xfrm>
            <a:off x="1133475" y="4051300"/>
            <a:ext cx="539750" cy="519113"/>
          </a:xfrm>
          <a:prstGeom prst="rect">
            <a:avLst/>
          </a:prstGeom>
          <a:noFill/>
          <a:ln w="9525">
            <a:noFill/>
            <a:miter lim="800000"/>
            <a:headEnd/>
            <a:tailEnd/>
          </a:ln>
          <a:effectLst/>
        </p:spPr>
        <p:txBody>
          <a:bodyPr wrap="none">
            <a:spAutoFit/>
          </a:bodyPr>
          <a:lstStyle/>
          <a:p>
            <a:r>
              <a:rPr lang="zh-CN" altLang="en-US" b="1">
                <a:latin typeface="楷体_GB2312" pitchFamily="49" charset="-122"/>
                <a:ea typeface="楷体_GB2312" pitchFamily="49" charset="-122"/>
              </a:rPr>
              <a:t>令</a:t>
            </a:r>
          </a:p>
        </p:txBody>
      </p:sp>
      <p:graphicFrame>
        <p:nvGraphicFramePr>
          <p:cNvPr id="1798163" name="Object 19"/>
          <p:cNvGraphicFramePr>
            <a:graphicFrameLocks noChangeAspect="1"/>
          </p:cNvGraphicFramePr>
          <p:nvPr/>
        </p:nvGraphicFramePr>
        <p:xfrm>
          <a:off x="5530850" y="3898900"/>
          <a:ext cx="3505200" cy="2154238"/>
        </p:xfrm>
        <a:graphic>
          <a:graphicData uri="http://schemas.openxmlformats.org/presentationml/2006/ole">
            <mc:AlternateContent xmlns:mc="http://schemas.openxmlformats.org/markup-compatibility/2006">
              <mc:Choice xmlns:v="urn:schemas-microsoft-com:vml" Requires="v">
                <p:oleObj spid="_x0000_s1798217" name="Equation" r:id="rId13" imgW="3593880" imgH="2209680" progId="">
                  <p:embed/>
                </p:oleObj>
              </mc:Choice>
              <mc:Fallback>
                <p:oleObj name="Equation" r:id="rId13" imgW="3593880" imgH="2209680" progId="">
                  <p:embed/>
                  <p:pic>
                    <p:nvPicPr>
                      <p:cNvPr id="0" name="Picture 1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30850" y="3898900"/>
                        <a:ext cx="3505200" cy="2154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98148"/>
                                        </p:tgtEl>
                                        <p:attrNameLst>
                                          <p:attrName>style.visibility</p:attrName>
                                        </p:attrNameLst>
                                      </p:cBhvr>
                                      <p:to>
                                        <p:strVal val="visible"/>
                                      </p:to>
                                    </p:set>
                                    <p:animEffect transition="in" filter="wipe(up)">
                                      <p:cBhvr>
                                        <p:cTn id="7" dur="500"/>
                                        <p:tgtEl>
                                          <p:spTgt spid="179814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98149"/>
                                        </p:tgtEl>
                                        <p:attrNameLst>
                                          <p:attrName>style.visibility</p:attrName>
                                        </p:attrNameLst>
                                      </p:cBhvr>
                                      <p:to>
                                        <p:strVal val="visible"/>
                                      </p:to>
                                    </p:set>
                                    <p:animEffect transition="in" filter="wipe(left)">
                                      <p:cBhvr>
                                        <p:cTn id="12" dur="500"/>
                                        <p:tgtEl>
                                          <p:spTgt spid="179814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798155"/>
                                        </p:tgtEl>
                                        <p:attrNameLst>
                                          <p:attrName>style.visibility</p:attrName>
                                        </p:attrNameLst>
                                      </p:cBhvr>
                                      <p:to>
                                        <p:strVal val="visible"/>
                                      </p:to>
                                    </p:set>
                                    <p:animEffect transition="in" filter="wipe(up)">
                                      <p:cBhvr>
                                        <p:cTn id="17" dur="500"/>
                                        <p:tgtEl>
                                          <p:spTgt spid="179815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798160"/>
                                        </p:tgtEl>
                                        <p:attrNameLst>
                                          <p:attrName>style.visibility</p:attrName>
                                        </p:attrNameLst>
                                      </p:cBhvr>
                                      <p:to>
                                        <p:strVal val="visible"/>
                                      </p:to>
                                    </p:set>
                                    <p:animEffect transition="in" filter="wipe(up)">
                                      <p:cBhvr>
                                        <p:cTn id="22" dur="500"/>
                                        <p:tgtEl>
                                          <p:spTgt spid="179816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798162"/>
                                        </p:tgtEl>
                                        <p:attrNameLst>
                                          <p:attrName>style.visibility</p:attrName>
                                        </p:attrNameLst>
                                      </p:cBhvr>
                                      <p:to>
                                        <p:strVal val="visible"/>
                                      </p:to>
                                    </p:set>
                                    <p:animEffect transition="in" filter="wipe(up)">
                                      <p:cBhvr>
                                        <p:cTn id="27" dur="500"/>
                                        <p:tgtEl>
                                          <p:spTgt spid="179816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798161"/>
                                        </p:tgtEl>
                                        <p:attrNameLst>
                                          <p:attrName>style.visibility</p:attrName>
                                        </p:attrNameLst>
                                      </p:cBhvr>
                                      <p:to>
                                        <p:strVal val="visible"/>
                                      </p:to>
                                    </p:set>
                                    <p:animEffect transition="in" filter="wipe(up)">
                                      <p:cBhvr>
                                        <p:cTn id="32" dur="500"/>
                                        <p:tgtEl>
                                          <p:spTgt spid="179816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798163"/>
                                        </p:tgtEl>
                                        <p:attrNameLst>
                                          <p:attrName>style.visibility</p:attrName>
                                        </p:attrNameLst>
                                      </p:cBhvr>
                                      <p:to>
                                        <p:strVal val="visible"/>
                                      </p:to>
                                    </p:set>
                                    <p:animEffect transition="in" filter="wipe(up)">
                                      <p:cBhvr>
                                        <p:cTn id="37" dur="500"/>
                                        <p:tgtEl>
                                          <p:spTgt spid="1798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8148" grpId="0" autoUpdateAnimBg="0"/>
      <p:bldP spid="1798160" grpId="0" autoUpdateAnimBg="0"/>
      <p:bldP spid="1798162"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9172" name="Text Box 4"/>
          <p:cNvSpPr txBox="1">
            <a:spLocks noChangeArrowheads="1"/>
          </p:cNvSpPr>
          <p:nvPr/>
        </p:nvSpPr>
        <p:spPr bwMode="auto">
          <a:xfrm>
            <a:off x="1187450" y="858838"/>
            <a:ext cx="1054100" cy="519112"/>
          </a:xfrm>
          <a:prstGeom prst="rect">
            <a:avLst/>
          </a:prstGeom>
          <a:noFill/>
          <a:ln w="9525">
            <a:noFill/>
            <a:miter lim="800000"/>
            <a:headEnd/>
            <a:tailEnd/>
          </a:ln>
          <a:effectLst/>
        </p:spPr>
        <p:txBody>
          <a:bodyPr wrap="none">
            <a:spAutoFit/>
          </a:bodyPr>
          <a:lstStyle/>
          <a:p>
            <a:r>
              <a:rPr lang="zh-CN" altLang="en-US" b="1">
                <a:ea typeface="楷体_GB2312" pitchFamily="49" charset="-122"/>
              </a:rPr>
              <a:t>则 </a:t>
            </a:r>
            <a:r>
              <a:rPr lang="en-US" altLang="zh-CN" b="1">
                <a:ea typeface="楷体_GB2312" pitchFamily="49" charset="-122"/>
              </a:rPr>
              <a:t>(i) </a:t>
            </a:r>
          </a:p>
        </p:txBody>
      </p:sp>
      <p:graphicFrame>
        <p:nvGraphicFramePr>
          <p:cNvPr id="1799174" name="Object 6"/>
          <p:cNvGraphicFramePr>
            <a:graphicFrameLocks noChangeAspect="1"/>
          </p:cNvGraphicFramePr>
          <p:nvPr/>
        </p:nvGraphicFramePr>
        <p:xfrm>
          <a:off x="2051050" y="1628775"/>
          <a:ext cx="3867150" cy="1943100"/>
        </p:xfrm>
        <a:graphic>
          <a:graphicData uri="http://schemas.openxmlformats.org/presentationml/2006/ole">
            <mc:AlternateContent xmlns:mc="http://schemas.openxmlformats.org/markup-compatibility/2006">
              <mc:Choice xmlns:v="urn:schemas-microsoft-com:vml" Requires="v">
                <p:oleObj spid="_x0000_s1799205" name="Equation" r:id="rId3" imgW="3619440" imgH="1981080" progId="">
                  <p:embed/>
                </p:oleObj>
              </mc:Choice>
              <mc:Fallback>
                <p:oleObj name="Equation" r:id="rId3" imgW="3619440" imgH="1981080" progId="">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050" y="1628775"/>
                        <a:ext cx="3867150" cy="194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799176" name="Group 8"/>
          <p:cNvGrpSpPr>
            <a:grpSpLocks/>
          </p:cNvGrpSpPr>
          <p:nvPr/>
        </p:nvGrpSpPr>
        <p:grpSpPr bwMode="auto">
          <a:xfrm>
            <a:off x="1258888" y="4076700"/>
            <a:ext cx="6186487" cy="1371600"/>
            <a:chOff x="423" y="2976"/>
            <a:chExt cx="4041" cy="864"/>
          </a:xfrm>
        </p:grpSpPr>
        <p:sp>
          <p:nvSpPr>
            <p:cNvPr id="1799177" name="Text Box 9"/>
            <p:cNvSpPr txBox="1">
              <a:spLocks noChangeArrowheads="1"/>
            </p:cNvSpPr>
            <p:nvPr/>
          </p:nvSpPr>
          <p:spPr bwMode="auto">
            <a:xfrm>
              <a:off x="423" y="3199"/>
              <a:ext cx="353" cy="327"/>
            </a:xfrm>
            <a:prstGeom prst="rect">
              <a:avLst/>
            </a:prstGeom>
            <a:noFill/>
            <a:ln w="9525">
              <a:noFill/>
              <a:miter lim="800000"/>
              <a:headEnd/>
              <a:tailEnd/>
            </a:ln>
            <a:effectLst/>
          </p:spPr>
          <p:txBody>
            <a:bodyPr wrap="none">
              <a:spAutoFit/>
            </a:bodyPr>
            <a:lstStyle/>
            <a:p>
              <a:r>
                <a:rPr lang="zh-CN" altLang="en-US" b="1">
                  <a:ea typeface="楷体_GB2312" pitchFamily="49" charset="-122"/>
                </a:rPr>
                <a:t>若</a:t>
              </a:r>
            </a:p>
          </p:txBody>
        </p:sp>
        <p:graphicFrame>
          <p:nvGraphicFramePr>
            <p:cNvPr id="1799178" name="Object 10"/>
            <p:cNvGraphicFramePr>
              <a:graphicFrameLocks noChangeAspect="1"/>
            </p:cNvGraphicFramePr>
            <p:nvPr/>
          </p:nvGraphicFramePr>
          <p:xfrm>
            <a:off x="864" y="3219"/>
            <a:ext cx="736" cy="311"/>
          </p:xfrm>
          <a:graphic>
            <a:graphicData uri="http://schemas.openxmlformats.org/presentationml/2006/ole">
              <mc:AlternateContent xmlns:mc="http://schemas.openxmlformats.org/markup-compatibility/2006">
                <mc:Choice xmlns:v="urn:schemas-microsoft-com:vml" Requires="v">
                  <p:oleObj spid="_x0000_s1799206" name="公式" r:id="rId5" imgW="507960" imgH="215640" progId="">
                    <p:embed/>
                  </p:oleObj>
                </mc:Choice>
                <mc:Fallback>
                  <p:oleObj name="公式" r:id="rId5" imgW="507960" imgH="215640" progId="">
                    <p:embed/>
                    <p:pic>
                      <p:nvPicPr>
                        <p:cNvPr id="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4" y="3219"/>
                          <a:ext cx="736" cy="3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99179" name="Text Box 11"/>
            <p:cNvSpPr txBox="1">
              <a:spLocks noChangeArrowheads="1"/>
            </p:cNvSpPr>
            <p:nvPr/>
          </p:nvSpPr>
          <p:spPr bwMode="auto">
            <a:xfrm>
              <a:off x="1632" y="3199"/>
              <a:ext cx="353" cy="327"/>
            </a:xfrm>
            <a:prstGeom prst="rect">
              <a:avLst/>
            </a:prstGeom>
            <a:noFill/>
            <a:ln w="9525">
              <a:noFill/>
              <a:miter lim="800000"/>
              <a:headEnd/>
              <a:tailEnd/>
            </a:ln>
            <a:effectLst/>
          </p:spPr>
          <p:txBody>
            <a:bodyPr wrap="none">
              <a:spAutoFit/>
            </a:bodyPr>
            <a:lstStyle/>
            <a:p>
              <a:r>
                <a:rPr lang="zh-CN" altLang="en-US" b="1">
                  <a:ea typeface="楷体_GB2312" pitchFamily="49" charset="-122"/>
                </a:rPr>
                <a:t>则</a:t>
              </a:r>
            </a:p>
          </p:txBody>
        </p:sp>
        <p:graphicFrame>
          <p:nvGraphicFramePr>
            <p:cNvPr id="1799180" name="Object 12"/>
            <p:cNvGraphicFramePr>
              <a:graphicFrameLocks noChangeAspect="1"/>
            </p:cNvGraphicFramePr>
            <p:nvPr/>
          </p:nvGraphicFramePr>
          <p:xfrm>
            <a:off x="2352" y="2976"/>
            <a:ext cx="2112" cy="864"/>
          </p:xfrm>
          <a:graphic>
            <a:graphicData uri="http://schemas.openxmlformats.org/presentationml/2006/ole">
              <mc:AlternateContent xmlns:mc="http://schemas.openxmlformats.org/markup-compatibility/2006">
                <mc:Choice xmlns:v="urn:schemas-microsoft-com:vml" Requires="v">
                  <p:oleObj spid="_x0000_s1799207" name="公式" r:id="rId7" imgW="1269720" imgH="457200" progId="">
                    <p:embed/>
                  </p:oleObj>
                </mc:Choice>
                <mc:Fallback>
                  <p:oleObj name="公式" r:id="rId7" imgW="1269720" imgH="457200" progId="">
                    <p:embed/>
                    <p:pic>
                      <p:nvPicPr>
                        <p:cNvPr id="0"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52" y="2976"/>
                          <a:ext cx="2112" cy="8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99172"/>
                                        </p:tgtEl>
                                        <p:attrNameLst>
                                          <p:attrName>style.visibility</p:attrName>
                                        </p:attrNameLst>
                                      </p:cBhvr>
                                      <p:to>
                                        <p:strVal val="visible"/>
                                      </p:to>
                                    </p:set>
                                    <p:animEffect transition="in" filter="wipe(up)">
                                      <p:cBhvr>
                                        <p:cTn id="7" dur="500"/>
                                        <p:tgtEl>
                                          <p:spTgt spid="179917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99174"/>
                                        </p:tgtEl>
                                        <p:attrNameLst>
                                          <p:attrName>style.visibility</p:attrName>
                                        </p:attrNameLst>
                                      </p:cBhvr>
                                      <p:to>
                                        <p:strVal val="visible"/>
                                      </p:to>
                                    </p:set>
                                    <p:animEffect transition="in" filter="wipe(left)">
                                      <p:cBhvr>
                                        <p:cTn id="12" dur="500"/>
                                        <p:tgtEl>
                                          <p:spTgt spid="179917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799176"/>
                                        </p:tgtEl>
                                        <p:attrNameLst>
                                          <p:attrName>style.visibility</p:attrName>
                                        </p:attrNameLst>
                                      </p:cBhvr>
                                      <p:to>
                                        <p:strVal val="visible"/>
                                      </p:to>
                                    </p:set>
                                    <p:animEffect transition="in" filter="wipe(left)">
                                      <p:cBhvr>
                                        <p:cTn id="17" dur="500"/>
                                        <p:tgtEl>
                                          <p:spTgt spid="1799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9172"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0196" name="Rectangle 4"/>
          <p:cNvSpPr>
            <a:spLocks noChangeArrowheads="1"/>
          </p:cNvSpPr>
          <p:nvPr/>
        </p:nvSpPr>
        <p:spPr bwMode="auto">
          <a:xfrm>
            <a:off x="1116013" y="981075"/>
            <a:ext cx="1063625" cy="519113"/>
          </a:xfrm>
          <a:prstGeom prst="rect">
            <a:avLst/>
          </a:prstGeom>
          <a:noFill/>
          <a:ln w="9525">
            <a:noFill/>
            <a:miter lim="800000"/>
            <a:headEnd/>
            <a:tailEnd/>
          </a:ln>
          <a:effectLst/>
        </p:spPr>
        <p:txBody>
          <a:bodyPr wrap="none">
            <a:spAutoFit/>
          </a:bodyPr>
          <a:lstStyle/>
          <a:p>
            <a:r>
              <a:rPr lang="en-US" altLang="zh-CN" b="1"/>
              <a:t>(ii) </a:t>
            </a:r>
            <a:r>
              <a:rPr lang="zh-CN" altLang="en-US" b="1"/>
              <a:t>有</a:t>
            </a:r>
          </a:p>
        </p:txBody>
      </p:sp>
      <p:graphicFrame>
        <p:nvGraphicFramePr>
          <p:cNvPr id="1800197" name="Object 5"/>
          <p:cNvGraphicFramePr>
            <a:graphicFrameLocks noChangeAspect="1"/>
          </p:cNvGraphicFramePr>
          <p:nvPr/>
        </p:nvGraphicFramePr>
        <p:xfrm>
          <a:off x="2339975" y="3500438"/>
          <a:ext cx="4724400" cy="1735137"/>
        </p:xfrm>
        <a:graphic>
          <a:graphicData uri="http://schemas.openxmlformats.org/presentationml/2006/ole">
            <mc:AlternateContent xmlns:mc="http://schemas.openxmlformats.org/markup-compatibility/2006">
              <mc:Choice xmlns:v="urn:schemas-microsoft-com:vml" Requires="v">
                <p:oleObj spid="_x0000_s1800215" name="公式" r:id="rId3" imgW="1828800" imgH="672840" progId="">
                  <p:embed/>
                </p:oleObj>
              </mc:Choice>
              <mc:Fallback>
                <p:oleObj name="公式" r:id="rId3" imgW="1828800" imgH="672840" progId="">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975" y="3500438"/>
                        <a:ext cx="4724400" cy="173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00198" name="Object 6"/>
          <p:cNvGraphicFramePr>
            <a:graphicFrameLocks noChangeAspect="1"/>
          </p:cNvGraphicFramePr>
          <p:nvPr/>
        </p:nvGraphicFramePr>
        <p:xfrm>
          <a:off x="2268538" y="1844675"/>
          <a:ext cx="4167187" cy="944563"/>
        </p:xfrm>
        <a:graphic>
          <a:graphicData uri="http://schemas.openxmlformats.org/presentationml/2006/ole">
            <mc:AlternateContent xmlns:mc="http://schemas.openxmlformats.org/markup-compatibility/2006">
              <mc:Choice xmlns:v="urn:schemas-microsoft-com:vml" Requires="v">
                <p:oleObj spid="_x0000_s1800216" name="Equation" r:id="rId5" imgW="4686120" imgH="977760" progId="">
                  <p:embed/>
                </p:oleObj>
              </mc:Choice>
              <mc:Fallback>
                <p:oleObj name="Equation" r:id="rId5" imgW="4686120" imgH="977760" progId="">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8538" y="1844675"/>
                        <a:ext cx="4167187" cy="944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矩形 4"/>
          <p:cNvSpPr/>
          <p:nvPr/>
        </p:nvSpPr>
        <p:spPr>
          <a:xfrm>
            <a:off x="1000100" y="3286124"/>
            <a:ext cx="1255472" cy="523220"/>
          </a:xfrm>
          <a:prstGeom prst="rect">
            <a:avLst/>
          </a:prstGeom>
        </p:spPr>
        <p:txBody>
          <a:bodyPr wrap="none">
            <a:spAutoFit/>
          </a:bodyPr>
          <a:lstStyle/>
          <a:p>
            <a:r>
              <a:rPr kumimoji="0" lang="zh-CN" altLang="en-US" b="1" dirty="0">
                <a:latin typeface="Arial" charset="0"/>
                <a:ea typeface="宋体" pitchFamily="2" charset="-122"/>
                <a:sym typeface="Symbol" pitchFamily="18" charset="2"/>
              </a:rPr>
              <a:t></a:t>
            </a:r>
            <a:r>
              <a:rPr kumimoji="0" lang="en-US" altLang="zh-CN" b="1" baseline="30000" dirty="0">
                <a:latin typeface="Arial" charset="0"/>
                <a:ea typeface="宋体" pitchFamily="2" charset="-122"/>
                <a:sym typeface="Symbol" pitchFamily="18" charset="2"/>
              </a:rPr>
              <a:t>2</a:t>
            </a:r>
            <a:r>
              <a:rPr kumimoji="0" lang="zh-CN" altLang="en-US" b="1" dirty="0">
                <a:solidFill>
                  <a:srgbClr val="0000FF"/>
                </a:solidFill>
                <a:ea typeface="宋体" pitchFamily="2" charset="-122"/>
              </a:rPr>
              <a:t>已知</a:t>
            </a:r>
            <a:endParaRPr lang="zh-CN" altLang="en-US" dirty="0"/>
          </a:p>
        </p:txBody>
      </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00198"/>
                                        </p:tgtEl>
                                        <p:attrNameLst>
                                          <p:attrName>style.visibility</p:attrName>
                                        </p:attrNameLst>
                                      </p:cBhvr>
                                      <p:to>
                                        <p:strVal val="visible"/>
                                      </p:to>
                                    </p:set>
                                    <p:animEffect transition="in" filter="wipe(left)">
                                      <p:cBhvr>
                                        <p:cTn id="7" dur="500"/>
                                        <p:tgtEl>
                                          <p:spTgt spid="180019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00197"/>
                                        </p:tgtEl>
                                        <p:attrNameLst>
                                          <p:attrName>style.visibility</p:attrName>
                                        </p:attrNameLst>
                                      </p:cBhvr>
                                      <p:to>
                                        <p:strVal val="visible"/>
                                      </p:to>
                                    </p:set>
                                    <p:animEffect transition="in" filter="wipe(left)">
                                      <p:cBhvr>
                                        <p:cTn id="17" dur="500"/>
                                        <p:tgtEl>
                                          <p:spTgt spid="1800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02245" name="Object 5"/>
          <p:cNvGraphicFramePr>
            <a:graphicFrameLocks noChangeAspect="1"/>
          </p:cNvGraphicFramePr>
          <p:nvPr/>
        </p:nvGraphicFramePr>
        <p:xfrm>
          <a:off x="2071670" y="2786058"/>
          <a:ext cx="3973079" cy="1428760"/>
        </p:xfrm>
        <a:graphic>
          <a:graphicData uri="http://schemas.openxmlformats.org/presentationml/2006/ole">
            <mc:AlternateContent xmlns:mc="http://schemas.openxmlformats.org/markup-compatibility/2006">
              <mc:Choice xmlns:v="urn:schemas-microsoft-com:vml" Requires="v">
                <p:oleObj spid="_x0000_s1802263" name="公式" r:id="rId3" imgW="1955520" imgH="672840" progId="">
                  <p:embed/>
                </p:oleObj>
              </mc:Choice>
              <mc:Fallback>
                <p:oleObj name="公式" r:id="rId3" imgW="1955520" imgH="672840" progId="">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1670" y="2786058"/>
                        <a:ext cx="3973079" cy="14287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02246" name="Object 6"/>
          <p:cNvGraphicFramePr>
            <a:graphicFrameLocks noChangeAspect="1"/>
          </p:cNvGraphicFramePr>
          <p:nvPr/>
        </p:nvGraphicFramePr>
        <p:xfrm>
          <a:off x="6143636" y="3000372"/>
          <a:ext cx="2438400" cy="704850"/>
        </p:xfrm>
        <a:graphic>
          <a:graphicData uri="http://schemas.openxmlformats.org/presentationml/2006/ole">
            <mc:AlternateContent xmlns:mc="http://schemas.openxmlformats.org/markup-compatibility/2006">
              <mc:Choice xmlns:v="urn:schemas-microsoft-com:vml" Requires="v">
                <p:oleObj spid="_x0000_s1802264" name="Equation" r:id="rId5" imgW="901440" imgH="203040" progId="">
                  <p:embed/>
                </p:oleObj>
              </mc:Choice>
              <mc:Fallback>
                <p:oleObj name="Equation" r:id="rId5" imgW="901440" imgH="203040" progId="">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43636" y="3000372"/>
                        <a:ext cx="2438400" cy="704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16"/>
          <p:cNvSpPr>
            <a:spLocks noChangeArrowheads="1"/>
          </p:cNvSpPr>
          <p:nvPr/>
        </p:nvSpPr>
        <p:spPr bwMode="auto">
          <a:xfrm>
            <a:off x="1116013" y="981075"/>
            <a:ext cx="1162050" cy="519113"/>
          </a:xfrm>
          <a:prstGeom prst="rect">
            <a:avLst/>
          </a:prstGeom>
          <a:noFill/>
          <a:ln w="9525">
            <a:noFill/>
            <a:miter lim="800000"/>
            <a:headEnd/>
            <a:tailEnd/>
          </a:ln>
          <a:effectLst/>
        </p:spPr>
        <p:txBody>
          <a:bodyPr wrap="none">
            <a:spAutoFit/>
          </a:bodyPr>
          <a:lstStyle/>
          <a:p>
            <a:r>
              <a:rPr lang="en-US" altLang="zh-CN" b="1" dirty="0"/>
              <a:t>(iii) </a:t>
            </a:r>
            <a:r>
              <a:rPr lang="zh-CN" altLang="en-US" b="1" dirty="0"/>
              <a:t>有</a:t>
            </a:r>
          </a:p>
        </p:txBody>
      </p:sp>
      <p:sp>
        <p:nvSpPr>
          <p:cNvPr id="8" name="矩形 7"/>
          <p:cNvSpPr/>
          <p:nvPr/>
        </p:nvSpPr>
        <p:spPr>
          <a:xfrm>
            <a:off x="1000100" y="1714488"/>
            <a:ext cx="1255472" cy="523220"/>
          </a:xfrm>
          <a:prstGeom prst="rect">
            <a:avLst/>
          </a:prstGeom>
        </p:spPr>
        <p:txBody>
          <a:bodyPr wrap="none">
            <a:spAutoFit/>
          </a:bodyPr>
          <a:lstStyle/>
          <a:p>
            <a:r>
              <a:rPr kumimoji="0" lang="zh-CN" altLang="en-US" b="1" dirty="0">
                <a:latin typeface="Arial" charset="0"/>
                <a:ea typeface="宋体" pitchFamily="2" charset="-122"/>
                <a:sym typeface="Symbol" pitchFamily="18" charset="2"/>
              </a:rPr>
              <a:t></a:t>
            </a:r>
            <a:r>
              <a:rPr kumimoji="0" lang="en-US" altLang="zh-CN" b="1" baseline="30000" dirty="0">
                <a:latin typeface="Arial" charset="0"/>
                <a:ea typeface="宋体" pitchFamily="2" charset="-122"/>
                <a:sym typeface="Symbol" pitchFamily="18" charset="2"/>
              </a:rPr>
              <a:t>2</a:t>
            </a:r>
            <a:r>
              <a:rPr kumimoji="0" lang="zh-CN" altLang="en-US" b="1" dirty="0">
                <a:solidFill>
                  <a:srgbClr val="0000FF"/>
                </a:solidFill>
                <a:ea typeface="宋体" pitchFamily="2" charset="-122"/>
              </a:rPr>
              <a:t>未知</a:t>
            </a:r>
            <a:endParaRPr lang="zh-CN" altLang="en-US" dirty="0"/>
          </a:p>
        </p:txBody>
      </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02245"/>
                                        </p:tgtEl>
                                        <p:attrNameLst>
                                          <p:attrName>style.visibility</p:attrName>
                                        </p:attrNameLst>
                                      </p:cBhvr>
                                      <p:to>
                                        <p:strVal val="visible"/>
                                      </p:to>
                                    </p:set>
                                    <p:animEffect transition="in" filter="wipe(left)">
                                      <p:cBhvr>
                                        <p:cTn id="7" dur="500"/>
                                        <p:tgtEl>
                                          <p:spTgt spid="180224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02246"/>
                                        </p:tgtEl>
                                        <p:attrNameLst>
                                          <p:attrName>style.visibility</p:attrName>
                                        </p:attrNameLst>
                                      </p:cBhvr>
                                      <p:to>
                                        <p:strVal val="visible"/>
                                      </p:to>
                                    </p:set>
                                    <p:animEffect transition="in" filter="wipe(left)">
                                      <p:cBhvr>
                                        <p:cTn id="12" dur="500"/>
                                        <p:tgtEl>
                                          <p:spTgt spid="1802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ChangeArrowheads="1"/>
          </p:cNvSpPr>
          <p:nvPr/>
        </p:nvSpPr>
        <p:spPr bwMode="auto">
          <a:xfrm>
            <a:off x="742950" y="1120775"/>
            <a:ext cx="3829050" cy="579438"/>
          </a:xfrm>
          <a:prstGeom prst="rect">
            <a:avLst/>
          </a:prstGeom>
          <a:noFill/>
          <a:ln w="9525">
            <a:noFill/>
            <a:miter lim="800000"/>
            <a:headEnd/>
            <a:tailEnd/>
          </a:ln>
          <a:effectLst/>
        </p:spPr>
        <p:txBody>
          <a:bodyPr>
            <a:spAutoFit/>
          </a:bodyPr>
          <a:lstStyle/>
          <a:p>
            <a:r>
              <a:rPr kumimoji="1" lang="zh-CN" altLang="en-US" sz="3200" dirty="0">
                <a:solidFill>
                  <a:srgbClr val="FF0000"/>
                </a:solidFill>
                <a:latin typeface="Times New Roman" pitchFamily="18" charset="0"/>
                <a:ea typeface="楷体_GB2312" pitchFamily="49" charset="-122"/>
              </a:rPr>
              <a:t>检验的 </a:t>
            </a:r>
            <a:r>
              <a:rPr kumimoji="1" lang="en-US" altLang="zh-CN" sz="3200" i="1" dirty="0">
                <a:solidFill>
                  <a:srgbClr val="FF0000"/>
                </a:solidFill>
                <a:latin typeface="Times New Roman" pitchFamily="18" charset="0"/>
                <a:ea typeface="黑体" pitchFamily="2" charset="-122"/>
              </a:rPr>
              <a:t>p </a:t>
            </a:r>
            <a:r>
              <a:rPr kumimoji="1" lang="zh-CN" altLang="en-US" sz="3200" dirty="0">
                <a:solidFill>
                  <a:srgbClr val="FF0000"/>
                </a:solidFill>
                <a:latin typeface="Times New Roman" pitchFamily="18" charset="0"/>
                <a:ea typeface="楷体_GB2312" pitchFamily="49" charset="-122"/>
              </a:rPr>
              <a:t>值</a:t>
            </a:r>
          </a:p>
        </p:txBody>
      </p:sp>
      <p:sp>
        <p:nvSpPr>
          <p:cNvPr id="379907" name="Rectangle 3"/>
          <p:cNvSpPr>
            <a:spLocks noChangeArrowheads="1"/>
          </p:cNvSpPr>
          <p:nvPr/>
        </p:nvSpPr>
        <p:spPr bwMode="auto">
          <a:xfrm>
            <a:off x="1058863" y="1931988"/>
            <a:ext cx="7258050" cy="3252787"/>
          </a:xfrm>
          <a:prstGeom prst="rect">
            <a:avLst/>
          </a:prstGeom>
          <a:noFill/>
          <a:ln w="9525">
            <a:noFill/>
            <a:miter lim="800000"/>
            <a:headEnd/>
            <a:tailEnd/>
          </a:ln>
          <a:effectLst/>
        </p:spPr>
        <p:txBody>
          <a:bodyPr>
            <a:spAutoFit/>
          </a:bodyPr>
          <a:lstStyle/>
          <a:p>
            <a:r>
              <a:rPr kumimoji="1" lang="zh-CN" altLang="en-US" sz="2800">
                <a:latin typeface="楷体_GB2312" pitchFamily="49" charset="-122"/>
                <a:ea typeface="楷体_GB2312" pitchFamily="49" charset="-122"/>
              </a:rPr>
              <a:t>假设检验的结论通常是简单的</a:t>
            </a:r>
            <a:r>
              <a:rPr kumimoji="1" lang="en-US" altLang="zh-CN" sz="2800">
                <a:latin typeface="楷体_GB2312" pitchFamily="49" charset="-122"/>
                <a:ea typeface="楷体_GB2312" pitchFamily="49" charset="-122"/>
              </a:rPr>
              <a:t>: </a:t>
            </a:r>
            <a:r>
              <a:rPr kumimoji="1" lang="zh-CN" altLang="en-US" sz="2800">
                <a:latin typeface="楷体_GB2312" pitchFamily="49" charset="-122"/>
                <a:ea typeface="楷体_GB2312" pitchFamily="49" charset="-122"/>
              </a:rPr>
              <a:t>在给定的显著水平下，不是拒绝原假设就是保留原假设。然而有时也会出现这样的情况：在一个较大的显著水平（</a:t>
            </a:r>
            <a:r>
              <a:rPr lang="zh-CN" altLang="en-US" sz="2800" i="1">
                <a:solidFill>
                  <a:schemeClr val="tx2"/>
                </a:solidFill>
                <a:effectLst>
                  <a:outerShdw blurRad="38100" dist="38100" dir="2700000" algn="tl">
                    <a:srgbClr val="000000"/>
                  </a:outerShdw>
                </a:effectLst>
                <a:latin typeface="Times New Roman" pitchFamily="18" charset="0"/>
                <a:sym typeface="Symbol" pitchFamily="18" charset="2"/>
              </a:rPr>
              <a:t> </a:t>
            </a:r>
            <a:r>
              <a:rPr lang="en-US" altLang="zh-CN" sz="2800">
                <a:solidFill>
                  <a:schemeClr val="tx2"/>
                </a:solidFill>
                <a:effectLst>
                  <a:outerShdw blurRad="38100" dist="38100" dir="2700000" algn="tl">
                    <a:srgbClr val="000000"/>
                  </a:outerShdw>
                </a:effectLst>
                <a:latin typeface="Times New Roman" pitchFamily="18" charset="0"/>
                <a:sym typeface="Symbol" pitchFamily="18" charset="2"/>
              </a:rPr>
              <a:t>=0.05</a:t>
            </a:r>
            <a:r>
              <a:rPr lang="zh-CN" altLang="en-US" sz="2800">
                <a:solidFill>
                  <a:schemeClr val="tx2"/>
                </a:solidFill>
                <a:effectLst>
                  <a:outerShdw blurRad="38100" dist="38100" dir="2700000" algn="tl">
                    <a:srgbClr val="000000"/>
                  </a:outerShdw>
                </a:effectLst>
                <a:latin typeface="楷体_GB2312" pitchFamily="49" charset="-122"/>
                <a:ea typeface="楷体_GB2312" pitchFamily="49" charset="-122"/>
                <a:sym typeface="Symbol" pitchFamily="18" charset="2"/>
              </a:rPr>
              <a:t>）</a:t>
            </a:r>
            <a:r>
              <a:rPr kumimoji="1" lang="zh-CN" altLang="en-US" sz="2800">
                <a:latin typeface="楷体_GB2312" pitchFamily="49" charset="-122"/>
                <a:ea typeface="楷体_GB2312" pitchFamily="49" charset="-122"/>
              </a:rPr>
              <a:t>下得到拒绝原假设的结论，而在一个较小的显著水平（</a:t>
            </a:r>
            <a:r>
              <a:rPr lang="zh-CN" altLang="en-US" sz="2800" i="1">
                <a:solidFill>
                  <a:schemeClr val="tx2"/>
                </a:solidFill>
                <a:effectLst>
                  <a:outerShdw blurRad="38100" dist="38100" dir="2700000" algn="tl">
                    <a:srgbClr val="000000"/>
                  </a:outerShdw>
                </a:effectLst>
                <a:latin typeface="Times New Roman" pitchFamily="18" charset="0"/>
                <a:sym typeface="Symbol" pitchFamily="18" charset="2"/>
              </a:rPr>
              <a:t> </a:t>
            </a:r>
            <a:r>
              <a:rPr lang="en-US" altLang="zh-CN" sz="2800">
                <a:solidFill>
                  <a:schemeClr val="tx2"/>
                </a:solidFill>
                <a:effectLst>
                  <a:outerShdw blurRad="38100" dist="38100" dir="2700000" algn="tl">
                    <a:srgbClr val="000000"/>
                  </a:outerShdw>
                </a:effectLst>
                <a:latin typeface="Times New Roman" pitchFamily="18" charset="0"/>
                <a:sym typeface="Symbol" pitchFamily="18" charset="2"/>
              </a:rPr>
              <a:t>=0.01</a:t>
            </a:r>
            <a:r>
              <a:rPr kumimoji="1" lang="zh-CN" altLang="en-US" sz="2800">
                <a:latin typeface="楷体_GB2312" pitchFamily="49" charset="-122"/>
                <a:ea typeface="楷体_GB2312" pitchFamily="49" charset="-122"/>
              </a:rPr>
              <a:t>）下却会得到相反的结论。</a:t>
            </a:r>
          </a:p>
          <a:p>
            <a:pPr>
              <a:spcBef>
                <a:spcPct val="40000"/>
              </a:spcBef>
            </a:pPr>
            <a:r>
              <a:rPr kumimoji="1" lang="zh-CN" altLang="en-US" sz="2800">
                <a:latin typeface="楷体_GB2312" pitchFamily="49" charset="-122"/>
                <a:ea typeface="楷体_GB2312" pitchFamily="49" charset="-122"/>
              </a:rPr>
              <a:t>这种情况在理论上很容易解释：</a:t>
            </a:r>
          </a:p>
        </p:txBody>
      </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9906"/>
                                        </p:tgtEl>
                                        <p:attrNameLst>
                                          <p:attrName>style.visibility</p:attrName>
                                        </p:attrNameLst>
                                      </p:cBhvr>
                                      <p:to>
                                        <p:strVal val="visible"/>
                                      </p:to>
                                    </p:set>
                                    <p:anim calcmode="lin" valueType="num">
                                      <p:cBhvr additive="base">
                                        <p:cTn id="7" dur="500" fill="hold"/>
                                        <p:tgtEl>
                                          <p:spTgt spid="379906"/>
                                        </p:tgtEl>
                                        <p:attrNameLst>
                                          <p:attrName>ppt_x</p:attrName>
                                        </p:attrNameLst>
                                      </p:cBhvr>
                                      <p:tavLst>
                                        <p:tav tm="0">
                                          <p:val>
                                            <p:strVal val="0-#ppt_w/2"/>
                                          </p:val>
                                        </p:tav>
                                        <p:tav tm="100000">
                                          <p:val>
                                            <p:strVal val="#ppt_x"/>
                                          </p:val>
                                        </p:tav>
                                      </p:tavLst>
                                    </p:anim>
                                    <p:anim calcmode="lin" valueType="num">
                                      <p:cBhvr additive="base">
                                        <p:cTn id="8" dur="500" fill="hold"/>
                                        <p:tgtEl>
                                          <p:spTgt spid="37990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79907"/>
                                        </p:tgtEl>
                                        <p:attrNameLst>
                                          <p:attrName>style.visibility</p:attrName>
                                        </p:attrNameLst>
                                      </p:cBhvr>
                                      <p:to>
                                        <p:strVal val="visible"/>
                                      </p:to>
                                    </p:set>
                                    <p:anim calcmode="lin" valueType="num">
                                      <p:cBhvr additive="base">
                                        <p:cTn id="13" dur="500" fill="hold"/>
                                        <p:tgtEl>
                                          <p:spTgt spid="379907"/>
                                        </p:tgtEl>
                                        <p:attrNameLst>
                                          <p:attrName>ppt_x</p:attrName>
                                        </p:attrNameLst>
                                      </p:cBhvr>
                                      <p:tavLst>
                                        <p:tav tm="0">
                                          <p:val>
                                            <p:strVal val="#ppt_x"/>
                                          </p:val>
                                        </p:tav>
                                        <p:tav tm="100000">
                                          <p:val>
                                            <p:strVal val="#ppt_x"/>
                                          </p:val>
                                        </p:tav>
                                      </p:tavLst>
                                    </p:anim>
                                    <p:anim calcmode="lin" valueType="num">
                                      <p:cBhvr additive="base">
                                        <p:cTn id="14" dur="500" fill="hold"/>
                                        <p:tgtEl>
                                          <p:spTgt spid="3799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06" grpId="0" autoUpdateAnimBg="0"/>
      <p:bldP spid="379907"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ChangeArrowheads="1"/>
          </p:cNvSpPr>
          <p:nvPr/>
        </p:nvSpPr>
        <p:spPr bwMode="auto">
          <a:xfrm>
            <a:off x="971550" y="1268413"/>
            <a:ext cx="7056438" cy="3851275"/>
          </a:xfrm>
          <a:prstGeom prst="rect">
            <a:avLst/>
          </a:prstGeom>
          <a:noFill/>
          <a:ln w="9525">
            <a:noFill/>
            <a:miter lim="800000"/>
            <a:headEnd/>
            <a:tailEnd/>
          </a:ln>
          <a:effectLst/>
        </p:spPr>
        <p:txBody>
          <a:bodyPr>
            <a:spAutoFit/>
          </a:bodyPr>
          <a:lstStyle/>
          <a:p>
            <a:r>
              <a:rPr kumimoji="1" lang="zh-CN" altLang="en-US" sz="2800">
                <a:latin typeface="楷体_GB2312" pitchFamily="49" charset="-122"/>
                <a:ea typeface="楷体_GB2312" pitchFamily="49" charset="-122"/>
              </a:rPr>
              <a:t>因为显著水平变小后会导致检验的拒绝域变小，于是原来落在拒绝域中的观测值就可能落入接受域。</a:t>
            </a:r>
          </a:p>
          <a:p>
            <a:pPr>
              <a:spcBef>
                <a:spcPct val="40000"/>
              </a:spcBef>
            </a:pPr>
            <a:r>
              <a:rPr kumimoji="1" lang="zh-CN" altLang="en-US" sz="2800">
                <a:latin typeface="楷体_GB2312" pitchFamily="49" charset="-122"/>
                <a:ea typeface="楷体_GB2312" pitchFamily="49" charset="-122"/>
              </a:rPr>
              <a:t>但这种情况在应用中会带来一些麻烦：假如这时一个人主张选择显著水平</a:t>
            </a:r>
            <a:r>
              <a:rPr lang="zh-CN" altLang="en-US" sz="2800" i="1">
                <a:solidFill>
                  <a:schemeClr val="tx2"/>
                </a:solidFill>
                <a:effectLst>
                  <a:outerShdw blurRad="38100" dist="38100" dir="2700000" algn="tl">
                    <a:srgbClr val="000000"/>
                  </a:outerShdw>
                </a:effectLst>
                <a:latin typeface="Times New Roman" pitchFamily="18" charset="0"/>
                <a:sym typeface="Symbol" pitchFamily="18" charset="2"/>
              </a:rPr>
              <a:t> </a:t>
            </a:r>
            <a:r>
              <a:rPr lang="en-US" altLang="zh-CN" sz="2800">
                <a:solidFill>
                  <a:schemeClr val="tx2"/>
                </a:solidFill>
                <a:effectLst>
                  <a:outerShdw blurRad="38100" dist="38100" dir="2700000" algn="tl">
                    <a:srgbClr val="000000"/>
                  </a:outerShdw>
                </a:effectLst>
                <a:latin typeface="Times New Roman" pitchFamily="18" charset="0"/>
                <a:sym typeface="Symbol" pitchFamily="18" charset="2"/>
              </a:rPr>
              <a:t>=0.05</a:t>
            </a:r>
            <a:r>
              <a:rPr kumimoji="1" lang="zh-CN" altLang="en-US" sz="2800">
                <a:latin typeface="楷体_GB2312" pitchFamily="49" charset="-122"/>
                <a:ea typeface="楷体_GB2312" pitchFamily="49" charset="-122"/>
              </a:rPr>
              <a:t>，而另一个人主张选</a:t>
            </a:r>
            <a:r>
              <a:rPr lang="zh-CN" altLang="en-US" sz="2800" i="1">
                <a:solidFill>
                  <a:schemeClr val="tx2"/>
                </a:solidFill>
                <a:effectLst>
                  <a:outerShdw blurRad="38100" dist="38100" dir="2700000" algn="tl">
                    <a:srgbClr val="000000"/>
                  </a:outerShdw>
                </a:effectLst>
                <a:latin typeface="Times New Roman" pitchFamily="18" charset="0"/>
                <a:sym typeface="Symbol" pitchFamily="18" charset="2"/>
              </a:rPr>
              <a:t> </a:t>
            </a:r>
            <a:r>
              <a:rPr lang="en-US" altLang="zh-CN" sz="2800">
                <a:solidFill>
                  <a:schemeClr val="tx2"/>
                </a:solidFill>
                <a:effectLst>
                  <a:outerShdw blurRad="38100" dist="38100" dir="2700000" algn="tl">
                    <a:srgbClr val="000000"/>
                  </a:outerShdw>
                </a:effectLst>
                <a:latin typeface="Times New Roman" pitchFamily="18" charset="0"/>
                <a:sym typeface="Symbol" pitchFamily="18" charset="2"/>
              </a:rPr>
              <a:t>=0.01</a:t>
            </a:r>
            <a:r>
              <a:rPr kumimoji="1" lang="zh-CN" altLang="en-US" sz="2800">
                <a:latin typeface="楷体_GB2312" pitchFamily="49" charset="-122"/>
                <a:ea typeface="楷体_GB2312" pitchFamily="49" charset="-122"/>
              </a:rPr>
              <a:t>，则第一个人的结论是拒绝</a:t>
            </a:r>
            <a:r>
              <a:rPr kumimoji="1" lang="en-US" altLang="zh-CN" sz="2800" i="1">
                <a:latin typeface="Times New Roman" pitchFamily="18" charset="0"/>
              </a:rPr>
              <a:t>H</a:t>
            </a:r>
            <a:r>
              <a:rPr kumimoji="1" lang="en-US" altLang="zh-CN" sz="2800" baseline="-30000">
                <a:latin typeface="Times New Roman" pitchFamily="18" charset="0"/>
              </a:rPr>
              <a:t>0</a:t>
            </a:r>
            <a:r>
              <a:rPr kumimoji="1" lang="zh-CN" altLang="en-US" sz="2800">
                <a:latin typeface="楷体_GB2312" pitchFamily="49" charset="-122"/>
                <a:ea typeface="楷体_GB2312" pitchFamily="49" charset="-122"/>
              </a:rPr>
              <a:t>，而后一个人的结论是接受</a:t>
            </a:r>
            <a:r>
              <a:rPr kumimoji="1" lang="en-US" altLang="zh-CN" sz="2800" i="1">
                <a:latin typeface="Times New Roman" pitchFamily="18" charset="0"/>
              </a:rPr>
              <a:t>H</a:t>
            </a:r>
            <a:r>
              <a:rPr kumimoji="1" lang="en-US" altLang="zh-CN" sz="2800" baseline="-30000">
                <a:latin typeface="Times New Roman" pitchFamily="18" charset="0"/>
              </a:rPr>
              <a:t>0</a:t>
            </a:r>
            <a:r>
              <a:rPr kumimoji="1" lang="zh-CN" altLang="en-US" sz="2800">
                <a:latin typeface="楷体_GB2312" pitchFamily="49" charset="-122"/>
                <a:ea typeface="楷体_GB2312" pitchFamily="49" charset="-122"/>
              </a:rPr>
              <a:t>，</a:t>
            </a:r>
          </a:p>
          <a:p>
            <a:pPr>
              <a:spcBef>
                <a:spcPct val="40000"/>
              </a:spcBef>
            </a:pPr>
            <a:r>
              <a:rPr kumimoji="1" lang="zh-CN" altLang="en-US" sz="2800">
                <a:latin typeface="楷体_GB2312" pitchFamily="49" charset="-122"/>
                <a:ea typeface="楷体_GB2312" pitchFamily="49" charset="-122"/>
              </a:rPr>
              <a:t>我们该如何处理这一问题呢？</a:t>
            </a:r>
          </a:p>
        </p:txBody>
      </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81954"/>
                                        </p:tgtEl>
                                        <p:attrNameLst>
                                          <p:attrName>style.visibility</p:attrName>
                                        </p:attrNameLst>
                                      </p:cBhvr>
                                      <p:to>
                                        <p:strVal val="visible"/>
                                      </p:to>
                                    </p:set>
                                    <p:anim calcmode="lin" valueType="num">
                                      <p:cBhvr additive="base">
                                        <p:cTn id="7" dur="500" fill="hold"/>
                                        <p:tgtEl>
                                          <p:spTgt spid="381954"/>
                                        </p:tgtEl>
                                        <p:attrNameLst>
                                          <p:attrName>ppt_x</p:attrName>
                                        </p:attrNameLst>
                                      </p:cBhvr>
                                      <p:tavLst>
                                        <p:tav tm="0">
                                          <p:val>
                                            <p:strVal val="1+#ppt_w/2"/>
                                          </p:val>
                                        </p:tav>
                                        <p:tav tm="100000">
                                          <p:val>
                                            <p:strVal val="#ppt_x"/>
                                          </p:val>
                                        </p:tav>
                                      </p:tavLst>
                                    </p:anim>
                                    <p:anim calcmode="lin" valueType="num">
                                      <p:cBhvr additive="base">
                                        <p:cTn id="8" dur="500" fill="hold"/>
                                        <p:tgtEl>
                                          <p:spTgt spid="3819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54"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64" name="Rectangle 4"/>
          <p:cNvSpPr>
            <a:spLocks noChangeArrowheads="1"/>
          </p:cNvSpPr>
          <p:nvPr/>
        </p:nvSpPr>
        <p:spPr bwMode="auto">
          <a:xfrm>
            <a:off x="1116013" y="692150"/>
            <a:ext cx="7499350" cy="641350"/>
          </a:xfrm>
          <a:prstGeom prst="rect">
            <a:avLst/>
          </a:prstGeom>
          <a:noFill/>
          <a:ln w="9525">
            <a:noFill/>
            <a:miter lim="800000"/>
            <a:headEnd/>
            <a:tailEnd/>
          </a:ln>
          <a:effectLst/>
        </p:spPr>
        <p:txBody>
          <a:bodyPr wrap="none">
            <a:spAutoFit/>
          </a:bodyPr>
          <a:lstStyle/>
          <a:p>
            <a:r>
              <a:rPr lang="zh-CN" altLang="en-US" sz="3600" b="1">
                <a:solidFill>
                  <a:srgbClr val="FF0066"/>
                </a:solidFill>
                <a:ea typeface="宋体" pitchFamily="2" charset="-122"/>
              </a:rPr>
              <a:t>单个正态</a:t>
            </a:r>
            <a:r>
              <a:rPr lang="zh-CN" altLang="en-US" sz="3600" b="1">
                <a:solidFill>
                  <a:schemeClr val="tx2"/>
                </a:solidFill>
                <a:ea typeface="宋体" pitchFamily="2" charset="-122"/>
              </a:rPr>
              <a:t>总体</a:t>
            </a:r>
            <a:r>
              <a:rPr lang="zh-CN" altLang="en-US" sz="3600" b="1">
                <a:solidFill>
                  <a:srgbClr val="FF0066"/>
                </a:solidFill>
                <a:ea typeface="宋体" pitchFamily="2" charset="-122"/>
              </a:rPr>
              <a:t>均值</a:t>
            </a:r>
            <a:r>
              <a:rPr lang="zh-CN" altLang="en-US" sz="3600" b="1">
                <a:ea typeface="宋体" pitchFamily="2" charset="-122"/>
              </a:rPr>
              <a:t>和</a:t>
            </a:r>
            <a:r>
              <a:rPr lang="zh-CN" altLang="en-US" sz="3600" b="1">
                <a:solidFill>
                  <a:srgbClr val="339933"/>
                </a:solidFill>
                <a:ea typeface="宋体" pitchFamily="2" charset="-122"/>
              </a:rPr>
              <a:t>方差</a:t>
            </a:r>
            <a:r>
              <a:rPr lang="zh-CN" altLang="en-US" sz="3600" b="1">
                <a:ea typeface="宋体" pitchFamily="2" charset="-122"/>
              </a:rPr>
              <a:t>的假设检验</a:t>
            </a:r>
          </a:p>
        </p:txBody>
      </p:sp>
      <p:sp>
        <p:nvSpPr>
          <p:cNvPr id="1781765" name="Text Box 5"/>
          <p:cNvSpPr txBox="1">
            <a:spLocks noChangeArrowheads="1"/>
          </p:cNvSpPr>
          <p:nvPr/>
        </p:nvSpPr>
        <p:spPr bwMode="auto">
          <a:xfrm>
            <a:off x="1908175" y="2205038"/>
            <a:ext cx="5716588" cy="579437"/>
          </a:xfrm>
          <a:prstGeom prst="rect">
            <a:avLst/>
          </a:prstGeom>
          <a:noFill/>
          <a:ln w="9525">
            <a:noFill/>
            <a:miter lim="800000"/>
            <a:headEnd/>
            <a:tailEnd/>
          </a:ln>
          <a:effectLst/>
        </p:spPr>
        <p:txBody>
          <a:bodyPr lIns="91432" tIns="45715" rIns="91432" bIns="45715">
            <a:spAutoFit/>
          </a:bodyPr>
          <a:lstStyle/>
          <a:p>
            <a:pPr>
              <a:spcBef>
                <a:spcPct val="50000"/>
              </a:spcBef>
            </a:pPr>
            <a:r>
              <a:rPr lang="en-US" altLang="zh-CN" sz="3200" b="1">
                <a:latin typeface="黑体" pitchFamily="49" charset="-122"/>
                <a:ea typeface="黑体" pitchFamily="49" charset="-122"/>
              </a:rPr>
              <a:t>1. </a:t>
            </a:r>
            <a:r>
              <a:rPr lang="zh-CN" altLang="en-US" sz="3200" b="1">
                <a:solidFill>
                  <a:srgbClr val="3366CC"/>
                </a:solidFill>
                <a:latin typeface="黑体" pitchFamily="49" charset="-122"/>
                <a:ea typeface="黑体" pitchFamily="49" charset="-122"/>
              </a:rPr>
              <a:t>均值</a:t>
            </a:r>
            <a:r>
              <a:rPr lang="zh-CN" altLang="en-US" sz="3200" b="1">
                <a:latin typeface="黑体" pitchFamily="49" charset="-122"/>
                <a:ea typeface="黑体" pitchFamily="49" charset="-122"/>
                <a:sym typeface="Math1" pitchFamily="2" charset="2"/>
              </a:rPr>
              <a:t>的假设检验</a:t>
            </a:r>
            <a:endParaRPr lang="zh-CN" altLang="en-US" sz="3200" b="1">
              <a:latin typeface="黑体" pitchFamily="49" charset="-122"/>
              <a:ea typeface="黑体" pitchFamily="49" charset="-122"/>
            </a:endParaRPr>
          </a:p>
        </p:txBody>
      </p:sp>
      <p:sp>
        <p:nvSpPr>
          <p:cNvPr id="1781766" name="Text Box 6"/>
          <p:cNvSpPr txBox="1">
            <a:spLocks noChangeArrowheads="1"/>
          </p:cNvSpPr>
          <p:nvPr/>
        </p:nvSpPr>
        <p:spPr bwMode="auto">
          <a:xfrm>
            <a:off x="1908175" y="3284538"/>
            <a:ext cx="6608763" cy="579437"/>
          </a:xfrm>
          <a:prstGeom prst="rect">
            <a:avLst/>
          </a:prstGeom>
          <a:noFill/>
          <a:ln w="9525">
            <a:noFill/>
            <a:miter lim="800000"/>
            <a:headEnd/>
            <a:tailEnd/>
          </a:ln>
          <a:effectLst/>
        </p:spPr>
        <p:txBody>
          <a:bodyPr lIns="91432" tIns="45715" rIns="91432" bIns="45715">
            <a:spAutoFit/>
          </a:bodyPr>
          <a:lstStyle/>
          <a:p>
            <a:pPr>
              <a:spcBef>
                <a:spcPct val="50000"/>
              </a:spcBef>
            </a:pPr>
            <a:r>
              <a:rPr lang="en-US" altLang="zh-CN" sz="3200" b="1">
                <a:ea typeface="黑体" pitchFamily="49" charset="-122"/>
              </a:rPr>
              <a:t>2.  </a:t>
            </a:r>
            <a:r>
              <a:rPr lang="zh-CN" altLang="en-US" sz="3200" b="1">
                <a:solidFill>
                  <a:srgbClr val="FF0066"/>
                </a:solidFill>
                <a:ea typeface="黑体" pitchFamily="49" charset="-122"/>
              </a:rPr>
              <a:t>方差</a:t>
            </a:r>
            <a:r>
              <a:rPr lang="zh-CN" altLang="en-US" sz="3200" b="1">
                <a:ea typeface="黑体" pitchFamily="49" charset="-122"/>
              </a:rPr>
              <a:t>的假设检验</a:t>
            </a:r>
            <a:endParaRPr lang="zh-CN" altLang="en-US" sz="3200" b="1">
              <a:ea typeface="宋体" pitchFamily="2" charset="-122"/>
            </a:endParaRPr>
          </a:p>
        </p:txBody>
      </p:sp>
    </p:spTree>
  </p:cSld>
  <p:clrMapOvr>
    <a:masterClrMapping/>
  </p:clrMapOvr>
  <p:transition spd="slow">
    <p:pull dir="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ChangeArrowheads="1"/>
          </p:cNvSpPr>
          <p:nvPr/>
        </p:nvSpPr>
        <p:spPr bwMode="auto">
          <a:xfrm>
            <a:off x="900113" y="1066800"/>
            <a:ext cx="7315200" cy="1501775"/>
          </a:xfrm>
          <a:prstGeom prst="rect">
            <a:avLst/>
          </a:prstGeom>
          <a:noFill/>
          <a:ln w="9525">
            <a:noFill/>
            <a:miter lim="800000"/>
            <a:headEnd/>
            <a:tailEnd/>
          </a:ln>
          <a:effectLst/>
        </p:spPr>
        <p:txBody>
          <a:bodyPr>
            <a:spAutoFit/>
          </a:bodyPr>
          <a:lstStyle/>
          <a:p>
            <a:pPr>
              <a:lnSpc>
                <a:spcPct val="110000"/>
              </a:lnSpc>
            </a:pPr>
            <a:r>
              <a:rPr kumimoji="1" lang="zh-CN" altLang="en-US" sz="2800" dirty="0">
                <a:solidFill>
                  <a:srgbClr val="FF0000"/>
                </a:solidFill>
                <a:latin typeface="Times New Roman" pitchFamily="18" charset="0"/>
                <a:ea typeface="楷体_GB2312" pitchFamily="49" charset="-122"/>
              </a:rPr>
              <a:t>定义</a:t>
            </a:r>
            <a:r>
              <a:rPr kumimoji="1" lang="en-US" altLang="zh-CN" sz="2800" b="1" dirty="0">
                <a:latin typeface="Times New Roman" pitchFamily="18" charset="0"/>
                <a:ea typeface="黑体" pitchFamily="2" charset="-122"/>
              </a:rPr>
              <a:t> </a:t>
            </a:r>
            <a:r>
              <a:rPr kumimoji="1" lang="en-US" altLang="zh-CN" sz="2800" dirty="0">
                <a:latin typeface="Times New Roman" pitchFamily="18" charset="0"/>
              </a:rPr>
              <a:t>  </a:t>
            </a:r>
            <a:r>
              <a:rPr kumimoji="1" lang="zh-CN" altLang="en-US" sz="2800" dirty="0">
                <a:latin typeface="宋体" charset="-122"/>
                <a:ea typeface="楷体_GB2312" pitchFamily="49" charset="-122"/>
              </a:rPr>
              <a:t>在一个假设检验问题中，利用观测</a:t>
            </a:r>
          </a:p>
          <a:p>
            <a:pPr>
              <a:lnSpc>
                <a:spcPct val="110000"/>
              </a:lnSpc>
            </a:pPr>
            <a:r>
              <a:rPr kumimoji="1" lang="zh-CN" altLang="en-US" sz="2800" dirty="0">
                <a:latin typeface="宋体" charset="-122"/>
                <a:ea typeface="楷体_GB2312" pitchFamily="49" charset="-122"/>
              </a:rPr>
              <a:t>  值能够做出拒绝原假设的最小显著性水平称</a:t>
            </a:r>
          </a:p>
          <a:p>
            <a:pPr>
              <a:lnSpc>
                <a:spcPct val="110000"/>
              </a:lnSpc>
            </a:pPr>
            <a:r>
              <a:rPr kumimoji="1" lang="zh-CN" altLang="en-US" sz="2800" dirty="0">
                <a:latin typeface="宋体" charset="-122"/>
                <a:ea typeface="楷体_GB2312" pitchFamily="49" charset="-122"/>
              </a:rPr>
              <a:t>  为</a:t>
            </a:r>
            <a:r>
              <a:rPr kumimoji="1" lang="zh-CN" altLang="en-US" sz="2800" dirty="0">
                <a:solidFill>
                  <a:srgbClr val="FF0000"/>
                </a:solidFill>
                <a:latin typeface="Times New Roman" pitchFamily="18" charset="0"/>
                <a:ea typeface="楷体_GB2312" pitchFamily="49" charset="-122"/>
              </a:rPr>
              <a:t>检验的</a:t>
            </a:r>
            <a:r>
              <a:rPr kumimoji="1" lang="en-US" altLang="zh-CN" sz="2800" i="1" dirty="0">
                <a:solidFill>
                  <a:srgbClr val="FF0000"/>
                </a:solidFill>
                <a:latin typeface="Times New Roman" pitchFamily="18" charset="0"/>
                <a:ea typeface="黑体" pitchFamily="2" charset="-122"/>
              </a:rPr>
              <a:t>p </a:t>
            </a:r>
            <a:r>
              <a:rPr kumimoji="1" lang="zh-CN" altLang="en-US" sz="2800" dirty="0">
                <a:solidFill>
                  <a:srgbClr val="FF0000"/>
                </a:solidFill>
                <a:latin typeface="Times New Roman" pitchFamily="18" charset="0"/>
                <a:ea typeface="楷体_GB2312" pitchFamily="49" charset="-122"/>
              </a:rPr>
              <a:t>值</a:t>
            </a:r>
            <a:r>
              <a:rPr kumimoji="1" lang="zh-CN" altLang="en-US" sz="2800" dirty="0">
                <a:solidFill>
                  <a:srgbClr val="FF0000"/>
                </a:solidFill>
                <a:latin typeface="楷体_GB2312" pitchFamily="49" charset="-122"/>
                <a:ea typeface="楷体_GB2312" pitchFamily="49" charset="-122"/>
              </a:rPr>
              <a:t>。</a:t>
            </a:r>
            <a:r>
              <a:rPr kumimoji="1" lang="zh-CN" altLang="en-US" sz="2800" dirty="0">
                <a:solidFill>
                  <a:srgbClr val="FF0000"/>
                </a:solidFill>
                <a:latin typeface="Times New Roman" pitchFamily="18" charset="0"/>
              </a:rPr>
              <a:t> </a:t>
            </a:r>
          </a:p>
        </p:txBody>
      </p:sp>
      <p:sp>
        <p:nvSpPr>
          <p:cNvPr id="390147" name="Rectangle 3"/>
          <p:cNvSpPr>
            <a:spLocks noChangeArrowheads="1"/>
          </p:cNvSpPr>
          <p:nvPr/>
        </p:nvSpPr>
        <p:spPr bwMode="auto">
          <a:xfrm>
            <a:off x="849313" y="2852738"/>
            <a:ext cx="7467600" cy="2911475"/>
          </a:xfrm>
          <a:prstGeom prst="rect">
            <a:avLst/>
          </a:prstGeom>
          <a:noFill/>
          <a:ln w="9525">
            <a:noFill/>
            <a:miter lim="800000"/>
            <a:headEnd/>
            <a:tailEnd/>
          </a:ln>
          <a:effectLst/>
        </p:spPr>
        <p:txBody>
          <a:bodyPr>
            <a:spAutoFit/>
          </a:bodyPr>
          <a:lstStyle/>
          <a:p>
            <a:pPr>
              <a:lnSpc>
                <a:spcPct val="110000"/>
              </a:lnSpc>
            </a:pPr>
            <a:r>
              <a:rPr kumimoji="1" lang="en-US" altLang="zh-CN" sz="2800" dirty="0">
                <a:latin typeface="楷体_GB2312" pitchFamily="49" charset="-122"/>
                <a:ea typeface="楷体_GB2312" pitchFamily="49" charset="-122"/>
              </a:rPr>
              <a:t>  </a:t>
            </a:r>
            <a:r>
              <a:rPr kumimoji="1" lang="zh-CN" altLang="en-US" sz="2800" dirty="0">
                <a:latin typeface="楷体_GB2312" pitchFamily="49" charset="-122"/>
                <a:ea typeface="楷体_GB2312" pitchFamily="49" charset="-122"/>
              </a:rPr>
              <a:t>引进检验的</a:t>
            </a:r>
            <a:r>
              <a:rPr kumimoji="1" lang="en-US" altLang="zh-CN" sz="2800" i="1" dirty="0">
                <a:latin typeface="Times New Roman" pitchFamily="18" charset="0"/>
              </a:rPr>
              <a:t>p </a:t>
            </a:r>
            <a:r>
              <a:rPr kumimoji="1" lang="zh-CN" altLang="en-US" sz="2800" dirty="0">
                <a:latin typeface="楷体_GB2312" pitchFamily="49" charset="-122"/>
                <a:ea typeface="楷体_GB2312" pitchFamily="49" charset="-122"/>
              </a:rPr>
              <a:t>值的概念有明显的好处</a:t>
            </a:r>
            <a:r>
              <a:rPr kumimoji="1" lang="en-US" altLang="zh-CN" sz="2800" dirty="0">
                <a:latin typeface="楷体_GB2312" pitchFamily="49" charset="-122"/>
                <a:ea typeface="楷体_GB2312" pitchFamily="49" charset="-122"/>
              </a:rPr>
              <a:t>:</a:t>
            </a:r>
          </a:p>
          <a:p>
            <a:pPr>
              <a:lnSpc>
                <a:spcPct val="110000"/>
              </a:lnSpc>
            </a:pPr>
            <a:r>
              <a:rPr kumimoji="1" lang="en-US" altLang="zh-CN" sz="2800" dirty="0">
                <a:latin typeface="楷体_GB2312" pitchFamily="49" charset="-122"/>
                <a:ea typeface="楷体_GB2312" pitchFamily="49" charset="-122"/>
              </a:rPr>
              <a:t>  </a:t>
            </a:r>
            <a:r>
              <a:rPr kumimoji="1" lang="zh-CN" altLang="en-US" sz="2800" dirty="0">
                <a:latin typeface="楷体_GB2312" pitchFamily="49" charset="-122"/>
                <a:ea typeface="楷体_GB2312" pitchFamily="49" charset="-122"/>
              </a:rPr>
              <a:t>第一，它比较客观，避免了事先确定  </a:t>
            </a:r>
          </a:p>
          <a:p>
            <a:pPr>
              <a:lnSpc>
                <a:spcPct val="110000"/>
              </a:lnSpc>
            </a:pPr>
            <a:r>
              <a:rPr kumimoji="1" lang="zh-CN" altLang="en-US" sz="2800" dirty="0">
                <a:latin typeface="楷体_GB2312" pitchFamily="49" charset="-122"/>
                <a:ea typeface="楷体_GB2312" pitchFamily="49" charset="-122"/>
              </a:rPr>
              <a:t>        显著水平；</a:t>
            </a:r>
          </a:p>
          <a:p>
            <a:pPr>
              <a:lnSpc>
                <a:spcPct val="110000"/>
              </a:lnSpc>
            </a:pPr>
            <a:r>
              <a:rPr kumimoji="1" lang="zh-CN" altLang="en-US" sz="2800" dirty="0">
                <a:latin typeface="楷体_GB2312" pitchFamily="49" charset="-122"/>
                <a:ea typeface="楷体_GB2312" pitchFamily="49" charset="-122"/>
              </a:rPr>
              <a:t>  其次，由检验的</a:t>
            </a:r>
            <a:r>
              <a:rPr kumimoji="1" lang="en-US" altLang="zh-CN" sz="2800" i="1" dirty="0">
                <a:latin typeface="Times New Roman" pitchFamily="18" charset="0"/>
              </a:rPr>
              <a:t>p </a:t>
            </a:r>
            <a:r>
              <a:rPr kumimoji="1" lang="zh-CN" altLang="en-US" sz="2800" dirty="0">
                <a:latin typeface="楷体_GB2312" pitchFamily="49" charset="-122"/>
                <a:ea typeface="楷体_GB2312" pitchFamily="49" charset="-122"/>
              </a:rPr>
              <a:t>值与人们心目中的显 </a:t>
            </a:r>
          </a:p>
          <a:p>
            <a:pPr>
              <a:lnSpc>
                <a:spcPct val="110000"/>
              </a:lnSpc>
            </a:pPr>
            <a:r>
              <a:rPr kumimoji="1" lang="zh-CN" altLang="en-US" sz="2800" dirty="0">
                <a:latin typeface="楷体_GB2312" pitchFamily="49" charset="-122"/>
                <a:ea typeface="楷体_GB2312" pitchFamily="49" charset="-122"/>
              </a:rPr>
              <a:t>        著性水平</a:t>
            </a:r>
            <a:r>
              <a:rPr lang="zh-CN" altLang="en-US" sz="2800" i="1" dirty="0">
                <a:solidFill>
                  <a:schemeClr val="tx2"/>
                </a:solidFill>
                <a:effectLst>
                  <a:outerShdw blurRad="38100" dist="38100" dir="2700000" algn="tl">
                    <a:srgbClr val="000000"/>
                  </a:outerShdw>
                </a:effectLst>
                <a:latin typeface="Times New Roman" pitchFamily="18" charset="0"/>
                <a:sym typeface="Symbol" pitchFamily="18" charset="2"/>
              </a:rPr>
              <a:t> </a:t>
            </a:r>
            <a:r>
              <a:rPr kumimoji="1" lang="zh-CN" altLang="en-US" sz="2800" dirty="0">
                <a:latin typeface="楷体_GB2312" pitchFamily="49" charset="-122"/>
                <a:ea typeface="楷体_GB2312" pitchFamily="49" charset="-122"/>
              </a:rPr>
              <a:t>进行比较可以很容易</a:t>
            </a:r>
          </a:p>
          <a:p>
            <a:pPr>
              <a:lnSpc>
                <a:spcPct val="110000"/>
              </a:lnSpc>
            </a:pPr>
            <a:r>
              <a:rPr kumimoji="1" lang="zh-CN" altLang="en-US" sz="2800" dirty="0">
                <a:latin typeface="楷体_GB2312" pitchFamily="49" charset="-122"/>
                <a:ea typeface="楷体_GB2312" pitchFamily="49" charset="-122"/>
              </a:rPr>
              <a:t>        作出检验的结论：</a:t>
            </a:r>
            <a:endParaRPr kumimoji="1" lang="zh-CN" altLang="en-US" sz="2800" dirty="0">
              <a:latin typeface="Times New Roman" pitchFamily="18" charset="0"/>
            </a:endParaRPr>
          </a:p>
        </p:txBody>
      </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0146"/>
                                        </p:tgtEl>
                                        <p:attrNameLst>
                                          <p:attrName>style.visibility</p:attrName>
                                        </p:attrNameLst>
                                      </p:cBhvr>
                                      <p:to>
                                        <p:strVal val="visible"/>
                                      </p:to>
                                    </p:set>
                                    <p:anim calcmode="lin" valueType="num">
                                      <p:cBhvr additive="base">
                                        <p:cTn id="7" dur="500" fill="hold"/>
                                        <p:tgtEl>
                                          <p:spTgt spid="390146"/>
                                        </p:tgtEl>
                                        <p:attrNameLst>
                                          <p:attrName>ppt_x</p:attrName>
                                        </p:attrNameLst>
                                      </p:cBhvr>
                                      <p:tavLst>
                                        <p:tav tm="0">
                                          <p:val>
                                            <p:strVal val="0-#ppt_w/2"/>
                                          </p:val>
                                        </p:tav>
                                        <p:tav tm="100000">
                                          <p:val>
                                            <p:strVal val="#ppt_x"/>
                                          </p:val>
                                        </p:tav>
                                      </p:tavLst>
                                    </p:anim>
                                    <p:anim calcmode="lin" valueType="num">
                                      <p:cBhvr additive="base">
                                        <p:cTn id="8" dur="500" fill="hold"/>
                                        <p:tgtEl>
                                          <p:spTgt spid="39014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90147"/>
                                        </p:tgtEl>
                                        <p:attrNameLst>
                                          <p:attrName>style.visibility</p:attrName>
                                        </p:attrNameLst>
                                      </p:cBhvr>
                                      <p:to>
                                        <p:strVal val="visible"/>
                                      </p:to>
                                    </p:set>
                                    <p:anim calcmode="lin" valueType="num">
                                      <p:cBhvr additive="base">
                                        <p:cTn id="13" dur="500" fill="hold"/>
                                        <p:tgtEl>
                                          <p:spTgt spid="390147"/>
                                        </p:tgtEl>
                                        <p:attrNameLst>
                                          <p:attrName>ppt_x</p:attrName>
                                        </p:attrNameLst>
                                      </p:cBhvr>
                                      <p:tavLst>
                                        <p:tav tm="0">
                                          <p:val>
                                            <p:strVal val="#ppt_x"/>
                                          </p:val>
                                        </p:tav>
                                        <p:tav tm="100000">
                                          <p:val>
                                            <p:strVal val="#ppt_x"/>
                                          </p:val>
                                        </p:tav>
                                      </p:tavLst>
                                    </p:anim>
                                    <p:anim calcmode="lin" valueType="num">
                                      <p:cBhvr additive="base">
                                        <p:cTn id="14" dur="500" fill="hold"/>
                                        <p:tgtEl>
                                          <p:spTgt spid="390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46" grpId="0" autoUpdateAnimBg="0"/>
      <p:bldP spid="390147"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ChangeArrowheads="1"/>
          </p:cNvSpPr>
          <p:nvPr/>
        </p:nvSpPr>
        <p:spPr bwMode="auto">
          <a:xfrm>
            <a:off x="1042988" y="1295400"/>
            <a:ext cx="7532687" cy="1374775"/>
          </a:xfrm>
          <a:prstGeom prst="rect">
            <a:avLst/>
          </a:prstGeom>
          <a:noFill/>
          <a:ln w="9525">
            <a:noFill/>
            <a:miter lim="800000"/>
            <a:headEnd/>
            <a:tailEnd/>
          </a:ln>
          <a:effectLst/>
        </p:spPr>
        <p:txBody>
          <a:bodyPr>
            <a:spAutoFit/>
          </a:bodyPr>
          <a:lstStyle/>
          <a:p>
            <a:pPr>
              <a:lnSpc>
                <a:spcPct val="150000"/>
              </a:lnSpc>
              <a:buClr>
                <a:srgbClr val="00FF00"/>
              </a:buClr>
              <a:buFont typeface="Wingdings" pitchFamily="2" charset="2"/>
              <a:buChar char="Ø"/>
            </a:pPr>
            <a:r>
              <a:rPr kumimoji="1" lang="en-US" altLang="zh-CN" sz="2800">
                <a:latin typeface="Times New Roman" pitchFamily="18" charset="0"/>
                <a:ea typeface="楷体_GB2312" pitchFamily="49" charset="-122"/>
              </a:rPr>
              <a:t> </a:t>
            </a:r>
            <a:r>
              <a:rPr kumimoji="1" lang="zh-CN" altLang="en-US" sz="2800">
                <a:latin typeface="楷体_GB2312" pitchFamily="49" charset="-122"/>
                <a:ea typeface="楷体_GB2312" pitchFamily="49" charset="-122"/>
              </a:rPr>
              <a:t>如果</a:t>
            </a:r>
            <a:r>
              <a:rPr lang="zh-CN" altLang="en-US" sz="2800" i="1">
                <a:solidFill>
                  <a:schemeClr val="tx2"/>
                </a:solidFill>
                <a:effectLst>
                  <a:outerShdw blurRad="38100" dist="38100" dir="2700000" algn="tl">
                    <a:srgbClr val="000000"/>
                  </a:outerShdw>
                </a:effectLst>
                <a:latin typeface="Times New Roman" pitchFamily="18" charset="0"/>
                <a:sym typeface="Symbol" pitchFamily="18" charset="2"/>
              </a:rPr>
              <a:t> </a:t>
            </a:r>
            <a:r>
              <a:rPr kumimoji="1" lang="zh-CN" altLang="en-US" sz="2800">
                <a:latin typeface="Times New Roman" pitchFamily="18" charset="0"/>
                <a:ea typeface="Arial Unicode MS" pitchFamily="34" charset="-122"/>
                <a:cs typeface="Arial Unicode MS" pitchFamily="34" charset="-122"/>
                <a:sym typeface="Symbol" pitchFamily="18" charset="2"/>
              </a:rPr>
              <a:t></a:t>
            </a:r>
            <a:r>
              <a:rPr lang="zh-CN" altLang="en-US" sz="2800" i="1">
                <a:solidFill>
                  <a:schemeClr val="tx2"/>
                </a:solidFill>
                <a:effectLst>
                  <a:outerShdw blurRad="38100" dist="38100" dir="2700000" algn="tl">
                    <a:srgbClr val="000000"/>
                  </a:outerShdw>
                </a:effectLst>
                <a:latin typeface="Times New Roman" pitchFamily="18" charset="0"/>
                <a:sym typeface="Symbol" pitchFamily="18" charset="2"/>
              </a:rPr>
              <a:t> </a:t>
            </a:r>
            <a:r>
              <a:rPr kumimoji="1" lang="en-US" altLang="zh-CN" sz="2800" i="1">
                <a:latin typeface="Times New Roman" pitchFamily="18" charset="0"/>
              </a:rPr>
              <a:t>p</a:t>
            </a:r>
            <a:r>
              <a:rPr kumimoji="1" lang="zh-CN" altLang="en-US" sz="2800">
                <a:latin typeface="楷体_GB2312" pitchFamily="49" charset="-122"/>
                <a:ea typeface="楷体_GB2312" pitchFamily="49" charset="-122"/>
              </a:rPr>
              <a:t>，则在显著性水平</a:t>
            </a:r>
            <a:r>
              <a:rPr lang="zh-CN" altLang="en-US" sz="2800" i="1">
                <a:solidFill>
                  <a:schemeClr val="tx2"/>
                </a:solidFill>
                <a:effectLst>
                  <a:outerShdw blurRad="38100" dist="38100" dir="2700000" algn="tl">
                    <a:srgbClr val="000000"/>
                  </a:outerShdw>
                </a:effectLst>
                <a:latin typeface="Times New Roman" pitchFamily="18" charset="0"/>
                <a:sym typeface="Symbol" pitchFamily="18" charset="2"/>
              </a:rPr>
              <a:t> </a:t>
            </a:r>
            <a:r>
              <a:rPr kumimoji="1" lang="zh-CN" altLang="en-US" sz="2800">
                <a:latin typeface="楷体_GB2312" pitchFamily="49" charset="-122"/>
                <a:ea typeface="楷体_GB2312" pitchFamily="49" charset="-122"/>
              </a:rPr>
              <a:t>下拒绝 </a:t>
            </a:r>
            <a:r>
              <a:rPr kumimoji="1" lang="en-US" altLang="zh-CN" sz="2800" i="1">
                <a:latin typeface="Times New Roman" pitchFamily="18" charset="0"/>
              </a:rPr>
              <a:t>H</a:t>
            </a:r>
            <a:r>
              <a:rPr kumimoji="1" lang="en-US" altLang="zh-CN" sz="2800" baseline="-30000">
                <a:latin typeface="Times New Roman" pitchFamily="18" charset="0"/>
              </a:rPr>
              <a:t>0</a:t>
            </a:r>
            <a:r>
              <a:rPr kumimoji="1" lang="zh-CN" altLang="en-US" sz="2800">
                <a:latin typeface="楷体_GB2312" pitchFamily="49" charset="-122"/>
                <a:ea typeface="楷体_GB2312" pitchFamily="49" charset="-122"/>
              </a:rPr>
              <a:t>；</a:t>
            </a:r>
          </a:p>
          <a:p>
            <a:pPr>
              <a:lnSpc>
                <a:spcPct val="150000"/>
              </a:lnSpc>
              <a:buClr>
                <a:srgbClr val="00FF00"/>
              </a:buClr>
              <a:buFont typeface="Wingdings" pitchFamily="2" charset="2"/>
              <a:buChar char="Ø"/>
            </a:pPr>
            <a:r>
              <a:rPr kumimoji="1" lang="zh-CN" altLang="en-US" sz="2800">
                <a:latin typeface="Times New Roman" pitchFamily="18" charset="0"/>
                <a:ea typeface="楷体_GB2312" pitchFamily="49" charset="-122"/>
              </a:rPr>
              <a:t> </a:t>
            </a:r>
            <a:r>
              <a:rPr kumimoji="1" lang="zh-CN" altLang="en-US" sz="2800">
                <a:latin typeface="楷体_GB2312" pitchFamily="49" charset="-122"/>
                <a:ea typeface="楷体_GB2312" pitchFamily="49" charset="-122"/>
              </a:rPr>
              <a:t>如果</a:t>
            </a:r>
            <a:r>
              <a:rPr lang="zh-CN" altLang="en-US" sz="2800" i="1">
                <a:solidFill>
                  <a:schemeClr val="tx2"/>
                </a:solidFill>
                <a:effectLst>
                  <a:outerShdw blurRad="38100" dist="38100" dir="2700000" algn="tl">
                    <a:srgbClr val="000000"/>
                  </a:outerShdw>
                </a:effectLst>
                <a:latin typeface="Times New Roman" pitchFamily="18" charset="0"/>
                <a:sym typeface="Symbol" pitchFamily="18" charset="2"/>
              </a:rPr>
              <a:t> </a:t>
            </a:r>
            <a:r>
              <a:rPr kumimoji="1" lang="en-US" altLang="zh-CN" sz="2800">
                <a:latin typeface="Times New Roman" pitchFamily="18" charset="0"/>
              </a:rPr>
              <a:t>&lt; </a:t>
            </a:r>
            <a:r>
              <a:rPr kumimoji="1" lang="en-US" altLang="zh-CN" sz="2800" i="1">
                <a:latin typeface="Times New Roman" pitchFamily="18" charset="0"/>
              </a:rPr>
              <a:t>p</a:t>
            </a:r>
            <a:r>
              <a:rPr kumimoji="1" lang="zh-CN" altLang="en-US" sz="2800">
                <a:latin typeface="楷体_GB2312" pitchFamily="49" charset="-122"/>
                <a:ea typeface="楷体_GB2312" pitchFamily="49" charset="-122"/>
              </a:rPr>
              <a:t>，则在显著性水平</a:t>
            </a:r>
            <a:r>
              <a:rPr lang="zh-CN" altLang="en-US" sz="2800" i="1">
                <a:solidFill>
                  <a:schemeClr val="tx2"/>
                </a:solidFill>
                <a:effectLst>
                  <a:outerShdw blurRad="38100" dist="38100" dir="2700000" algn="tl">
                    <a:srgbClr val="000000"/>
                  </a:outerShdw>
                </a:effectLst>
                <a:latin typeface="Times New Roman" pitchFamily="18" charset="0"/>
                <a:sym typeface="Symbol" pitchFamily="18" charset="2"/>
              </a:rPr>
              <a:t> </a:t>
            </a:r>
            <a:r>
              <a:rPr kumimoji="1" lang="zh-CN" altLang="en-US" sz="2800">
                <a:latin typeface="楷体_GB2312" pitchFamily="49" charset="-122"/>
                <a:ea typeface="楷体_GB2312" pitchFamily="49" charset="-122"/>
              </a:rPr>
              <a:t>下保留 </a:t>
            </a:r>
            <a:r>
              <a:rPr kumimoji="1" lang="en-US" altLang="zh-CN" sz="2800" i="1">
                <a:latin typeface="Times New Roman" pitchFamily="18" charset="0"/>
              </a:rPr>
              <a:t>H</a:t>
            </a:r>
            <a:r>
              <a:rPr kumimoji="1" lang="en-US" altLang="zh-CN" sz="2800" baseline="-30000">
                <a:latin typeface="Times New Roman" pitchFamily="18" charset="0"/>
              </a:rPr>
              <a:t>0</a:t>
            </a:r>
            <a:r>
              <a:rPr kumimoji="1" lang="en-US" altLang="zh-CN" sz="2800">
                <a:latin typeface="宋体" charset="-122"/>
                <a:ea typeface="楷体_GB2312" pitchFamily="49" charset="-122"/>
              </a:rPr>
              <a:t>.</a:t>
            </a:r>
          </a:p>
        </p:txBody>
      </p:sp>
      <p:sp>
        <p:nvSpPr>
          <p:cNvPr id="392195" name="Rectangle 3"/>
          <p:cNvSpPr>
            <a:spLocks noChangeArrowheads="1"/>
          </p:cNvSpPr>
          <p:nvPr/>
        </p:nvSpPr>
        <p:spPr bwMode="auto">
          <a:xfrm>
            <a:off x="1285875" y="3141663"/>
            <a:ext cx="6742113" cy="1117600"/>
          </a:xfrm>
          <a:prstGeom prst="rect">
            <a:avLst/>
          </a:prstGeom>
          <a:noFill/>
          <a:ln w="9525">
            <a:noFill/>
            <a:miter lim="800000"/>
            <a:headEnd/>
            <a:tailEnd/>
          </a:ln>
          <a:effectLst/>
        </p:spPr>
        <p:txBody>
          <a:bodyPr>
            <a:spAutoFit/>
          </a:bodyPr>
          <a:lstStyle/>
          <a:p>
            <a:pPr>
              <a:lnSpc>
                <a:spcPct val="120000"/>
              </a:lnSpc>
            </a:pPr>
            <a:r>
              <a:rPr kumimoji="1" lang="en-US" altLang="zh-CN" sz="2800" i="1">
                <a:latin typeface="Times New Roman" pitchFamily="18" charset="0"/>
              </a:rPr>
              <a:t> p </a:t>
            </a:r>
            <a:r>
              <a:rPr kumimoji="1" lang="zh-CN" altLang="en-US" sz="2800">
                <a:latin typeface="楷体_GB2312" pitchFamily="49" charset="-122"/>
                <a:ea typeface="楷体_GB2312" pitchFamily="49" charset="-122"/>
              </a:rPr>
              <a:t>值在应用中很方便，如今的统计软件中对检验问题一般都会给出检验的</a:t>
            </a:r>
            <a:r>
              <a:rPr kumimoji="1" lang="en-US" altLang="zh-CN" sz="2800" i="1">
                <a:latin typeface="Times New Roman" pitchFamily="18" charset="0"/>
              </a:rPr>
              <a:t>p </a:t>
            </a:r>
            <a:r>
              <a:rPr kumimoji="1" lang="zh-CN" altLang="en-US" sz="2800">
                <a:latin typeface="楷体_GB2312" pitchFamily="49" charset="-122"/>
                <a:ea typeface="楷体_GB2312" pitchFamily="49" charset="-122"/>
              </a:rPr>
              <a:t>值。</a:t>
            </a:r>
            <a:endParaRPr kumimoji="1" lang="zh-CN" altLang="en-US" sz="2800">
              <a:latin typeface="Times New Roman" pitchFamily="18" charset="0"/>
            </a:endParaRPr>
          </a:p>
        </p:txBody>
      </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2194"/>
                                        </p:tgtEl>
                                        <p:attrNameLst>
                                          <p:attrName>style.visibility</p:attrName>
                                        </p:attrNameLst>
                                      </p:cBhvr>
                                      <p:to>
                                        <p:strVal val="visible"/>
                                      </p:to>
                                    </p:set>
                                    <p:anim calcmode="lin" valueType="num">
                                      <p:cBhvr additive="base">
                                        <p:cTn id="7" dur="500" fill="hold"/>
                                        <p:tgtEl>
                                          <p:spTgt spid="392194"/>
                                        </p:tgtEl>
                                        <p:attrNameLst>
                                          <p:attrName>ppt_x</p:attrName>
                                        </p:attrNameLst>
                                      </p:cBhvr>
                                      <p:tavLst>
                                        <p:tav tm="0">
                                          <p:val>
                                            <p:strVal val="0-#ppt_w/2"/>
                                          </p:val>
                                        </p:tav>
                                        <p:tav tm="100000">
                                          <p:val>
                                            <p:strVal val="#ppt_x"/>
                                          </p:val>
                                        </p:tav>
                                      </p:tavLst>
                                    </p:anim>
                                    <p:anim calcmode="lin" valueType="num">
                                      <p:cBhvr additive="base">
                                        <p:cTn id="8" dur="500" fill="hold"/>
                                        <p:tgtEl>
                                          <p:spTgt spid="39219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2195"/>
                                        </p:tgtEl>
                                        <p:attrNameLst>
                                          <p:attrName>style.visibility</p:attrName>
                                        </p:attrNameLst>
                                      </p:cBhvr>
                                      <p:to>
                                        <p:strVal val="visible"/>
                                      </p:to>
                                    </p:set>
                                    <p:anim calcmode="lin" valueType="num">
                                      <p:cBhvr additive="base">
                                        <p:cTn id="13" dur="500" fill="hold"/>
                                        <p:tgtEl>
                                          <p:spTgt spid="392195"/>
                                        </p:tgtEl>
                                        <p:attrNameLst>
                                          <p:attrName>ppt_x</p:attrName>
                                        </p:attrNameLst>
                                      </p:cBhvr>
                                      <p:tavLst>
                                        <p:tav tm="0">
                                          <p:val>
                                            <p:strVal val="0-#ppt_w/2"/>
                                          </p:val>
                                        </p:tav>
                                        <p:tav tm="100000">
                                          <p:val>
                                            <p:strVal val="#ppt_x"/>
                                          </p:val>
                                        </p:tav>
                                      </p:tavLst>
                                    </p:anim>
                                    <p:anim calcmode="lin" valueType="num">
                                      <p:cBhvr additive="base">
                                        <p:cTn id="14" dur="500" fill="hold"/>
                                        <p:tgtEl>
                                          <p:spTgt spid="3921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194" grpId="0" autoUpdateAnimBg="0"/>
      <p:bldP spid="392195"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ChangeArrowheads="1"/>
          </p:cNvSpPr>
          <p:nvPr/>
        </p:nvSpPr>
        <p:spPr bwMode="auto">
          <a:xfrm>
            <a:off x="558800" y="908050"/>
            <a:ext cx="7108825" cy="1031875"/>
          </a:xfrm>
          <a:prstGeom prst="rect">
            <a:avLst/>
          </a:prstGeom>
          <a:noFill/>
          <a:ln w="9525">
            <a:noFill/>
            <a:miter lim="800000"/>
            <a:headEnd/>
            <a:tailEnd/>
          </a:ln>
          <a:effectLst/>
        </p:spPr>
        <p:txBody>
          <a:bodyPr>
            <a:spAutoFit/>
          </a:bodyPr>
          <a:lstStyle/>
          <a:p>
            <a:pPr>
              <a:lnSpc>
                <a:spcPct val="110000"/>
              </a:lnSpc>
            </a:pPr>
            <a:r>
              <a:rPr kumimoji="1" lang="zh-CN" altLang="en-US" sz="2800" dirty="0">
                <a:solidFill>
                  <a:srgbClr val="00FF00"/>
                </a:solidFill>
                <a:latin typeface="Times New Roman" pitchFamily="18" charset="0"/>
                <a:ea typeface="楷体_GB2312" pitchFamily="49" charset="-122"/>
              </a:rPr>
              <a:t>例</a:t>
            </a:r>
            <a:r>
              <a:rPr kumimoji="1" lang="en-US" altLang="zh-CN" sz="2800" dirty="0">
                <a:solidFill>
                  <a:srgbClr val="00FF00"/>
                </a:solidFill>
                <a:latin typeface="Times New Roman" pitchFamily="18" charset="0"/>
                <a:ea typeface="黑体" pitchFamily="2" charset="-122"/>
              </a:rPr>
              <a:t>      </a:t>
            </a:r>
            <a:r>
              <a:rPr kumimoji="1" lang="en-US" altLang="zh-CN" sz="2800" dirty="0">
                <a:latin typeface="Times New Roman" pitchFamily="18" charset="0"/>
              </a:rPr>
              <a:t>    </a:t>
            </a:r>
            <a:r>
              <a:rPr kumimoji="1" lang="zh-CN" altLang="en-US" sz="2800" dirty="0">
                <a:latin typeface="楷体_GB2312" pitchFamily="49" charset="-122"/>
                <a:ea typeface="楷体_GB2312" pitchFamily="49" charset="-122"/>
              </a:rPr>
              <a:t>设</a:t>
            </a:r>
            <a:r>
              <a:rPr kumimoji="1" lang="zh-CN" altLang="en-US" sz="2800" dirty="0">
                <a:latin typeface="Times New Roman" pitchFamily="18" charset="0"/>
                <a:ea typeface="楷体_GB2312" pitchFamily="49" charset="-122"/>
              </a:rPr>
              <a:t>               </a:t>
            </a:r>
            <a:r>
              <a:rPr kumimoji="1" lang="zh-CN" altLang="en-US" sz="2800" dirty="0">
                <a:latin typeface="楷体_GB2312" pitchFamily="49" charset="-122"/>
                <a:ea typeface="楷体_GB2312" pitchFamily="49" charset="-122"/>
              </a:rPr>
              <a:t>是来自</a:t>
            </a:r>
            <a:r>
              <a:rPr kumimoji="1" lang="en-US" altLang="zh-CN" sz="2800" i="1" dirty="0">
                <a:latin typeface="Times New Roman" pitchFamily="18" charset="0"/>
                <a:ea typeface="楷体_GB2312" pitchFamily="49" charset="-122"/>
              </a:rPr>
              <a:t>b</a:t>
            </a:r>
            <a:r>
              <a:rPr kumimoji="1" lang="en-US" altLang="zh-CN" sz="2800" dirty="0">
                <a:latin typeface="Times New Roman" pitchFamily="18" charset="0"/>
                <a:ea typeface="楷体_GB2312" pitchFamily="49" charset="-122"/>
              </a:rPr>
              <a:t>(1,</a:t>
            </a:r>
            <a:r>
              <a:rPr kumimoji="1" lang="en-US" altLang="zh-CN" sz="2800" i="1" dirty="0">
                <a:latin typeface="Times New Roman" pitchFamily="18" charset="0"/>
                <a:ea typeface="楷体_GB2312" pitchFamily="49" charset="-122"/>
                <a:sym typeface="Symbol" pitchFamily="18" charset="2"/>
              </a:rPr>
              <a:t> </a:t>
            </a:r>
            <a:r>
              <a:rPr kumimoji="1" lang="en-US" altLang="zh-CN" sz="2800" dirty="0">
                <a:latin typeface="Times New Roman" pitchFamily="18" charset="0"/>
                <a:ea typeface="楷体_GB2312" pitchFamily="49" charset="-122"/>
                <a:sym typeface="Symbol" pitchFamily="18" charset="2"/>
              </a:rPr>
              <a:t>)</a:t>
            </a:r>
            <a:r>
              <a:rPr kumimoji="1" lang="zh-CN" altLang="en-US" sz="2800" dirty="0">
                <a:latin typeface="楷体_GB2312" pitchFamily="49" charset="-122"/>
                <a:ea typeface="楷体_GB2312" pitchFamily="49" charset="-122"/>
              </a:rPr>
              <a:t>的样本，</a:t>
            </a:r>
          </a:p>
          <a:p>
            <a:pPr>
              <a:lnSpc>
                <a:spcPct val="110000"/>
              </a:lnSpc>
            </a:pPr>
            <a:r>
              <a:rPr kumimoji="1" lang="zh-CN" altLang="en-US" sz="2800" dirty="0">
                <a:latin typeface="楷体_GB2312" pitchFamily="49" charset="-122"/>
                <a:ea typeface="楷体_GB2312" pitchFamily="49" charset="-122"/>
              </a:rPr>
              <a:t>  要检验如下假设：</a:t>
            </a:r>
          </a:p>
        </p:txBody>
      </p:sp>
      <p:graphicFrame>
        <p:nvGraphicFramePr>
          <p:cNvPr id="394243" name="Object 3"/>
          <p:cNvGraphicFramePr>
            <a:graphicFrameLocks noChangeAspect="1"/>
          </p:cNvGraphicFramePr>
          <p:nvPr/>
        </p:nvGraphicFramePr>
        <p:xfrm>
          <a:off x="3708400" y="1454150"/>
          <a:ext cx="4032250" cy="534988"/>
        </p:xfrm>
        <a:graphic>
          <a:graphicData uri="http://schemas.openxmlformats.org/presentationml/2006/ole">
            <mc:AlternateContent xmlns:mc="http://schemas.openxmlformats.org/markup-compatibility/2006">
              <mc:Choice xmlns:v="urn:schemas-microsoft-com:vml" Requires="v">
                <p:oleObj spid="_x0000_s1899576" name="Equation" r:id="rId4" imgW="1663560" imgH="228600" progId="">
                  <p:embed/>
                </p:oleObj>
              </mc:Choice>
              <mc:Fallback>
                <p:oleObj name="Equation" r:id="rId4" imgW="1663560" imgH="22860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8400" y="1454150"/>
                        <a:ext cx="4032250" cy="53498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4244" name="Object 4"/>
          <p:cNvGraphicFramePr>
            <a:graphicFrameLocks noChangeAspect="1"/>
          </p:cNvGraphicFramePr>
          <p:nvPr/>
        </p:nvGraphicFramePr>
        <p:xfrm>
          <a:off x="2214546" y="928670"/>
          <a:ext cx="1323975" cy="536575"/>
        </p:xfrm>
        <a:graphic>
          <a:graphicData uri="http://schemas.openxmlformats.org/presentationml/2006/ole">
            <mc:AlternateContent xmlns:mc="http://schemas.openxmlformats.org/markup-compatibility/2006">
              <mc:Choice xmlns:v="urn:schemas-microsoft-com:vml" Requires="v">
                <p:oleObj spid="_x0000_s1899577" name="Equation" r:id="rId6" imgW="545760" imgH="228600" progId="">
                  <p:embed/>
                </p:oleObj>
              </mc:Choice>
              <mc:Fallback>
                <p:oleObj name="Equation" r:id="rId6" imgW="545760" imgH="228600" progId="">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14546" y="928670"/>
                        <a:ext cx="1323975" cy="536575"/>
                      </a:xfrm>
                      <a:prstGeom prst="rect">
                        <a:avLst/>
                      </a:prstGeom>
                      <a:solidFill>
                        <a:srgbClr val="0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4245" name="Rectangle 5"/>
          <p:cNvSpPr>
            <a:spLocks noChangeArrowheads="1"/>
          </p:cNvSpPr>
          <p:nvPr/>
        </p:nvSpPr>
        <p:spPr bwMode="auto">
          <a:xfrm>
            <a:off x="900113" y="2133600"/>
            <a:ext cx="6480175" cy="1031875"/>
          </a:xfrm>
          <a:prstGeom prst="rect">
            <a:avLst/>
          </a:prstGeom>
          <a:noFill/>
          <a:ln w="9525">
            <a:noFill/>
            <a:miter lim="800000"/>
            <a:headEnd/>
            <a:tailEnd/>
          </a:ln>
          <a:effectLst/>
        </p:spPr>
        <p:txBody>
          <a:bodyPr>
            <a:spAutoFit/>
          </a:bodyPr>
          <a:lstStyle/>
          <a:p>
            <a:pPr>
              <a:lnSpc>
                <a:spcPct val="110000"/>
              </a:lnSpc>
            </a:pPr>
            <a:r>
              <a:rPr kumimoji="1" lang="zh-CN" altLang="en-US" sz="2800" dirty="0">
                <a:latin typeface="楷体_GB2312" pitchFamily="49" charset="-122"/>
                <a:ea typeface="楷体_GB2312" pitchFamily="49" charset="-122"/>
              </a:rPr>
              <a:t>若取显著性水平为</a:t>
            </a:r>
            <a:r>
              <a:rPr lang="zh-CN" altLang="en-US" sz="2800" i="1" dirty="0">
                <a:solidFill>
                  <a:schemeClr val="tx2"/>
                </a:solidFill>
                <a:effectLst>
                  <a:outerShdw blurRad="38100" dist="38100" dir="2700000" algn="tl">
                    <a:srgbClr val="000000"/>
                  </a:outerShdw>
                </a:effectLst>
                <a:latin typeface="Times New Roman" pitchFamily="18" charset="0"/>
                <a:sym typeface="Symbol" pitchFamily="18" charset="2"/>
              </a:rPr>
              <a:t> </a:t>
            </a:r>
            <a:r>
              <a:rPr kumimoji="1" lang="zh-CN" altLang="en-US" sz="2800" dirty="0">
                <a:latin typeface="楷体_GB2312" pitchFamily="49" charset="-122"/>
                <a:ea typeface="楷体_GB2312" pitchFamily="49" charset="-122"/>
              </a:rPr>
              <a:t>，则在得到观测值</a:t>
            </a:r>
          </a:p>
          <a:p>
            <a:pPr>
              <a:lnSpc>
                <a:spcPct val="110000"/>
              </a:lnSpc>
            </a:pPr>
            <a:r>
              <a:rPr kumimoji="1" lang="zh-CN" altLang="en-US" sz="2800" dirty="0">
                <a:latin typeface="楷体_GB2312" pitchFamily="49" charset="-122"/>
                <a:ea typeface="楷体_GB2312" pitchFamily="49" charset="-122"/>
              </a:rPr>
              <a:t>后，我们只需要计算概率</a:t>
            </a:r>
            <a:r>
              <a:rPr kumimoji="1" lang="en-US" altLang="zh-CN" sz="2800" dirty="0">
                <a:latin typeface="楷体_GB2312" pitchFamily="49" charset="-122"/>
                <a:ea typeface="楷体_GB2312" pitchFamily="49" charset="-122"/>
              </a:rPr>
              <a:t>:</a:t>
            </a:r>
            <a:r>
              <a:rPr kumimoji="1" lang="en-US" altLang="zh-CN" sz="2800" dirty="0">
                <a:latin typeface="Times New Roman" pitchFamily="18" charset="0"/>
              </a:rPr>
              <a:t> </a:t>
            </a:r>
          </a:p>
        </p:txBody>
      </p:sp>
      <p:graphicFrame>
        <p:nvGraphicFramePr>
          <p:cNvPr id="394246" name="Object 6"/>
          <p:cNvGraphicFramePr>
            <a:graphicFrameLocks noChangeAspect="1"/>
          </p:cNvGraphicFramePr>
          <p:nvPr/>
        </p:nvGraphicFramePr>
        <p:xfrm>
          <a:off x="7048500" y="2133600"/>
          <a:ext cx="1333500" cy="573088"/>
        </p:xfrm>
        <a:graphic>
          <a:graphicData uri="http://schemas.openxmlformats.org/presentationml/2006/ole">
            <mc:AlternateContent xmlns:mc="http://schemas.openxmlformats.org/markup-compatibility/2006">
              <mc:Choice xmlns:v="urn:schemas-microsoft-com:vml" Requires="v">
                <p:oleObj spid="_x0000_s1899578" name="Equation" r:id="rId8" imgW="571320" imgH="253800" progId="">
                  <p:embed/>
                </p:oleObj>
              </mc:Choice>
              <mc:Fallback>
                <p:oleObj name="Equation" r:id="rId8" imgW="571320" imgH="253800" progId="">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48500" y="2133600"/>
                        <a:ext cx="1333500" cy="5730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4247" name="Object 7"/>
          <p:cNvGraphicFramePr>
            <a:graphicFrameLocks noChangeAspect="1"/>
          </p:cNvGraphicFramePr>
          <p:nvPr/>
        </p:nvGraphicFramePr>
        <p:xfrm>
          <a:off x="3059113" y="3141663"/>
          <a:ext cx="2449512" cy="573087"/>
        </p:xfrm>
        <a:graphic>
          <a:graphicData uri="http://schemas.openxmlformats.org/presentationml/2006/ole">
            <mc:AlternateContent xmlns:mc="http://schemas.openxmlformats.org/markup-compatibility/2006">
              <mc:Choice xmlns:v="urn:schemas-microsoft-com:vml" Requires="v">
                <p:oleObj spid="_x0000_s1899579" name="Equation" r:id="rId10" imgW="1155600" imgH="279360" progId="">
                  <p:embed/>
                </p:oleObj>
              </mc:Choice>
              <mc:Fallback>
                <p:oleObj name="Equation" r:id="rId10" imgW="1155600" imgH="279360" progId="">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59113" y="3141663"/>
                        <a:ext cx="2449512" cy="57308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4248" name="Rectangle 8"/>
          <p:cNvSpPr>
            <a:spLocks noChangeArrowheads="1"/>
          </p:cNvSpPr>
          <p:nvPr/>
        </p:nvSpPr>
        <p:spPr bwMode="auto">
          <a:xfrm>
            <a:off x="900113" y="3789363"/>
            <a:ext cx="5673725" cy="519112"/>
          </a:xfrm>
          <a:prstGeom prst="rect">
            <a:avLst/>
          </a:prstGeom>
          <a:noFill/>
          <a:ln w="9525">
            <a:noFill/>
            <a:miter lim="800000"/>
            <a:headEnd/>
            <a:tailEnd/>
          </a:ln>
          <a:effectLst/>
        </p:spPr>
        <p:txBody>
          <a:bodyPr>
            <a:spAutoFit/>
          </a:bodyPr>
          <a:lstStyle/>
          <a:p>
            <a:r>
              <a:rPr kumimoji="1" lang="zh-CN" altLang="en-US" sz="2800" dirty="0">
                <a:latin typeface="楷体_GB2312" pitchFamily="49" charset="-122"/>
                <a:ea typeface="楷体_GB2312" pitchFamily="49" charset="-122"/>
              </a:rPr>
              <a:t>这就是检验的</a:t>
            </a:r>
            <a:r>
              <a:rPr kumimoji="1" lang="en-US" altLang="zh-CN" sz="2800" i="1" dirty="0">
                <a:latin typeface="Times New Roman" pitchFamily="18" charset="0"/>
              </a:rPr>
              <a:t>p </a:t>
            </a:r>
            <a:r>
              <a:rPr kumimoji="1" lang="zh-CN" altLang="en-US" sz="2800" dirty="0">
                <a:latin typeface="楷体_GB2312" pitchFamily="49" charset="-122"/>
                <a:ea typeface="楷体_GB2312" pitchFamily="49" charset="-122"/>
              </a:rPr>
              <a:t>值。譬如 </a:t>
            </a:r>
          </a:p>
        </p:txBody>
      </p:sp>
      <p:graphicFrame>
        <p:nvGraphicFramePr>
          <p:cNvPr id="394249" name="Object 9"/>
          <p:cNvGraphicFramePr>
            <a:graphicFrameLocks noChangeAspect="1"/>
          </p:cNvGraphicFramePr>
          <p:nvPr/>
        </p:nvGraphicFramePr>
        <p:xfrm>
          <a:off x="4932363" y="3789363"/>
          <a:ext cx="3109912" cy="536575"/>
        </p:xfrm>
        <a:graphic>
          <a:graphicData uri="http://schemas.openxmlformats.org/presentationml/2006/ole">
            <mc:AlternateContent xmlns:mc="http://schemas.openxmlformats.org/markup-compatibility/2006">
              <mc:Choice xmlns:v="urn:schemas-microsoft-com:vml" Requires="v">
                <p:oleObj spid="_x0000_s1899580" name="Equation" r:id="rId12" imgW="1282680" imgH="228600" progId="">
                  <p:embed/>
                </p:oleObj>
              </mc:Choice>
              <mc:Fallback>
                <p:oleObj name="Equation" r:id="rId12" imgW="1282680" imgH="228600" progId="">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32363" y="3789363"/>
                        <a:ext cx="3109912" cy="5365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4250" name="Object 10"/>
          <p:cNvGraphicFramePr>
            <a:graphicFrameLocks noChangeAspect="1"/>
          </p:cNvGraphicFramePr>
          <p:nvPr/>
        </p:nvGraphicFramePr>
        <p:xfrm>
          <a:off x="1187450" y="4365625"/>
          <a:ext cx="6827838" cy="849313"/>
        </p:xfrm>
        <a:graphic>
          <a:graphicData uri="http://schemas.openxmlformats.org/presentationml/2006/ole">
            <mc:AlternateContent xmlns:mc="http://schemas.openxmlformats.org/markup-compatibility/2006">
              <mc:Choice xmlns:v="urn:schemas-microsoft-com:vml" Requires="v">
                <p:oleObj spid="_x0000_s1899581" name="Equation" r:id="rId14" imgW="3352680" imgH="431640" progId="">
                  <p:embed/>
                </p:oleObj>
              </mc:Choice>
              <mc:Fallback>
                <p:oleObj name="Equation" r:id="rId14" imgW="3352680" imgH="431640" progId="">
                  <p:embed/>
                  <p:pic>
                    <p:nvPicPr>
                      <p:cNvPr id="0"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87450" y="4365625"/>
                        <a:ext cx="6827838" cy="84931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4251" name="Rectangle 11"/>
          <p:cNvSpPr>
            <a:spLocks noChangeArrowheads="1"/>
          </p:cNvSpPr>
          <p:nvPr/>
        </p:nvSpPr>
        <p:spPr bwMode="auto">
          <a:xfrm>
            <a:off x="900113" y="5286375"/>
            <a:ext cx="7829550" cy="519113"/>
          </a:xfrm>
          <a:prstGeom prst="rect">
            <a:avLst/>
          </a:prstGeom>
          <a:noFill/>
          <a:ln w="9525">
            <a:noFill/>
            <a:miter lim="800000"/>
            <a:headEnd/>
            <a:tailEnd/>
          </a:ln>
          <a:effectLst/>
        </p:spPr>
        <p:txBody>
          <a:bodyPr>
            <a:spAutoFit/>
          </a:bodyPr>
          <a:lstStyle/>
          <a:p>
            <a:r>
              <a:rPr kumimoji="1" lang="zh-CN" altLang="en-US" sz="2800" dirty="0">
                <a:latin typeface="楷体_GB2312" pitchFamily="49" charset="-122"/>
                <a:ea typeface="楷体_GB2312" pitchFamily="49" charset="-122"/>
              </a:rPr>
              <a:t>若取</a:t>
            </a:r>
            <a:r>
              <a:rPr lang="zh-CN" altLang="en-US" sz="2800" i="1" dirty="0">
                <a:solidFill>
                  <a:schemeClr val="tx2"/>
                </a:solidFill>
                <a:effectLst>
                  <a:outerShdw blurRad="38100" dist="38100" dir="2700000" algn="tl">
                    <a:srgbClr val="000000"/>
                  </a:outerShdw>
                </a:effectLst>
                <a:latin typeface="Times New Roman" pitchFamily="18" charset="0"/>
                <a:sym typeface="Symbol" pitchFamily="18" charset="2"/>
              </a:rPr>
              <a:t> </a:t>
            </a:r>
            <a:r>
              <a:rPr kumimoji="1" lang="en-US" altLang="zh-CN" sz="2800" dirty="0">
                <a:latin typeface="Times New Roman" pitchFamily="18" charset="0"/>
                <a:ea typeface="楷体_GB2312" pitchFamily="49" charset="-122"/>
              </a:rPr>
              <a:t>=0.05</a:t>
            </a:r>
            <a:r>
              <a:rPr kumimoji="1" lang="zh-CN" altLang="en-US" sz="2800" dirty="0">
                <a:latin typeface="楷体_GB2312" pitchFamily="49" charset="-122"/>
                <a:ea typeface="楷体_GB2312" pitchFamily="49" charset="-122"/>
              </a:rPr>
              <a:t>，由于</a:t>
            </a:r>
            <a:r>
              <a:rPr kumimoji="1" lang="en-US" altLang="zh-CN" sz="2800" i="1" dirty="0">
                <a:latin typeface="Times New Roman" pitchFamily="18" charset="0"/>
                <a:ea typeface="楷体_GB2312" pitchFamily="49" charset="-122"/>
              </a:rPr>
              <a:t>p </a:t>
            </a:r>
            <a:r>
              <a:rPr kumimoji="1" lang="en-US" altLang="zh-CN" sz="2800" dirty="0">
                <a:latin typeface="Times New Roman" pitchFamily="18" charset="0"/>
                <a:ea typeface="楷体_GB2312" pitchFamily="49" charset="-122"/>
              </a:rPr>
              <a:t>&lt;</a:t>
            </a:r>
            <a:r>
              <a:rPr lang="en-US" altLang="zh-CN" sz="2800" i="1" dirty="0">
                <a:solidFill>
                  <a:schemeClr val="tx2"/>
                </a:solidFill>
                <a:effectLst>
                  <a:outerShdw blurRad="38100" dist="38100" dir="2700000" algn="tl">
                    <a:srgbClr val="000000"/>
                  </a:outerShdw>
                </a:effectLst>
                <a:latin typeface="Times New Roman" pitchFamily="18" charset="0"/>
                <a:sym typeface="Symbol" pitchFamily="18" charset="2"/>
              </a:rPr>
              <a:t></a:t>
            </a:r>
            <a:r>
              <a:rPr kumimoji="1" lang="en-US" altLang="zh-CN" sz="2800" i="1" dirty="0">
                <a:latin typeface="Times New Roman" pitchFamily="18" charset="0"/>
                <a:ea typeface="楷体_GB2312" pitchFamily="49" charset="-122"/>
              </a:rPr>
              <a:t> </a:t>
            </a:r>
            <a:r>
              <a:rPr kumimoji="1" lang="zh-CN" altLang="en-US" sz="2800" dirty="0">
                <a:latin typeface="楷体_GB2312" pitchFamily="49" charset="-122"/>
                <a:ea typeface="楷体_GB2312" pitchFamily="49" charset="-122"/>
              </a:rPr>
              <a:t>，则应拒绝原假设。</a:t>
            </a:r>
          </a:p>
        </p:txBody>
      </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4242"/>
                                        </p:tgtEl>
                                        <p:attrNameLst>
                                          <p:attrName>style.visibility</p:attrName>
                                        </p:attrNameLst>
                                      </p:cBhvr>
                                      <p:to>
                                        <p:strVal val="visible"/>
                                      </p:to>
                                    </p:set>
                                    <p:anim calcmode="lin" valueType="num">
                                      <p:cBhvr additive="base">
                                        <p:cTn id="7" dur="500" fill="hold"/>
                                        <p:tgtEl>
                                          <p:spTgt spid="394242"/>
                                        </p:tgtEl>
                                        <p:attrNameLst>
                                          <p:attrName>ppt_x</p:attrName>
                                        </p:attrNameLst>
                                      </p:cBhvr>
                                      <p:tavLst>
                                        <p:tav tm="0">
                                          <p:val>
                                            <p:strVal val="0-#ppt_w/2"/>
                                          </p:val>
                                        </p:tav>
                                        <p:tav tm="100000">
                                          <p:val>
                                            <p:strVal val="#ppt_x"/>
                                          </p:val>
                                        </p:tav>
                                      </p:tavLst>
                                    </p:anim>
                                    <p:anim calcmode="lin" valueType="num">
                                      <p:cBhvr additive="base">
                                        <p:cTn id="8" dur="500" fill="hold"/>
                                        <p:tgtEl>
                                          <p:spTgt spid="39424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94244"/>
                                        </p:tgtEl>
                                        <p:attrNameLst>
                                          <p:attrName>style.visibility</p:attrName>
                                        </p:attrNameLst>
                                      </p:cBhvr>
                                      <p:to>
                                        <p:strVal val="visible"/>
                                      </p:to>
                                    </p:set>
                                    <p:anim calcmode="lin" valueType="num">
                                      <p:cBhvr additive="base">
                                        <p:cTn id="12" dur="500" fill="hold"/>
                                        <p:tgtEl>
                                          <p:spTgt spid="394244"/>
                                        </p:tgtEl>
                                        <p:attrNameLst>
                                          <p:attrName>ppt_x</p:attrName>
                                        </p:attrNameLst>
                                      </p:cBhvr>
                                      <p:tavLst>
                                        <p:tav tm="0">
                                          <p:val>
                                            <p:strVal val="#ppt_x"/>
                                          </p:val>
                                        </p:tav>
                                        <p:tav tm="100000">
                                          <p:val>
                                            <p:strVal val="#ppt_x"/>
                                          </p:val>
                                        </p:tav>
                                      </p:tavLst>
                                    </p:anim>
                                    <p:anim calcmode="lin" valueType="num">
                                      <p:cBhvr additive="base">
                                        <p:cTn id="13" dur="500" fill="hold"/>
                                        <p:tgtEl>
                                          <p:spTgt spid="39424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94243"/>
                                        </p:tgtEl>
                                        <p:attrNameLst>
                                          <p:attrName>style.visibility</p:attrName>
                                        </p:attrNameLst>
                                      </p:cBhvr>
                                      <p:to>
                                        <p:strVal val="visible"/>
                                      </p:to>
                                    </p:set>
                                    <p:anim calcmode="lin" valueType="num">
                                      <p:cBhvr additive="base">
                                        <p:cTn id="18" dur="500" fill="hold"/>
                                        <p:tgtEl>
                                          <p:spTgt spid="394243"/>
                                        </p:tgtEl>
                                        <p:attrNameLst>
                                          <p:attrName>ppt_x</p:attrName>
                                        </p:attrNameLst>
                                      </p:cBhvr>
                                      <p:tavLst>
                                        <p:tav tm="0">
                                          <p:val>
                                            <p:strVal val="#ppt_x"/>
                                          </p:val>
                                        </p:tav>
                                        <p:tav tm="100000">
                                          <p:val>
                                            <p:strVal val="#ppt_x"/>
                                          </p:val>
                                        </p:tav>
                                      </p:tavLst>
                                    </p:anim>
                                    <p:anim calcmode="lin" valueType="num">
                                      <p:cBhvr additive="base">
                                        <p:cTn id="19" dur="500" fill="hold"/>
                                        <p:tgtEl>
                                          <p:spTgt spid="39424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94245"/>
                                        </p:tgtEl>
                                        <p:attrNameLst>
                                          <p:attrName>style.visibility</p:attrName>
                                        </p:attrNameLst>
                                      </p:cBhvr>
                                      <p:to>
                                        <p:strVal val="visible"/>
                                      </p:to>
                                    </p:set>
                                    <p:anim calcmode="lin" valueType="num">
                                      <p:cBhvr additive="base">
                                        <p:cTn id="24" dur="500" fill="hold"/>
                                        <p:tgtEl>
                                          <p:spTgt spid="394245"/>
                                        </p:tgtEl>
                                        <p:attrNameLst>
                                          <p:attrName>ppt_x</p:attrName>
                                        </p:attrNameLst>
                                      </p:cBhvr>
                                      <p:tavLst>
                                        <p:tav tm="0">
                                          <p:val>
                                            <p:strVal val="0-#ppt_w/2"/>
                                          </p:val>
                                        </p:tav>
                                        <p:tav tm="100000">
                                          <p:val>
                                            <p:strVal val="#ppt_x"/>
                                          </p:val>
                                        </p:tav>
                                      </p:tavLst>
                                    </p:anim>
                                    <p:anim calcmode="lin" valueType="num">
                                      <p:cBhvr additive="base">
                                        <p:cTn id="25" dur="500" fill="hold"/>
                                        <p:tgtEl>
                                          <p:spTgt spid="394245"/>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2" presetClass="entr" presetSubtype="2" fill="hold" nodeType="afterEffect">
                                  <p:stCondLst>
                                    <p:cond delay="0"/>
                                  </p:stCondLst>
                                  <p:childTnLst>
                                    <p:set>
                                      <p:cBhvr>
                                        <p:cTn id="28" dur="1" fill="hold">
                                          <p:stCondLst>
                                            <p:cond delay="0"/>
                                          </p:stCondLst>
                                        </p:cTn>
                                        <p:tgtEl>
                                          <p:spTgt spid="394246"/>
                                        </p:tgtEl>
                                        <p:attrNameLst>
                                          <p:attrName>style.visibility</p:attrName>
                                        </p:attrNameLst>
                                      </p:cBhvr>
                                      <p:to>
                                        <p:strVal val="visible"/>
                                      </p:to>
                                    </p:set>
                                    <p:anim calcmode="lin" valueType="num">
                                      <p:cBhvr additive="base">
                                        <p:cTn id="29" dur="500" fill="hold"/>
                                        <p:tgtEl>
                                          <p:spTgt spid="394246"/>
                                        </p:tgtEl>
                                        <p:attrNameLst>
                                          <p:attrName>ppt_x</p:attrName>
                                        </p:attrNameLst>
                                      </p:cBhvr>
                                      <p:tavLst>
                                        <p:tav tm="0">
                                          <p:val>
                                            <p:strVal val="1+#ppt_w/2"/>
                                          </p:val>
                                        </p:tav>
                                        <p:tav tm="100000">
                                          <p:val>
                                            <p:strVal val="#ppt_x"/>
                                          </p:val>
                                        </p:tav>
                                      </p:tavLst>
                                    </p:anim>
                                    <p:anim calcmode="lin" valueType="num">
                                      <p:cBhvr additive="base">
                                        <p:cTn id="30" dur="500" fill="hold"/>
                                        <p:tgtEl>
                                          <p:spTgt spid="394246"/>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94247"/>
                                        </p:tgtEl>
                                        <p:attrNameLst>
                                          <p:attrName>style.visibility</p:attrName>
                                        </p:attrNameLst>
                                      </p:cBhvr>
                                      <p:to>
                                        <p:strVal val="visible"/>
                                      </p:to>
                                    </p:set>
                                    <p:anim calcmode="lin" valueType="num">
                                      <p:cBhvr additive="base">
                                        <p:cTn id="35" dur="500" fill="hold"/>
                                        <p:tgtEl>
                                          <p:spTgt spid="394247"/>
                                        </p:tgtEl>
                                        <p:attrNameLst>
                                          <p:attrName>ppt_x</p:attrName>
                                        </p:attrNameLst>
                                      </p:cBhvr>
                                      <p:tavLst>
                                        <p:tav tm="0">
                                          <p:val>
                                            <p:strVal val="#ppt_x"/>
                                          </p:val>
                                        </p:tav>
                                        <p:tav tm="100000">
                                          <p:val>
                                            <p:strVal val="#ppt_x"/>
                                          </p:val>
                                        </p:tav>
                                      </p:tavLst>
                                    </p:anim>
                                    <p:anim calcmode="lin" valueType="num">
                                      <p:cBhvr additive="base">
                                        <p:cTn id="36" dur="500" fill="hold"/>
                                        <p:tgtEl>
                                          <p:spTgt spid="39424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394248"/>
                                        </p:tgtEl>
                                        <p:attrNameLst>
                                          <p:attrName>style.visibility</p:attrName>
                                        </p:attrNameLst>
                                      </p:cBhvr>
                                      <p:to>
                                        <p:strVal val="visible"/>
                                      </p:to>
                                    </p:set>
                                    <p:anim calcmode="lin" valueType="num">
                                      <p:cBhvr additive="base">
                                        <p:cTn id="41" dur="500" fill="hold"/>
                                        <p:tgtEl>
                                          <p:spTgt spid="394248"/>
                                        </p:tgtEl>
                                        <p:attrNameLst>
                                          <p:attrName>ppt_x</p:attrName>
                                        </p:attrNameLst>
                                      </p:cBhvr>
                                      <p:tavLst>
                                        <p:tav tm="0">
                                          <p:val>
                                            <p:strVal val="0-#ppt_w/2"/>
                                          </p:val>
                                        </p:tav>
                                        <p:tav tm="100000">
                                          <p:val>
                                            <p:strVal val="#ppt_x"/>
                                          </p:val>
                                        </p:tav>
                                      </p:tavLst>
                                    </p:anim>
                                    <p:anim calcmode="lin" valueType="num">
                                      <p:cBhvr additive="base">
                                        <p:cTn id="42" dur="500" fill="hold"/>
                                        <p:tgtEl>
                                          <p:spTgt spid="394248"/>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94249"/>
                                        </p:tgtEl>
                                        <p:attrNameLst>
                                          <p:attrName>style.visibility</p:attrName>
                                        </p:attrNameLst>
                                      </p:cBhvr>
                                      <p:to>
                                        <p:strVal val="visible"/>
                                      </p:to>
                                    </p:set>
                                    <p:anim calcmode="lin" valueType="num">
                                      <p:cBhvr additive="base">
                                        <p:cTn id="47" dur="500" fill="hold"/>
                                        <p:tgtEl>
                                          <p:spTgt spid="394249"/>
                                        </p:tgtEl>
                                        <p:attrNameLst>
                                          <p:attrName>ppt_x</p:attrName>
                                        </p:attrNameLst>
                                      </p:cBhvr>
                                      <p:tavLst>
                                        <p:tav tm="0">
                                          <p:val>
                                            <p:strVal val="#ppt_x"/>
                                          </p:val>
                                        </p:tav>
                                        <p:tav tm="100000">
                                          <p:val>
                                            <p:strVal val="#ppt_x"/>
                                          </p:val>
                                        </p:tav>
                                      </p:tavLst>
                                    </p:anim>
                                    <p:anim calcmode="lin" valueType="num">
                                      <p:cBhvr additive="base">
                                        <p:cTn id="48" dur="500" fill="hold"/>
                                        <p:tgtEl>
                                          <p:spTgt spid="39424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94250"/>
                                        </p:tgtEl>
                                        <p:attrNameLst>
                                          <p:attrName>style.visibility</p:attrName>
                                        </p:attrNameLst>
                                      </p:cBhvr>
                                      <p:to>
                                        <p:strVal val="visible"/>
                                      </p:to>
                                    </p:set>
                                    <p:anim calcmode="lin" valueType="num">
                                      <p:cBhvr additive="base">
                                        <p:cTn id="53" dur="500" fill="hold"/>
                                        <p:tgtEl>
                                          <p:spTgt spid="394250"/>
                                        </p:tgtEl>
                                        <p:attrNameLst>
                                          <p:attrName>ppt_x</p:attrName>
                                        </p:attrNameLst>
                                      </p:cBhvr>
                                      <p:tavLst>
                                        <p:tav tm="0">
                                          <p:val>
                                            <p:strVal val="#ppt_x"/>
                                          </p:val>
                                        </p:tav>
                                        <p:tav tm="100000">
                                          <p:val>
                                            <p:strVal val="#ppt_x"/>
                                          </p:val>
                                        </p:tav>
                                      </p:tavLst>
                                    </p:anim>
                                    <p:anim calcmode="lin" valueType="num">
                                      <p:cBhvr additive="base">
                                        <p:cTn id="54" dur="500" fill="hold"/>
                                        <p:tgtEl>
                                          <p:spTgt spid="394250"/>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394251"/>
                                        </p:tgtEl>
                                        <p:attrNameLst>
                                          <p:attrName>style.visibility</p:attrName>
                                        </p:attrNameLst>
                                      </p:cBhvr>
                                      <p:to>
                                        <p:strVal val="visible"/>
                                      </p:to>
                                    </p:set>
                                    <p:anim calcmode="lin" valueType="num">
                                      <p:cBhvr additive="base">
                                        <p:cTn id="59" dur="500" fill="hold"/>
                                        <p:tgtEl>
                                          <p:spTgt spid="394251"/>
                                        </p:tgtEl>
                                        <p:attrNameLst>
                                          <p:attrName>ppt_x</p:attrName>
                                        </p:attrNameLst>
                                      </p:cBhvr>
                                      <p:tavLst>
                                        <p:tav tm="0">
                                          <p:val>
                                            <p:strVal val="0-#ppt_w/2"/>
                                          </p:val>
                                        </p:tav>
                                        <p:tav tm="100000">
                                          <p:val>
                                            <p:strVal val="#ppt_x"/>
                                          </p:val>
                                        </p:tav>
                                      </p:tavLst>
                                    </p:anim>
                                    <p:anim calcmode="lin" valueType="num">
                                      <p:cBhvr additive="base">
                                        <p:cTn id="60" dur="500" fill="hold"/>
                                        <p:tgtEl>
                                          <p:spTgt spid="3942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2" grpId="0"/>
      <p:bldP spid="394245" grpId="0"/>
      <p:bldP spid="394248" grpId="0"/>
      <p:bldP spid="394251"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Text Box 2"/>
          <p:cNvSpPr txBox="1">
            <a:spLocks noChangeArrowheads="1"/>
          </p:cNvSpPr>
          <p:nvPr/>
        </p:nvSpPr>
        <p:spPr bwMode="auto">
          <a:xfrm>
            <a:off x="1143000" y="2362200"/>
            <a:ext cx="7010400" cy="830997"/>
          </a:xfrm>
          <a:prstGeom prst="rect">
            <a:avLst/>
          </a:prstGeom>
          <a:noFill/>
          <a:ln w="9525">
            <a:noFill/>
            <a:miter lim="800000"/>
            <a:headEnd/>
            <a:tailEnd/>
          </a:ln>
          <a:effectLst/>
        </p:spPr>
        <p:txBody>
          <a:bodyPr>
            <a:spAutoFit/>
          </a:bodyPr>
          <a:lstStyle/>
          <a:p>
            <a:pPr>
              <a:spcBef>
                <a:spcPct val="50000"/>
              </a:spcBef>
            </a:pPr>
            <a:r>
              <a:rPr lang="zh-CN" altLang="en-US" sz="4800" b="1" dirty="0">
                <a:ea typeface="楷体_GB2312" pitchFamily="49" charset="-122"/>
              </a:rPr>
              <a:t>总体分布的假设检验</a:t>
            </a:r>
          </a:p>
        </p:txBody>
      </p:sp>
      <p:graphicFrame>
        <p:nvGraphicFramePr>
          <p:cNvPr id="604163" name="Object 3"/>
          <p:cNvGraphicFramePr>
            <a:graphicFrameLocks noChangeAspect="1"/>
          </p:cNvGraphicFramePr>
          <p:nvPr/>
        </p:nvGraphicFramePr>
        <p:xfrm>
          <a:off x="303213" y="4438650"/>
          <a:ext cx="1754187" cy="2190750"/>
        </p:xfrm>
        <a:graphic>
          <a:graphicData uri="http://schemas.openxmlformats.org/presentationml/2006/ole">
            <mc:AlternateContent xmlns:mc="http://schemas.openxmlformats.org/markup-compatibility/2006">
              <mc:Choice xmlns:v="urn:schemas-microsoft-com:vml" Requires="v">
                <p:oleObj spid="_x0000_s1830923" name="剪辑" r:id="rId3" imgW="944280" imgH="1180440" progId="">
                  <p:embed/>
                </p:oleObj>
              </mc:Choice>
              <mc:Fallback>
                <p:oleObj name="剪辑" r:id="rId3" imgW="944280" imgH="118044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213" y="4438650"/>
                        <a:ext cx="1754187" cy="219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04164" name="Rectangle 4"/>
          <p:cNvSpPr>
            <a:spLocks noChangeArrowheads="1"/>
          </p:cNvSpPr>
          <p:nvPr/>
        </p:nvSpPr>
        <p:spPr bwMode="auto">
          <a:xfrm>
            <a:off x="2743200" y="3124200"/>
            <a:ext cx="5092700" cy="823913"/>
          </a:xfrm>
          <a:prstGeom prst="rect">
            <a:avLst/>
          </a:prstGeom>
          <a:noFill/>
          <a:ln w="9525">
            <a:noFill/>
            <a:miter lim="800000"/>
            <a:headEnd/>
            <a:tailEnd/>
          </a:ln>
          <a:effectLst/>
        </p:spPr>
        <p:txBody>
          <a:bodyPr wrap="none">
            <a:spAutoFit/>
          </a:bodyPr>
          <a:lstStyle/>
          <a:p>
            <a:r>
              <a:rPr lang="en-US" altLang="zh-CN" sz="4800" b="1">
                <a:latin typeface="楷体_GB2312" pitchFamily="49" charset="-122"/>
                <a:ea typeface="楷体_GB2312" pitchFamily="49" charset="-122"/>
              </a:rPr>
              <a:t>----</a:t>
            </a:r>
            <a:r>
              <a:rPr lang="zh-CN" altLang="en-US" sz="4800" b="1">
                <a:latin typeface="楷体_GB2312" pitchFamily="49" charset="-122"/>
                <a:ea typeface="楷体_GB2312" pitchFamily="49" charset="-122"/>
              </a:rPr>
              <a:t>拟合优度检验</a:t>
            </a:r>
          </a:p>
        </p:txBody>
      </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04162"/>
                                        </p:tgtEl>
                                        <p:attrNameLst>
                                          <p:attrName>style.visibility</p:attrName>
                                        </p:attrNameLst>
                                      </p:cBhvr>
                                      <p:to>
                                        <p:strVal val="visible"/>
                                      </p:to>
                                    </p:set>
                                    <p:anim calcmode="lin" valueType="num">
                                      <p:cBhvr additive="base">
                                        <p:cTn id="7" dur="500" fill="hold"/>
                                        <p:tgtEl>
                                          <p:spTgt spid="604162"/>
                                        </p:tgtEl>
                                        <p:attrNameLst>
                                          <p:attrName>ppt_x</p:attrName>
                                        </p:attrNameLst>
                                      </p:cBhvr>
                                      <p:tavLst>
                                        <p:tav tm="0">
                                          <p:val>
                                            <p:strVal val="0-#ppt_w/2"/>
                                          </p:val>
                                        </p:tav>
                                        <p:tav tm="100000">
                                          <p:val>
                                            <p:strVal val="#ppt_x"/>
                                          </p:val>
                                        </p:tav>
                                      </p:tavLst>
                                    </p:anim>
                                    <p:anim calcmode="lin" valueType="num">
                                      <p:cBhvr additive="base">
                                        <p:cTn id="8" dur="500" fill="hold"/>
                                        <p:tgtEl>
                                          <p:spTgt spid="60416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04163"/>
                                        </p:tgtEl>
                                        <p:attrNameLst>
                                          <p:attrName>style.visibility</p:attrName>
                                        </p:attrNameLst>
                                      </p:cBhvr>
                                      <p:to>
                                        <p:strVal val="visible"/>
                                      </p:to>
                                    </p:set>
                                    <p:anim calcmode="lin" valueType="num">
                                      <p:cBhvr additive="base">
                                        <p:cTn id="13" dur="500" fill="hold"/>
                                        <p:tgtEl>
                                          <p:spTgt spid="604163"/>
                                        </p:tgtEl>
                                        <p:attrNameLst>
                                          <p:attrName>ppt_x</p:attrName>
                                        </p:attrNameLst>
                                      </p:cBhvr>
                                      <p:tavLst>
                                        <p:tav tm="0">
                                          <p:val>
                                            <p:strVal val="0-#ppt_w/2"/>
                                          </p:val>
                                        </p:tav>
                                        <p:tav tm="100000">
                                          <p:val>
                                            <p:strVal val="#ppt_x"/>
                                          </p:val>
                                        </p:tav>
                                      </p:tavLst>
                                    </p:anim>
                                    <p:anim calcmode="lin" valueType="num">
                                      <p:cBhvr additive="base">
                                        <p:cTn id="14" dur="500" fill="hold"/>
                                        <p:tgtEl>
                                          <p:spTgt spid="60416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04164"/>
                                        </p:tgtEl>
                                        <p:attrNameLst>
                                          <p:attrName>style.visibility</p:attrName>
                                        </p:attrNameLst>
                                      </p:cBhvr>
                                      <p:to>
                                        <p:strVal val="visible"/>
                                      </p:to>
                                    </p:set>
                                    <p:anim calcmode="lin" valueType="num">
                                      <p:cBhvr additive="base">
                                        <p:cTn id="19" dur="500" fill="hold"/>
                                        <p:tgtEl>
                                          <p:spTgt spid="604164"/>
                                        </p:tgtEl>
                                        <p:attrNameLst>
                                          <p:attrName>ppt_x</p:attrName>
                                        </p:attrNameLst>
                                      </p:cBhvr>
                                      <p:tavLst>
                                        <p:tav tm="0">
                                          <p:val>
                                            <p:strVal val="0-#ppt_w/2"/>
                                          </p:val>
                                        </p:tav>
                                        <p:tav tm="100000">
                                          <p:val>
                                            <p:strVal val="#ppt_x"/>
                                          </p:val>
                                        </p:tav>
                                      </p:tavLst>
                                    </p:anim>
                                    <p:anim calcmode="lin" valueType="num">
                                      <p:cBhvr additive="base">
                                        <p:cTn id="20" dur="500" fill="hold"/>
                                        <p:tgtEl>
                                          <p:spTgt spid="6041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62" grpId="0" autoUpdateAnimBg="0"/>
      <p:bldP spid="604164"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4" name="Rectangle 2"/>
          <p:cNvSpPr>
            <a:spLocks noChangeArrowheads="1"/>
          </p:cNvSpPr>
          <p:nvPr/>
        </p:nvSpPr>
        <p:spPr bwMode="auto">
          <a:xfrm>
            <a:off x="530225" y="835025"/>
            <a:ext cx="7927975" cy="1844675"/>
          </a:xfrm>
          <a:prstGeom prst="rect">
            <a:avLst/>
          </a:prstGeom>
          <a:noFill/>
          <a:ln w="9525">
            <a:noFill/>
            <a:miter lim="800000"/>
            <a:headEnd/>
            <a:tailEnd/>
          </a:ln>
          <a:effectLst/>
        </p:spPr>
        <p:txBody>
          <a:bodyPr anchor="ctr">
            <a:spAutoFit/>
          </a:bodyPr>
          <a:lstStyle/>
          <a:p>
            <a:pPr>
              <a:lnSpc>
                <a:spcPct val="120000"/>
              </a:lnSpc>
            </a:pPr>
            <a:r>
              <a:rPr lang="en-US" altLang="zh-CN" sz="3200">
                <a:latin typeface="楷体_GB2312" pitchFamily="49" charset="-122"/>
                <a:ea typeface="楷体_GB2312" pitchFamily="49" charset="-122"/>
              </a:rPr>
              <a:t>   </a:t>
            </a:r>
            <a:r>
              <a:rPr lang="zh-CN" altLang="en-US" sz="3200">
                <a:latin typeface="楷体_GB2312" pitchFamily="49" charset="-122"/>
                <a:ea typeface="楷体_GB2312" pitchFamily="49" charset="-122"/>
              </a:rPr>
              <a:t>在前面的课程中，我们已经了解了假设检验的基本思想，并讨论了当总体分布为正态时，关于其中未知参数的假设检验问题 </a:t>
            </a:r>
            <a:r>
              <a:rPr lang="en-US" altLang="zh-CN" sz="3200">
                <a:latin typeface="楷体_GB2312" pitchFamily="49" charset="-122"/>
                <a:ea typeface="楷体_GB2312" pitchFamily="49" charset="-122"/>
              </a:rPr>
              <a:t>. </a:t>
            </a:r>
          </a:p>
        </p:txBody>
      </p:sp>
      <p:sp>
        <p:nvSpPr>
          <p:cNvPr id="607235" name="Rectangle 3"/>
          <p:cNvSpPr>
            <a:spLocks noChangeArrowheads="1"/>
          </p:cNvSpPr>
          <p:nvPr/>
        </p:nvSpPr>
        <p:spPr bwMode="auto">
          <a:xfrm>
            <a:off x="609600" y="3810000"/>
            <a:ext cx="8005763" cy="1844675"/>
          </a:xfrm>
          <a:prstGeom prst="rect">
            <a:avLst/>
          </a:prstGeom>
          <a:noFill/>
          <a:ln w="9525">
            <a:noFill/>
            <a:miter lim="800000"/>
            <a:headEnd/>
            <a:tailEnd/>
          </a:ln>
          <a:effectLst/>
        </p:spPr>
        <p:txBody>
          <a:bodyPr anchor="ctr">
            <a:spAutoFit/>
          </a:bodyPr>
          <a:lstStyle/>
          <a:p>
            <a:pPr>
              <a:lnSpc>
                <a:spcPct val="120000"/>
              </a:lnSpc>
            </a:pPr>
            <a:r>
              <a:rPr lang="en-US" altLang="zh-CN" sz="3200">
                <a:ea typeface="楷体_GB2312" pitchFamily="49" charset="-122"/>
              </a:rPr>
              <a:t>   </a:t>
            </a:r>
            <a:r>
              <a:rPr lang="zh-CN" altLang="en-US" sz="3200">
                <a:ea typeface="楷体_GB2312" pitchFamily="49" charset="-122"/>
              </a:rPr>
              <a:t>然而可能遇到这样的情形，总体服从何种理论分布并不知道，要求我们直接对总体分布提出一个假设 </a:t>
            </a:r>
            <a:r>
              <a:rPr lang="en-US" altLang="zh-CN" sz="3200">
                <a:ea typeface="楷体_GB2312" pitchFamily="49" charset="-122"/>
              </a:rPr>
              <a:t>.</a:t>
            </a:r>
          </a:p>
        </p:txBody>
      </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07234"/>
                                        </p:tgtEl>
                                        <p:attrNameLst>
                                          <p:attrName>style.visibility</p:attrName>
                                        </p:attrNameLst>
                                      </p:cBhvr>
                                      <p:to>
                                        <p:strVal val="visible"/>
                                      </p:to>
                                    </p:set>
                                    <p:animEffect transition="in" filter="barn(outVertical)">
                                      <p:cBhvr>
                                        <p:cTn id="7" dur="500"/>
                                        <p:tgtEl>
                                          <p:spTgt spid="6072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07235"/>
                                        </p:tgtEl>
                                        <p:attrNameLst>
                                          <p:attrName>style.visibility</p:attrName>
                                        </p:attrNameLst>
                                      </p:cBhvr>
                                      <p:to>
                                        <p:strVal val="visible"/>
                                      </p:to>
                                    </p:set>
                                    <p:animEffect transition="in" filter="wipe(left)">
                                      <p:cBhvr>
                                        <p:cTn id="12" dur="500"/>
                                        <p:tgtEl>
                                          <p:spTgt spid="607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7234" grpId="0" autoUpdateAnimBg="0"/>
      <p:bldP spid="607235"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8" name="Rectangle 2"/>
          <p:cNvSpPr>
            <a:spLocks noChangeArrowheads="1"/>
          </p:cNvSpPr>
          <p:nvPr/>
        </p:nvSpPr>
        <p:spPr bwMode="auto">
          <a:xfrm>
            <a:off x="304800" y="685800"/>
            <a:ext cx="8351838" cy="1554163"/>
          </a:xfrm>
          <a:prstGeom prst="rect">
            <a:avLst/>
          </a:prstGeom>
          <a:noFill/>
          <a:ln w="9525">
            <a:noFill/>
            <a:miter lim="800000"/>
            <a:headEnd/>
            <a:tailEnd/>
          </a:ln>
          <a:effectLst/>
        </p:spPr>
        <p:txBody>
          <a:bodyPr anchor="ctr">
            <a:spAutoFit/>
          </a:bodyPr>
          <a:lstStyle/>
          <a:p>
            <a:r>
              <a:rPr lang="zh-CN" altLang="en-US" sz="3200" b="1">
                <a:latin typeface="楷体_GB2312" pitchFamily="49" charset="-122"/>
                <a:ea typeface="楷体_GB2312" pitchFamily="49" charset="-122"/>
              </a:rPr>
              <a:t>例如，从</a:t>
            </a:r>
            <a:r>
              <a:rPr lang="en-US" altLang="zh-CN" sz="3200" b="1">
                <a:latin typeface="楷体_GB2312" pitchFamily="49" charset="-122"/>
                <a:ea typeface="楷体_GB2312" pitchFamily="49" charset="-122"/>
              </a:rPr>
              <a:t>1500</a:t>
            </a:r>
            <a:r>
              <a:rPr lang="zh-CN" altLang="en-US" sz="3200" b="1">
                <a:latin typeface="楷体_GB2312" pitchFamily="49" charset="-122"/>
                <a:ea typeface="楷体_GB2312" pitchFamily="49" charset="-122"/>
              </a:rPr>
              <a:t>到</a:t>
            </a:r>
            <a:r>
              <a:rPr lang="en-US" altLang="zh-CN" sz="3200" b="1">
                <a:latin typeface="楷体_GB2312" pitchFamily="49" charset="-122"/>
                <a:ea typeface="楷体_GB2312" pitchFamily="49" charset="-122"/>
              </a:rPr>
              <a:t>1931</a:t>
            </a:r>
            <a:r>
              <a:rPr lang="zh-CN" altLang="en-US" sz="3200" b="1">
                <a:latin typeface="楷体_GB2312" pitchFamily="49" charset="-122"/>
                <a:ea typeface="楷体_GB2312" pitchFamily="49" charset="-122"/>
              </a:rPr>
              <a:t>年的</a:t>
            </a:r>
            <a:r>
              <a:rPr lang="en-US" altLang="zh-CN" sz="3200" b="1">
                <a:latin typeface="楷体_GB2312" pitchFamily="49" charset="-122"/>
                <a:ea typeface="楷体_GB2312" pitchFamily="49" charset="-122"/>
              </a:rPr>
              <a:t>432</a:t>
            </a:r>
            <a:r>
              <a:rPr lang="zh-CN" altLang="en-US" sz="3200" b="1">
                <a:latin typeface="楷体_GB2312" pitchFamily="49" charset="-122"/>
                <a:ea typeface="楷体_GB2312" pitchFamily="49" charset="-122"/>
              </a:rPr>
              <a:t>年间，每年爆发战争的次数可以看作一个随机变量，椐统计，这</a:t>
            </a:r>
            <a:r>
              <a:rPr lang="en-US" altLang="zh-CN" sz="3200" b="1">
                <a:latin typeface="楷体_GB2312" pitchFamily="49" charset="-122"/>
                <a:ea typeface="楷体_GB2312" pitchFamily="49" charset="-122"/>
              </a:rPr>
              <a:t>432</a:t>
            </a:r>
            <a:r>
              <a:rPr lang="zh-CN" altLang="en-US" sz="3200" b="1">
                <a:latin typeface="楷体_GB2312" pitchFamily="49" charset="-122"/>
                <a:ea typeface="楷体_GB2312" pitchFamily="49" charset="-122"/>
              </a:rPr>
              <a:t>年间共爆发了</a:t>
            </a:r>
            <a:r>
              <a:rPr lang="en-US" altLang="zh-CN" sz="3200" b="1">
                <a:latin typeface="楷体_GB2312" pitchFamily="49" charset="-122"/>
                <a:ea typeface="楷体_GB2312" pitchFamily="49" charset="-122"/>
              </a:rPr>
              <a:t>299</a:t>
            </a:r>
            <a:r>
              <a:rPr lang="zh-CN" altLang="en-US" sz="3200" b="1">
                <a:latin typeface="楷体_GB2312" pitchFamily="49" charset="-122"/>
                <a:ea typeface="楷体_GB2312" pitchFamily="49" charset="-122"/>
              </a:rPr>
              <a:t>次战争，具体数据如下</a:t>
            </a:r>
            <a:r>
              <a:rPr lang="en-US" altLang="zh-CN" sz="3200" b="1">
                <a:latin typeface="楷体_GB2312" pitchFamily="49" charset="-122"/>
                <a:ea typeface="楷体_GB2312" pitchFamily="49" charset="-122"/>
              </a:rPr>
              <a:t>:</a:t>
            </a:r>
          </a:p>
        </p:txBody>
      </p:sp>
      <p:grpSp>
        <p:nvGrpSpPr>
          <p:cNvPr id="2" name="Group 3"/>
          <p:cNvGrpSpPr>
            <a:grpSpLocks/>
          </p:cNvGrpSpPr>
          <p:nvPr/>
        </p:nvGrpSpPr>
        <p:grpSpPr bwMode="auto">
          <a:xfrm>
            <a:off x="904875" y="2466975"/>
            <a:ext cx="5226050" cy="2744788"/>
            <a:chOff x="486" y="1296"/>
            <a:chExt cx="3292" cy="1729"/>
          </a:xfrm>
        </p:grpSpPr>
        <p:grpSp>
          <p:nvGrpSpPr>
            <p:cNvPr id="3" name="Group 4"/>
            <p:cNvGrpSpPr>
              <a:grpSpLocks/>
            </p:cNvGrpSpPr>
            <p:nvPr/>
          </p:nvGrpSpPr>
          <p:grpSpPr bwMode="auto">
            <a:xfrm>
              <a:off x="486" y="1296"/>
              <a:ext cx="1165" cy="1720"/>
              <a:chOff x="822" y="1507"/>
              <a:chExt cx="1165" cy="1720"/>
            </a:xfrm>
          </p:grpSpPr>
          <p:sp>
            <p:nvSpPr>
              <p:cNvPr id="608261" name="Rectangle 5"/>
              <p:cNvSpPr>
                <a:spLocks noChangeArrowheads="1"/>
              </p:cNvSpPr>
              <p:nvPr/>
            </p:nvSpPr>
            <p:spPr bwMode="auto">
              <a:xfrm>
                <a:off x="822" y="1507"/>
                <a:ext cx="1165" cy="327"/>
              </a:xfrm>
              <a:prstGeom prst="rect">
                <a:avLst/>
              </a:prstGeom>
              <a:noFill/>
              <a:ln w="9525">
                <a:noFill/>
                <a:miter lim="800000"/>
                <a:headEnd/>
                <a:tailEnd/>
              </a:ln>
              <a:effectLst/>
            </p:spPr>
            <p:txBody>
              <a:bodyPr wrap="none" anchor="ctr">
                <a:spAutoFit/>
              </a:bodyPr>
              <a:lstStyle/>
              <a:p>
                <a:pPr algn="ctr"/>
                <a:r>
                  <a:rPr lang="zh-CN" altLang="en-US" sz="2800" b="1">
                    <a:ea typeface="楷体_GB2312" pitchFamily="49" charset="-122"/>
                  </a:rPr>
                  <a:t>战争次数</a:t>
                </a:r>
                <a:r>
                  <a:rPr lang="en-US" altLang="zh-CN" sz="2800" b="1" i="1">
                    <a:ea typeface="楷体_GB2312" pitchFamily="49" charset="-122"/>
                  </a:rPr>
                  <a:t>X</a:t>
                </a:r>
                <a:endParaRPr lang="en-US" altLang="zh-CN" sz="3200" b="1">
                  <a:ea typeface="楷体_GB2312" pitchFamily="49" charset="-122"/>
                </a:endParaRPr>
              </a:p>
            </p:txBody>
          </p:sp>
          <p:sp>
            <p:nvSpPr>
              <p:cNvPr id="608262" name="Rectangle 6"/>
              <p:cNvSpPr>
                <a:spLocks noChangeArrowheads="1"/>
              </p:cNvSpPr>
              <p:nvPr/>
            </p:nvSpPr>
            <p:spPr bwMode="auto">
              <a:xfrm flipH="1">
                <a:off x="1152" y="1824"/>
                <a:ext cx="432" cy="1403"/>
              </a:xfrm>
              <a:prstGeom prst="rect">
                <a:avLst/>
              </a:prstGeom>
              <a:noFill/>
              <a:ln w="9525">
                <a:noFill/>
                <a:miter lim="800000"/>
                <a:headEnd/>
                <a:tailEnd/>
              </a:ln>
              <a:effectLst/>
            </p:spPr>
            <p:txBody>
              <a:bodyPr anchor="ctr">
                <a:spAutoFit/>
              </a:bodyPr>
              <a:lstStyle/>
              <a:p>
                <a:pPr algn="ctr"/>
                <a:r>
                  <a:rPr lang="en-US" altLang="zh-CN" sz="2800" b="1">
                    <a:ea typeface="楷体_GB2312" pitchFamily="49" charset="-122"/>
                  </a:rPr>
                  <a:t>0</a:t>
                </a:r>
              </a:p>
              <a:p>
                <a:pPr algn="ctr"/>
                <a:r>
                  <a:rPr lang="en-US" altLang="zh-CN" sz="2800" b="1">
                    <a:ea typeface="楷体_GB2312" pitchFamily="49" charset="-122"/>
                  </a:rPr>
                  <a:t>1</a:t>
                </a:r>
              </a:p>
              <a:p>
                <a:pPr algn="ctr"/>
                <a:r>
                  <a:rPr lang="en-US" altLang="zh-CN" sz="2800" b="1">
                    <a:ea typeface="楷体_GB2312" pitchFamily="49" charset="-122"/>
                  </a:rPr>
                  <a:t>2</a:t>
                </a:r>
              </a:p>
              <a:p>
                <a:pPr algn="ctr"/>
                <a:r>
                  <a:rPr lang="en-US" altLang="zh-CN" sz="2800" b="1">
                    <a:ea typeface="楷体_GB2312" pitchFamily="49" charset="-122"/>
                  </a:rPr>
                  <a:t>3</a:t>
                </a:r>
              </a:p>
              <a:p>
                <a:pPr algn="ctr"/>
                <a:r>
                  <a:rPr lang="en-US" altLang="zh-CN" sz="2800" b="1">
                    <a:ea typeface="楷体_GB2312" pitchFamily="49" charset="-122"/>
                  </a:rPr>
                  <a:t>4</a:t>
                </a:r>
                <a:endParaRPr lang="en-US" altLang="zh-CN" sz="3200" b="1">
                  <a:ea typeface="楷体_GB2312" pitchFamily="49" charset="-122"/>
                </a:endParaRPr>
              </a:p>
            </p:txBody>
          </p:sp>
        </p:grpSp>
        <p:grpSp>
          <p:nvGrpSpPr>
            <p:cNvPr id="4" name="Group 7"/>
            <p:cNvGrpSpPr>
              <a:grpSpLocks/>
            </p:cNvGrpSpPr>
            <p:nvPr/>
          </p:nvGrpSpPr>
          <p:grpSpPr bwMode="auto">
            <a:xfrm>
              <a:off x="1657" y="1296"/>
              <a:ext cx="2121" cy="1729"/>
              <a:chOff x="2701" y="1488"/>
              <a:chExt cx="2121" cy="1729"/>
            </a:xfrm>
          </p:grpSpPr>
          <p:sp>
            <p:nvSpPr>
              <p:cNvPr id="608264" name="Rectangle 8"/>
              <p:cNvSpPr>
                <a:spLocks noChangeArrowheads="1"/>
              </p:cNvSpPr>
              <p:nvPr/>
            </p:nvSpPr>
            <p:spPr bwMode="auto">
              <a:xfrm>
                <a:off x="3396" y="1776"/>
                <a:ext cx="508" cy="1441"/>
              </a:xfrm>
              <a:prstGeom prst="rect">
                <a:avLst/>
              </a:prstGeom>
              <a:noFill/>
              <a:ln w="9525">
                <a:noFill/>
                <a:miter lim="800000"/>
                <a:headEnd/>
                <a:tailEnd/>
              </a:ln>
              <a:effectLst/>
            </p:spPr>
            <p:txBody>
              <a:bodyPr wrap="none" anchor="ctr">
                <a:spAutoFit/>
              </a:bodyPr>
              <a:lstStyle/>
              <a:p>
                <a:pPr algn="ctr"/>
                <a:r>
                  <a:rPr lang="zh-CN" altLang="zh-CN" sz="2800" b="1">
                    <a:ea typeface="楷体_GB2312" pitchFamily="49" charset="-122"/>
                  </a:rPr>
                  <a:t> </a:t>
                </a:r>
                <a:r>
                  <a:rPr lang="en-US" altLang="zh-CN" sz="2800" b="1">
                    <a:ea typeface="楷体_GB2312" pitchFamily="49" charset="-122"/>
                  </a:rPr>
                  <a:t>223</a:t>
                </a:r>
              </a:p>
              <a:p>
                <a:pPr algn="ctr"/>
                <a:r>
                  <a:rPr lang="en-US" altLang="zh-CN" sz="2800" b="1">
                    <a:ea typeface="楷体_GB2312" pitchFamily="49" charset="-122"/>
                  </a:rPr>
                  <a:t>142</a:t>
                </a:r>
              </a:p>
              <a:p>
                <a:pPr algn="ctr"/>
                <a:r>
                  <a:rPr lang="en-US" altLang="zh-CN" sz="2800" b="1">
                    <a:ea typeface="楷体_GB2312" pitchFamily="49" charset="-122"/>
                  </a:rPr>
                  <a:t>48</a:t>
                </a:r>
              </a:p>
              <a:p>
                <a:pPr algn="ctr"/>
                <a:r>
                  <a:rPr lang="en-US" altLang="zh-CN" sz="2800" b="1">
                    <a:ea typeface="楷体_GB2312" pitchFamily="49" charset="-122"/>
                  </a:rPr>
                  <a:t>15</a:t>
                </a:r>
              </a:p>
              <a:p>
                <a:pPr algn="ctr"/>
                <a:r>
                  <a:rPr lang="en-US" altLang="zh-CN" sz="2800" b="1">
                    <a:ea typeface="楷体_GB2312" pitchFamily="49" charset="-122"/>
                  </a:rPr>
                  <a:t>4</a:t>
                </a:r>
                <a:r>
                  <a:rPr lang="en-US" altLang="zh-CN" sz="3200" b="1">
                    <a:ea typeface="楷体_GB2312" pitchFamily="49" charset="-122"/>
                  </a:rPr>
                  <a:t> </a:t>
                </a:r>
              </a:p>
            </p:txBody>
          </p:sp>
          <p:sp>
            <p:nvSpPr>
              <p:cNvPr id="608265" name="Rectangle 9"/>
              <p:cNvSpPr>
                <a:spLocks noChangeArrowheads="1"/>
              </p:cNvSpPr>
              <p:nvPr/>
            </p:nvSpPr>
            <p:spPr bwMode="auto">
              <a:xfrm>
                <a:off x="2701" y="1488"/>
                <a:ext cx="2121" cy="327"/>
              </a:xfrm>
              <a:prstGeom prst="rect">
                <a:avLst/>
              </a:prstGeom>
              <a:noFill/>
              <a:ln w="9525">
                <a:noFill/>
                <a:miter lim="800000"/>
                <a:headEnd/>
                <a:tailEnd/>
              </a:ln>
              <a:effectLst/>
            </p:spPr>
            <p:txBody>
              <a:bodyPr wrap="none" anchor="ctr">
                <a:spAutoFit/>
              </a:bodyPr>
              <a:lstStyle/>
              <a:p>
                <a:pPr algn="ctr"/>
                <a:r>
                  <a:rPr lang="zh-CN" altLang="en-US" sz="2800" b="1">
                    <a:ea typeface="楷体_GB2312" pitchFamily="49" charset="-122"/>
                  </a:rPr>
                  <a:t>发生 </a:t>
                </a:r>
                <a:r>
                  <a:rPr lang="en-US" altLang="zh-CN" sz="2800" b="1" i="1">
                    <a:ea typeface="楷体_GB2312" pitchFamily="49" charset="-122"/>
                  </a:rPr>
                  <a:t>X</a:t>
                </a:r>
                <a:r>
                  <a:rPr lang="zh-CN" altLang="en-US" sz="2800" b="1">
                    <a:ea typeface="楷体_GB2312" pitchFamily="49" charset="-122"/>
                  </a:rPr>
                  <a:t>次战争的年数</a:t>
                </a:r>
              </a:p>
            </p:txBody>
          </p:sp>
        </p:grpSp>
      </p:grpSp>
      <p:pic>
        <p:nvPicPr>
          <p:cNvPr id="608266" name="Picture 10" descr="飞机2"/>
          <p:cNvPicPr>
            <a:picLocks noChangeAspect="1" noChangeArrowheads="1"/>
          </p:cNvPicPr>
          <p:nvPr/>
        </p:nvPicPr>
        <p:blipFill>
          <a:blip r:embed="rId2" cstate="print"/>
          <a:srcRect/>
          <a:stretch>
            <a:fillRect/>
          </a:stretch>
        </p:blipFill>
        <p:spPr bwMode="auto">
          <a:xfrm>
            <a:off x="5670550" y="3076575"/>
            <a:ext cx="3092450" cy="2790825"/>
          </a:xfrm>
          <a:prstGeom prst="rect">
            <a:avLst/>
          </a:prstGeom>
          <a:noFill/>
        </p:spPr>
      </p:pic>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08258"/>
                                        </p:tgtEl>
                                        <p:attrNameLst>
                                          <p:attrName>style.visibility</p:attrName>
                                        </p:attrNameLst>
                                      </p:cBhvr>
                                      <p:to>
                                        <p:strVal val="visible"/>
                                      </p:to>
                                    </p:set>
                                    <p:animEffect transition="in" filter="barn(outVertical)">
                                      <p:cBhvr>
                                        <p:cTn id="7" dur="500"/>
                                        <p:tgtEl>
                                          <p:spTgt spid="608258"/>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499"/>
                                          </p:stCondLst>
                                        </p:cTn>
                                        <p:tgtEl>
                                          <p:spTgt spid="6082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8258"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2" name="Rectangle 2"/>
          <p:cNvSpPr>
            <a:spLocks noChangeArrowheads="1"/>
          </p:cNvSpPr>
          <p:nvPr/>
        </p:nvSpPr>
        <p:spPr bwMode="auto">
          <a:xfrm>
            <a:off x="533400" y="457200"/>
            <a:ext cx="8001000" cy="2528888"/>
          </a:xfrm>
          <a:prstGeom prst="rect">
            <a:avLst/>
          </a:prstGeom>
          <a:noFill/>
          <a:ln w="9525">
            <a:noFill/>
            <a:miter lim="800000"/>
            <a:headEnd/>
            <a:tailEnd/>
          </a:ln>
          <a:effectLst/>
        </p:spPr>
        <p:txBody>
          <a:bodyPr anchor="ctr">
            <a:spAutoFit/>
          </a:bodyPr>
          <a:lstStyle/>
          <a:p>
            <a:r>
              <a:rPr lang="en-US" altLang="zh-CN" sz="3200">
                <a:ea typeface="楷体_GB2312" pitchFamily="49" charset="-122"/>
              </a:rPr>
              <a:t>   </a:t>
            </a:r>
            <a:r>
              <a:rPr lang="zh-CN" altLang="en-US" sz="3200">
                <a:ea typeface="楷体_GB2312" pitchFamily="49" charset="-122"/>
              </a:rPr>
              <a:t>在概率论中，大家对泊松分布产生的一般条件已有所了解，容易想到，每年爆发战争的次数，可以用一个泊松随机变量来近似描述</a:t>
            </a:r>
            <a:r>
              <a:rPr lang="en-US" altLang="zh-CN" sz="3200">
                <a:ea typeface="楷体_GB2312" pitchFamily="49" charset="-122"/>
              </a:rPr>
              <a:t>.</a:t>
            </a:r>
            <a:r>
              <a:rPr lang="zh-CN" altLang="en-US" sz="3200">
                <a:ea typeface="楷体_GB2312" pitchFamily="49" charset="-122"/>
              </a:rPr>
              <a:t>也就是说，我们可以假设每年爆发战争次数分布</a:t>
            </a:r>
            <a:r>
              <a:rPr lang="en-US" altLang="zh-CN" sz="3200" i="1">
                <a:ea typeface="楷体_GB2312" pitchFamily="49" charset="-122"/>
              </a:rPr>
              <a:t>X</a:t>
            </a:r>
            <a:r>
              <a:rPr lang="zh-CN" altLang="en-US" sz="3200">
                <a:ea typeface="楷体_GB2312" pitchFamily="49" charset="-122"/>
              </a:rPr>
              <a:t>近似泊松分布</a:t>
            </a:r>
            <a:r>
              <a:rPr lang="en-US" altLang="zh-CN" sz="3200">
                <a:ea typeface="楷体_GB2312" pitchFamily="49" charset="-122"/>
              </a:rPr>
              <a:t>.</a:t>
            </a:r>
          </a:p>
        </p:txBody>
      </p:sp>
      <p:sp>
        <p:nvSpPr>
          <p:cNvPr id="609283" name="Rectangle 3"/>
          <p:cNvSpPr>
            <a:spLocks noChangeArrowheads="1"/>
          </p:cNvSpPr>
          <p:nvPr/>
        </p:nvSpPr>
        <p:spPr bwMode="auto">
          <a:xfrm>
            <a:off x="2552700" y="3962400"/>
            <a:ext cx="5080000" cy="1066800"/>
          </a:xfrm>
          <a:prstGeom prst="rect">
            <a:avLst/>
          </a:prstGeom>
          <a:solidFill>
            <a:schemeClr val="bg1"/>
          </a:solidFill>
          <a:ln w="9525">
            <a:noFill/>
            <a:miter lim="800000"/>
            <a:headEnd/>
            <a:tailEnd/>
          </a:ln>
          <a:effectLst/>
        </p:spPr>
        <p:txBody>
          <a:bodyPr wrap="none" anchor="ctr">
            <a:spAutoFit/>
          </a:bodyPr>
          <a:lstStyle/>
          <a:p>
            <a:pPr algn="ctr"/>
            <a:r>
              <a:rPr lang="zh-CN" altLang="en-US" sz="3200" b="1">
                <a:ea typeface="楷体_GB2312" pitchFamily="49" charset="-122"/>
              </a:rPr>
              <a:t>上面的数据能否证实</a:t>
            </a:r>
            <a:r>
              <a:rPr lang="en-US" altLang="zh-CN" sz="3200" b="1" i="1">
                <a:ea typeface="楷体_GB2312" pitchFamily="49" charset="-122"/>
              </a:rPr>
              <a:t>X</a:t>
            </a:r>
            <a:r>
              <a:rPr lang="en-US" altLang="zh-CN" sz="3200" b="1">
                <a:ea typeface="楷体_GB2312" pitchFamily="49" charset="-122"/>
              </a:rPr>
              <a:t> </a:t>
            </a:r>
            <a:r>
              <a:rPr lang="zh-CN" altLang="en-US" sz="3200" b="1">
                <a:ea typeface="楷体_GB2312" pitchFamily="49" charset="-122"/>
              </a:rPr>
              <a:t>具有</a:t>
            </a:r>
          </a:p>
          <a:p>
            <a:pPr algn="ctr"/>
            <a:r>
              <a:rPr lang="zh-CN" altLang="en-US" sz="3200" b="1">
                <a:ea typeface="楷体_GB2312" pitchFamily="49" charset="-122"/>
              </a:rPr>
              <a:t>泊松分布的假设是正确的？</a:t>
            </a:r>
          </a:p>
        </p:txBody>
      </p:sp>
      <p:sp>
        <p:nvSpPr>
          <p:cNvPr id="609284" name="Rectangle 4"/>
          <p:cNvSpPr>
            <a:spLocks noChangeArrowheads="1"/>
          </p:cNvSpPr>
          <p:nvPr/>
        </p:nvSpPr>
        <p:spPr bwMode="auto">
          <a:xfrm>
            <a:off x="1600200" y="3124200"/>
            <a:ext cx="3040063" cy="579438"/>
          </a:xfrm>
          <a:prstGeom prst="rect">
            <a:avLst/>
          </a:prstGeom>
          <a:noFill/>
          <a:ln w="9525">
            <a:noFill/>
            <a:miter lim="800000"/>
            <a:headEnd/>
            <a:tailEnd/>
          </a:ln>
          <a:effectLst/>
        </p:spPr>
        <p:txBody>
          <a:bodyPr wrap="none" anchor="ctr">
            <a:spAutoFit/>
          </a:bodyPr>
          <a:lstStyle/>
          <a:p>
            <a:pPr algn="ctr"/>
            <a:r>
              <a:rPr lang="zh-CN" altLang="en-US" sz="3200" b="1">
                <a:latin typeface="楷体_GB2312" pitchFamily="49" charset="-122"/>
                <a:ea typeface="楷体_GB2312" pitchFamily="49" charset="-122"/>
              </a:rPr>
              <a:t>现在的问题是：</a:t>
            </a:r>
          </a:p>
        </p:txBody>
      </p:sp>
      <p:grpSp>
        <p:nvGrpSpPr>
          <p:cNvPr id="2" name="Group 5"/>
          <p:cNvGrpSpPr>
            <a:grpSpLocks/>
          </p:cNvGrpSpPr>
          <p:nvPr/>
        </p:nvGrpSpPr>
        <p:grpSpPr bwMode="auto">
          <a:xfrm>
            <a:off x="304800" y="3790950"/>
            <a:ext cx="2362200" cy="2838450"/>
            <a:chOff x="480" y="1824"/>
            <a:chExt cx="1488" cy="1788"/>
          </a:xfrm>
        </p:grpSpPr>
        <p:sp>
          <p:nvSpPr>
            <p:cNvPr id="609286" name="Freeform 6"/>
            <p:cNvSpPr>
              <a:spLocks/>
            </p:cNvSpPr>
            <p:nvPr/>
          </p:nvSpPr>
          <p:spPr bwMode="auto">
            <a:xfrm>
              <a:off x="520" y="3369"/>
              <a:ext cx="753" cy="243"/>
            </a:xfrm>
            <a:custGeom>
              <a:avLst/>
              <a:gdLst/>
              <a:ahLst/>
              <a:cxnLst>
                <a:cxn ang="0">
                  <a:pos x="294" y="102"/>
                </a:cxn>
                <a:cxn ang="0">
                  <a:pos x="258" y="114"/>
                </a:cxn>
                <a:cxn ang="0">
                  <a:pos x="246" y="126"/>
                </a:cxn>
                <a:cxn ang="0">
                  <a:pos x="222" y="138"/>
                </a:cxn>
                <a:cxn ang="0">
                  <a:pos x="186" y="138"/>
                </a:cxn>
                <a:cxn ang="0">
                  <a:pos x="132" y="144"/>
                </a:cxn>
                <a:cxn ang="0">
                  <a:pos x="78" y="162"/>
                </a:cxn>
                <a:cxn ang="0">
                  <a:pos x="48" y="174"/>
                </a:cxn>
                <a:cxn ang="0">
                  <a:pos x="24" y="192"/>
                </a:cxn>
                <a:cxn ang="0">
                  <a:pos x="6" y="222"/>
                </a:cxn>
                <a:cxn ang="0">
                  <a:pos x="0" y="252"/>
                </a:cxn>
                <a:cxn ang="0">
                  <a:pos x="6" y="270"/>
                </a:cxn>
                <a:cxn ang="0">
                  <a:pos x="24" y="276"/>
                </a:cxn>
                <a:cxn ang="0">
                  <a:pos x="54" y="282"/>
                </a:cxn>
                <a:cxn ang="0">
                  <a:pos x="114" y="282"/>
                </a:cxn>
                <a:cxn ang="0">
                  <a:pos x="174" y="270"/>
                </a:cxn>
                <a:cxn ang="0">
                  <a:pos x="216" y="258"/>
                </a:cxn>
                <a:cxn ang="0">
                  <a:pos x="288" y="258"/>
                </a:cxn>
                <a:cxn ang="0">
                  <a:pos x="330" y="252"/>
                </a:cxn>
                <a:cxn ang="0">
                  <a:pos x="378" y="234"/>
                </a:cxn>
                <a:cxn ang="0">
                  <a:pos x="420" y="234"/>
                </a:cxn>
                <a:cxn ang="0">
                  <a:pos x="456" y="228"/>
                </a:cxn>
                <a:cxn ang="0">
                  <a:pos x="486" y="222"/>
                </a:cxn>
                <a:cxn ang="0">
                  <a:pos x="510" y="210"/>
                </a:cxn>
                <a:cxn ang="0">
                  <a:pos x="534" y="168"/>
                </a:cxn>
                <a:cxn ang="0">
                  <a:pos x="540" y="186"/>
                </a:cxn>
                <a:cxn ang="0">
                  <a:pos x="552" y="204"/>
                </a:cxn>
                <a:cxn ang="0">
                  <a:pos x="576" y="222"/>
                </a:cxn>
                <a:cxn ang="0">
                  <a:pos x="612" y="228"/>
                </a:cxn>
                <a:cxn ang="0">
                  <a:pos x="630" y="246"/>
                </a:cxn>
                <a:cxn ang="0">
                  <a:pos x="696" y="264"/>
                </a:cxn>
                <a:cxn ang="0">
                  <a:pos x="774" y="270"/>
                </a:cxn>
                <a:cxn ang="0">
                  <a:pos x="846" y="270"/>
                </a:cxn>
                <a:cxn ang="0">
                  <a:pos x="882" y="270"/>
                </a:cxn>
                <a:cxn ang="0">
                  <a:pos x="936" y="258"/>
                </a:cxn>
                <a:cxn ang="0">
                  <a:pos x="978" y="246"/>
                </a:cxn>
                <a:cxn ang="0">
                  <a:pos x="1008" y="216"/>
                </a:cxn>
                <a:cxn ang="0">
                  <a:pos x="1014" y="192"/>
                </a:cxn>
                <a:cxn ang="0">
                  <a:pos x="1002" y="174"/>
                </a:cxn>
                <a:cxn ang="0">
                  <a:pos x="978" y="156"/>
                </a:cxn>
                <a:cxn ang="0">
                  <a:pos x="948" y="138"/>
                </a:cxn>
                <a:cxn ang="0">
                  <a:pos x="906" y="126"/>
                </a:cxn>
                <a:cxn ang="0">
                  <a:pos x="852" y="120"/>
                </a:cxn>
                <a:cxn ang="0">
                  <a:pos x="798" y="114"/>
                </a:cxn>
                <a:cxn ang="0">
                  <a:pos x="750" y="114"/>
                </a:cxn>
                <a:cxn ang="0">
                  <a:pos x="696" y="120"/>
                </a:cxn>
                <a:cxn ang="0">
                  <a:pos x="708" y="96"/>
                </a:cxn>
                <a:cxn ang="0">
                  <a:pos x="708" y="60"/>
                </a:cxn>
                <a:cxn ang="0">
                  <a:pos x="642" y="24"/>
                </a:cxn>
                <a:cxn ang="0">
                  <a:pos x="564" y="0"/>
                </a:cxn>
                <a:cxn ang="0">
                  <a:pos x="474" y="6"/>
                </a:cxn>
                <a:cxn ang="0">
                  <a:pos x="294" y="102"/>
                </a:cxn>
              </a:cxnLst>
              <a:rect l="0" t="0" r="r" b="b"/>
              <a:pathLst>
                <a:path w="1014" h="282">
                  <a:moveTo>
                    <a:pt x="294" y="102"/>
                  </a:moveTo>
                  <a:lnTo>
                    <a:pt x="258" y="114"/>
                  </a:lnTo>
                  <a:lnTo>
                    <a:pt x="246" y="126"/>
                  </a:lnTo>
                  <a:lnTo>
                    <a:pt x="222" y="138"/>
                  </a:lnTo>
                  <a:lnTo>
                    <a:pt x="186" y="138"/>
                  </a:lnTo>
                  <a:lnTo>
                    <a:pt x="132" y="144"/>
                  </a:lnTo>
                  <a:lnTo>
                    <a:pt x="78" y="162"/>
                  </a:lnTo>
                  <a:lnTo>
                    <a:pt x="48" y="174"/>
                  </a:lnTo>
                  <a:lnTo>
                    <a:pt x="24" y="192"/>
                  </a:lnTo>
                  <a:lnTo>
                    <a:pt x="6" y="222"/>
                  </a:lnTo>
                  <a:lnTo>
                    <a:pt x="0" y="252"/>
                  </a:lnTo>
                  <a:lnTo>
                    <a:pt x="6" y="270"/>
                  </a:lnTo>
                  <a:lnTo>
                    <a:pt x="24" y="276"/>
                  </a:lnTo>
                  <a:lnTo>
                    <a:pt x="54" y="282"/>
                  </a:lnTo>
                  <a:lnTo>
                    <a:pt x="114" y="282"/>
                  </a:lnTo>
                  <a:lnTo>
                    <a:pt x="174" y="270"/>
                  </a:lnTo>
                  <a:lnTo>
                    <a:pt x="216" y="258"/>
                  </a:lnTo>
                  <a:lnTo>
                    <a:pt x="288" y="258"/>
                  </a:lnTo>
                  <a:lnTo>
                    <a:pt x="330" y="252"/>
                  </a:lnTo>
                  <a:lnTo>
                    <a:pt x="378" y="234"/>
                  </a:lnTo>
                  <a:lnTo>
                    <a:pt x="420" y="234"/>
                  </a:lnTo>
                  <a:lnTo>
                    <a:pt x="456" y="228"/>
                  </a:lnTo>
                  <a:lnTo>
                    <a:pt x="486" y="222"/>
                  </a:lnTo>
                  <a:lnTo>
                    <a:pt x="510" y="210"/>
                  </a:lnTo>
                  <a:lnTo>
                    <a:pt x="534" y="168"/>
                  </a:lnTo>
                  <a:lnTo>
                    <a:pt x="540" y="186"/>
                  </a:lnTo>
                  <a:lnTo>
                    <a:pt x="552" y="204"/>
                  </a:lnTo>
                  <a:lnTo>
                    <a:pt x="576" y="222"/>
                  </a:lnTo>
                  <a:lnTo>
                    <a:pt x="612" y="228"/>
                  </a:lnTo>
                  <a:lnTo>
                    <a:pt x="630" y="246"/>
                  </a:lnTo>
                  <a:lnTo>
                    <a:pt x="696" y="264"/>
                  </a:lnTo>
                  <a:lnTo>
                    <a:pt x="774" y="270"/>
                  </a:lnTo>
                  <a:lnTo>
                    <a:pt x="846" y="270"/>
                  </a:lnTo>
                  <a:lnTo>
                    <a:pt x="882" y="270"/>
                  </a:lnTo>
                  <a:lnTo>
                    <a:pt x="936" y="258"/>
                  </a:lnTo>
                  <a:lnTo>
                    <a:pt x="978" y="246"/>
                  </a:lnTo>
                  <a:lnTo>
                    <a:pt x="1008" y="216"/>
                  </a:lnTo>
                  <a:lnTo>
                    <a:pt x="1014" y="192"/>
                  </a:lnTo>
                  <a:lnTo>
                    <a:pt x="1002" y="174"/>
                  </a:lnTo>
                  <a:lnTo>
                    <a:pt x="978" y="156"/>
                  </a:lnTo>
                  <a:lnTo>
                    <a:pt x="948" y="138"/>
                  </a:lnTo>
                  <a:lnTo>
                    <a:pt x="906" y="126"/>
                  </a:lnTo>
                  <a:lnTo>
                    <a:pt x="852" y="120"/>
                  </a:lnTo>
                  <a:lnTo>
                    <a:pt x="798" y="114"/>
                  </a:lnTo>
                  <a:lnTo>
                    <a:pt x="750" y="114"/>
                  </a:lnTo>
                  <a:lnTo>
                    <a:pt x="696" y="120"/>
                  </a:lnTo>
                  <a:lnTo>
                    <a:pt x="708" y="96"/>
                  </a:lnTo>
                  <a:lnTo>
                    <a:pt x="708" y="60"/>
                  </a:lnTo>
                  <a:lnTo>
                    <a:pt x="642" y="24"/>
                  </a:lnTo>
                  <a:lnTo>
                    <a:pt x="564" y="0"/>
                  </a:lnTo>
                  <a:lnTo>
                    <a:pt x="474" y="6"/>
                  </a:lnTo>
                  <a:lnTo>
                    <a:pt x="294" y="102"/>
                  </a:lnTo>
                  <a:close/>
                </a:path>
              </a:pathLst>
            </a:custGeom>
            <a:solidFill>
              <a:srgbClr val="70230D"/>
            </a:solidFill>
            <a:ln w="9525">
              <a:noFill/>
              <a:round/>
              <a:headEnd/>
              <a:tailEnd/>
            </a:ln>
          </p:spPr>
          <p:txBody>
            <a:bodyPr/>
            <a:lstStyle/>
            <a:p>
              <a:endParaRPr lang="zh-CN" altLang="en-US"/>
            </a:p>
          </p:txBody>
        </p:sp>
        <p:sp>
          <p:nvSpPr>
            <p:cNvPr id="609287" name="Freeform 7"/>
            <p:cNvSpPr>
              <a:spLocks/>
            </p:cNvSpPr>
            <p:nvPr/>
          </p:nvSpPr>
          <p:spPr bwMode="auto">
            <a:xfrm>
              <a:off x="520" y="3369"/>
              <a:ext cx="753" cy="243"/>
            </a:xfrm>
            <a:custGeom>
              <a:avLst/>
              <a:gdLst/>
              <a:ahLst/>
              <a:cxnLst>
                <a:cxn ang="0">
                  <a:pos x="294" y="102"/>
                </a:cxn>
                <a:cxn ang="0">
                  <a:pos x="258" y="114"/>
                </a:cxn>
                <a:cxn ang="0">
                  <a:pos x="246" y="126"/>
                </a:cxn>
                <a:cxn ang="0">
                  <a:pos x="222" y="138"/>
                </a:cxn>
                <a:cxn ang="0">
                  <a:pos x="186" y="138"/>
                </a:cxn>
                <a:cxn ang="0">
                  <a:pos x="132" y="144"/>
                </a:cxn>
                <a:cxn ang="0">
                  <a:pos x="78" y="162"/>
                </a:cxn>
                <a:cxn ang="0">
                  <a:pos x="48" y="174"/>
                </a:cxn>
                <a:cxn ang="0">
                  <a:pos x="24" y="192"/>
                </a:cxn>
                <a:cxn ang="0">
                  <a:pos x="6" y="222"/>
                </a:cxn>
                <a:cxn ang="0">
                  <a:pos x="0" y="252"/>
                </a:cxn>
                <a:cxn ang="0">
                  <a:pos x="6" y="270"/>
                </a:cxn>
                <a:cxn ang="0">
                  <a:pos x="24" y="276"/>
                </a:cxn>
                <a:cxn ang="0">
                  <a:pos x="54" y="282"/>
                </a:cxn>
                <a:cxn ang="0">
                  <a:pos x="114" y="282"/>
                </a:cxn>
                <a:cxn ang="0">
                  <a:pos x="174" y="270"/>
                </a:cxn>
                <a:cxn ang="0">
                  <a:pos x="216" y="258"/>
                </a:cxn>
                <a:cxn ang="0">
                  <a:pos x="288" y="258"/>
                </a:cxn>
                <a:cxn ang="0">
                  <a:pos x="330" y="252"/>
                </a:cxn>
                <a:cxn ang="0">
                  <a:pos x="378" y="234"/>
                </a:cxn>
                <a:cxn ang="0">
                  <a:pos x="420" y="234"/>
                </a:cxn>
                <a:cxn ang="0">
                  <a:pos x="456" y="228"/>
                </a:cxn>
                <a:cxn ang="0">
                  <a:pos x="486" y="222"/>
                </a:cxn>
                <a:cxn ang="0">
                  <a:pos x="510" y="210"/>
                </a:cxn>
                <a:cxn ang="0">
                  <a:pos x="534" y="168"/>
                </a:cxn>
                <a:cxn ang="0">
                  <a:pos x="540" y="186"/>
                </a:cxn>
                <a:cxn ang="0">
                  <a:pos x="552" y="204"/>
                </a:cxn>
                <a:cxn ang="0">
                  <a:pos x="576" y="222"/>
                </a:cxn>
                <a:cxn ang="0">
                  <a:pos x="612" y="228"/>
                </a:cxn>
                <a:cxn ang="0">
                  <a:pos x="630" y="246"/>
                </a:cxn>
                <a:cxn ang="0">
                  <a:pos x="696" y="264"/>
                </a:cxn>
                <a:cxn ang="0">
                  <a:pos x="774" y="270"/>
                </a:cxn>
                <a:cxn ang="0">
                  <a:pos x="846" y="270"/>
                </a:cxn>
                <a:cxn ang="0">
                  <a:pos x="882" y="270"/>
                </a:cxn>
                <a:cxn ang="0">
                  <a:pos x="936" y="258"/>
                </a:cxn>
                <a:cxn ang="0">
                  <a:pos x="978" y="246"/>
                </a:cxn>
                <a:cxn ang="0">
                  <a:pos x="1008" y="216"/>
                </a:cxn>
                <a:cxn ang="0">
                  <a:pos x="1014" y="192"/>
                </a:cxn>
                <a:cxn ang="0">
                  <a:pos x="1002" y="174"/>
                </a:cxn>
                <a:cxn ang="0">
                  <a:pos x="978" y="156"/>
                </a:cxn>
                <a:cxn ang="0">
                  <a:pos x="948" y="138"/>
                </a:cxn>
                <a:cxn ang="0">
                  <a:pos x="906" y="126"/>
                </a:cxn>
                <a:cxn ang="0">
                  <a:pos x="852" y="120"/>
                </a:cxn>
                <a:cxn ang="0">
                  <a:pos x="798" y="114"/>
                </a:cxn>
                <a:cxn ang="0">
                  <a:pos x="750" y="114"/>
                </a:cxn>
                <a:cxn ang="0">
                  <a:pos x="696" y="120"/>
                </a:cxn>
                <a:cxn ang="0">
                  <a:pos x="708" y="96"/>
                </a:cxn>
                <a:cxn ang="0">
                  <a:pos x="708" y="60"/>
                </a:cxn>
                <a:cxn ang="0">
                  <a:pos x="642" y="24"/>
                </a:cxn>
                <a:cxn ang="0">
                  <a:pos x="564" y="0"/>
                </a:cxn>
                <a:cxn ang="0">
                  <a:pos x="474" y="6"/>
                </a:cxn>
                <a:cxn ang="0">
                  <a:pos x="294" y="102"/>
                </a:cxn>
              </a:cxnLst>
              <a:rect l="0" t="0" r="r" b="b"/>
              <a:pathLst>
                <a:path w="1014" h="282">
                  <a:moveTo>
                    <a:pt x="294" y="102"/>
                  </a:moveTo>
                  <a:lnTo>
                    <a:pt x="258" y="114"/>
                  </a:lnTo>
                  <a:lnTo>
                    <a:pt x="246" y="126"/>
                  </a:lnTo>
                  <a:lnTo>
                    <a:pt x="222" y="138"/>
                  </a:lnTo>
                  <a:lnTo>
                    <a:pt x="186" y="138"/>
                  </a:lnTo>
                  <a:lnTo>
                    <a:pt x="132" y="144"/>
                  </a:lnTo>
                  <a:lnTo>
                    <a:pt x="78" y="162"/>
                  </a:lnTo>
                  <a:lnTo>
                    <a:pt x="48" y="174"/>
                  </a:lnTo>
                  <a:lnTo>
                    <a:pt x="24" y="192"/>
                  </a:lnTo>
                  <a:lnTo>
                    <a:pt x="6" y="222"/>
                  </a:lnTo>
                  <a:lnTo>
                    <a:pt x="0" y="252"/>
                  </a:lnTo>
                  <a:lnTo>
                    <a:pt x="6" y="270"/>
                  </a:lnTo>
                  <a:lnTo>
                    <a:pt x="24" y="276"/>
                  </a:lnTo>
                  <a:lnTo>
                    <a:pt x="54" y="282"/>
                  </a:lnTo>
                  <a:lnTo>
                    <a:pt x="114" y="282"/>
                  </a:lnTo>
                  <a:lnTo>
                    <a:pt x="174" y="270"/>
                  </a:lnTo>
                  <a:lnTo>
                    <a:pt x="216" y="258"/>
                  </a:lnTo>
                  <a:lnTo>
                    <a:pt x="288" y="258"/>
                  </a:lnTo>
                  <a:lnTo>
                    <a:pt x="330" y="252"/>
                  </a:lnTo>
                  <a:lnTo>
                    <a:pt x="378" y="234"/>
                  </a:lnTo>
                  <a:lnTo>
                    <a:pt x="420" y="234"/>
                  </a:lnTo>
                  <a:lnTo>
                    <a:pt x="456" y="228"/>
                  </a:lnTo>
                  <a:lnTo>
                    <a:pt x="486" y="222"/>
                  </a:lnTo>
                  <a:lnTo>
                    <a:pt x="510" y="210"/>
                  </a:lnTo>
                  <a:lnTo>
                    <a:pt x="534" y="168"/>
                  </a:lnTo>
                  <a:lnTo>
                    <a:pt x="540" y="186"/>
                  </a:lnTo>
                  <a:lnTo>
                    <a:pt x="552" y="204"/>
                  </a:lnTo>
                  <a:lnTo>
                    <a:pt x="576" y="222"/>
                  </a:lnTo>
                  <a:lnTo>
                    <a:pt x="612" y="228"/>
                  </a:lnTo>
                  <a:lnTo>
                    <a:pt x="630" y="246"/>
                  </a:lnTo>
                  <a:lnTo>
                    <a:pt x="696" y="264"/>
                  </a:lnTo>
                  <a:lnTo>
                    <a:pt x="774" y="270"/>
                  </a:lnTo>
                  <a:lnTo>
                    <a:pt x="846" y="270"/>
                  </a:lnTo>
                  <a:lnTo>
                    <a:pt x="882" y="270"/>
                  </a:lnTo>
                  <a:lnTo>
                    <a:pt x="936" y="258"/>
                  </a:lnTo>
                  <a:lnTo>
                    <a:pt x="978" y="246"/>
                  </a:lnTo>
                  <a:lnTo>
                    <a:pt x="1008" y="216"/>
                  </a:lnTo>
                  <a:lnTo>
                    <a:pt x="1014" y="192"/>
                  </a:lnTo>
                  <a:lnTo>
                    <a:pt x="1002" y="174"/>
                  </a:lnTo>
                  <a:lnTo>
                    <a:pt x="978" y="156"/>
                  </a:lnTo>
                  <a:lnTo>
                    <a:pt x="948" y="138"/>
                  </a:lnTo>
                  <a:lnTo>
                    <a:pt x="906" y="126"/>
                  </a:lnTo>
                  <a:lnTo>
                    <a:pt x="852" y="120"/>
                  </a:lnTo>
                  <a:lnTo>
                    <a:pt x="798" y="114"/>
                  </a:lnTo>
                  <a:lnTo>
                    <a:pt x="750" y="114"/>
                  </a:lnTo>
                  <a:lnTo>
                    <a:pt x="696" y="120"/>
                  </a:lnTo>
                  <a:lnTo>
                    <a:pt x="708" y="96"/>
                  </a:lnTo>
                  <a:lnTo>
                    <a:pt x="708" y="60"/>
                  </a:lnTo>
                  <a:lnTo>
                    <a:pt x="642" y="24"/>
                  </a:lnTo>
                  <a:lnTo>
                    <a:pt x="564" y="0"/>
                  </a:lnTo>
                  <a:lnTo>
                    <a:pt x="474" y="6"/>
                  </a:lnTo>
                  <a:lnTo>
                    <a:pt x="294" y="102"/>
                  </a:lnTo>
                </a:path>
              </a:pathLst>
            </a:custGeom>
            <a:noFill/>
            <a:ln w="0">
              <a:solidFill>
                <a:srgbClr val="000000"/>
              </a:solidFill>
              <a:prstDash val="solid"/>
              <a:round/>
              <a:headEnd/>
              <a:tailEnd/>
            </a:ln>
          </p:spPr>
          <p:txBody>
            <a:bodyPr/>
            <a:lstStyle/>
            <a:p>
              <a:endParaRPr lang="zh-CN" altLang="en-US"/>
            </a:p>
          </p:txBody>
        </p:sp>
        <p:sp>
          <p:nvSpPr>
            <p:cNvPr id="609288" name="Freeform 8"/>
            <p:cNvSpPr>
              <a:spLocks/>
            </p:cNvSpPr>
            <p:nvPr/>
          </p:nvSpPr>
          <p:spPr bwMode="auto">
            <a:xfrm>
              <a:off x="654" y="2847"/>
              <a:ext cx="450" cy="641"/>
            </a:xfrm>
            <a:custGeom>
              <a:avLst/>
              <a:gdLst/>
              <a:ahLst/>
              <a:cxnLst>
                <a:cxn ang="0">
                  <a:pos x="60" y="168"/>
                </a:cxn>
                <a:cxn ang="0">
                  <a:pos x="36" y="192"/>
                </a:cxn>
                <a:cxn ang="0">
                  <a:pos x="18" y="222"/>
                </a:cxn>
                <a:cxn ang="0">
                  <a:pos x="6" y="252"/>
                </a:cxn>
                <a:cxn ang="0">
                  <a:pos x="6" y="282"/>
                </a:cxn>
                <a:cxn ang="0">
                  <a:pos x="0" y="318"/>
                </a:cxn>
                <a:cxn ang="0">
                  <a:pos x="6" y="348"/>
                </a:cxn>
                <a:cxn ang="0">
                  <a:pos x="12" y="384"/>
                </a:cxn>
                <a:cxn ang="0">
                  <a:pos x="30" y="432"/>
                </a:cxn>
                <a:cxn ang="0">
                  <a:pos x="42" y="456"/>
                </a:cxn>
                <a:cxn ang="0">
                  <a:pos x="54" y="474"/>
                </a:cxn>
                <a:cxn ang="0">
                  <a:pos x="66" y="492"/>
                </a:cxn>
                <a:cxn ang="0">
                  <a:pos x="84" y="516"/>
                </a:cxn>
                <a:cxn ang="0">
                  <a:pos x="108" y="564"/>
                </a:cxn>
                <a:cxn ang="0">
                  <a:pos x="126" y="606"/>
                </a:cxn>
                <a:cxn ang="0">
                  <a:pos x="126" y="618"/>
                </a:cxn>
                <a:cxn ang="0">
                  <a:pos x="126" y="636"/>
                </a:cxn>
                <a:cxn ang="0">
                  <a:pos x="126" y="654"/>
                </a:cxn>
                <a:cxn ang="0">
                  <a:pos x="108" y="702"/>
                </a:cxn>
                <a:cxn ang="0">
                  <a:pos x="108" y="708"/>
                </a:cxn>
                <a:cxn ang="0">
                  <a:pos x="114" y="708"/>
                </a:cxn>
                <a:cxn ang="0">
                  <a:pos x="126" y="702"/>
                </a:cxn>
                <a:cxn ang="0">
                  <a:pos x="150" y="696"/>
                </a:cxn>
                <a:cxn ang="0">
                  <a:pos x="180" y="696"/>
                </a:cxn>
                <a:cxn ang="0">
                  <a:pos x="216" y="702"/>
                </a:cxn>
                <a:cxn ang="0">
                  <a:pos x="246" y="714"/>
                </a:cxn>
                <a:cxn ang="0">
                  <a:pos x="294" y="732"/>
                </a:cxn>
                <a:cxn ang="0">
                  <a:pos x="336" y="738"/>
                </a:cxn>
                <a:cxn ang="0">
                  <a:pos x="360" y="744"/>
                </a:cxn>
                <a:cxn ang="0">
                  <a:pos x="360" y="726"/>
                </a:cxn>
                <a:cxn ang="0">
                  <a:pos x="366" y="684"/>
                </a:cxn>
                <a:cxn ang="0">
                  <a:pos x="360" y="666"/>
                </a:cxn>
                <a:cxn ang="0">
                  <a:pos x="372" y="672"/>
                </a:cxn>
                <a:cxn ang="0">
                  <a:pos x="420" y="666"/>
                </a:cxn>
                <a:cxn ang="0">
                  <a:pos x="450" y="666"/>
                </a:cxn>
                <a:cxn ang="0">
                  <a:pos x="498" y="666"/>
                </a:cxn>
                <a:cxn ang="0">
                  <a:pos x="528" y="672"/>
                </a:cxn>
                <a:cxn ang="0">
                  <a:pos x="540" y="642"/>
                </a:cxn>
                <a:cxn ang="0">
                  <a:pos x="546" y="594"/>
                </a:cxn>
                <a:cxn ang="0">
                  <a:pos x="552" y="528"/>
                </a:cxn>
                <a:cxn ang="0">
                  <a:pos x="552" y="492"/>
                </a:cxn>
                <a:cxn ang="0">
                  <a:pos x="558" y="438"/>
                </a:cxn>
                <a:cxn ang="0">
                  <a:pos x="582" y="384"/>
                </a:cxn>
                <a:cxn ang="0">
                  <a:pos x="594" y="336"/>
                </a:cxn>
                <a:cxn ang="0">
                  <a:pos x="606" y="288"/>
                </a:cxn>
                <a:cxn ang="0">
                  <a:pos x="606" y="240"/>
                </a:cxn>
                <a:cxn ang="0">
                  <a:pos x="606" y="192"/>
                </a:cxn>
                <a:cxn ang="0">
                  <a:pos x="594" y="126"/>
                </a:cxn>
                <a:cxn ang="0">
                  <a:pos x="546" y="66"/>
                </a:cxn>
                <a:cxn ang="0">
                  <a:pos x="534" y="30"/>
                </a:cxn>
                <a:cxn ang="0">
                  <a:pos x="426" y="30"/>
                </a:cxn>
                <a:cxn ang="0">
                  <a:pos x="324" y="0"/>
                </a:cxn>
                <a:cxn ang="0">
                  <a:pos x="120" y="24"/>
                </a:cxn>
                <a:cxn ang="0">
                  <a:pos x="60" y="168"/>
                </a:cxn>
              </a:cxnLst>
              <a:rect l="0" t="0" r="r" b="b"/>
              <a:pathLst>
                <a:path w="606" h="744">
                  <a:moveTo>
                    <a:pt x="60" y="168"/>
                  </a:moveTo>
                  <a:lnTo>
                    <a:pt x="36" y="192"/>
                  </a:lnTo>
                  <a:lnTo>
                    <a:pt x="18" y="222"/>
                  </a:lnTo>
                  <a:lnTo>
                    <a:pt x="6" y="252"/>
                  </a:lnTo>
                  <a:lnTo>
                    <a:pt x="6" y="282"/>
                  </a:lnTo>
                  <a:lnTo>
                    <a:pt x="0" y="318"/>
                  </a:lnTo>
                  <a:lnTo>
                    <a:pt x="6" y="348"/>
                  </a:lnTo>
                  <a:lnTo>
                    <a:pt x="12" y="384"/>
                  </a:lnTo>
                  <a:lnTo>
                    <a:pt x="30" y="432"/>
                  </a:lnTo>
                  <a:lnTo>
                    <a:pt x="42" y="456"/>
                  </a:lnTo>
                  <a:lnTo>
                    <a:pt x="54" y="474"/>
                  </a:lnTo>
                  <a:lnTo>
                    <a:pt x="66" y="492"/>
                  </a:lnTo>
                  <a:lnTo>
                    <a:pt x="84" y="516"/>
                  </a:lnTo>
                  <a:lnTo>
                    <a:pt x="108" y="564"/>
                  </a:lnTo>
                  <a:lnTo>
                    <a:pt x="126" y="606"/>
                  </a:lnTo>
                  <a:lnTo>
                    <a:pt x="126" y="618"/>
                  </a:lnTo>
                  <a:lnTo>
                    <a:pt x="126" y="636"/>
                  </a:lnTo>
                  <a:lnTo>
                    <a:pt x="126" y="654"/>
                  </a:lnTo>
                  <a:lnTo>
                    <a:pt x="108" y="702"/>
                  </a:lnTo>
                  <a:lnTo>
                    <a:pt x="108" y="708"/>
                  </a:lnTo>
                  <a:lnTo>
                    <a:pt x="114" y="708"/>
                  </a:lnTo>
                  <a:lnTo>
                    <a:pt x="126" y="702"/>
                  </a:lnTo>
                  <a:lnTo>
                    <a:pt x="150" y="696"/>
                  </a:lnTo>
                  <a:lnTo>
                    <a:pt x="180" y="696"/>
                  </a:lnTo>
                  <a:lnTo>
                    <a:pt x="216" y="702"/>
                  </a:lnTo>
                  <a:lnTo>
                    <a:pt x="246" y="714"/>
                  </a:lnTo>
                  <a:lnTo>
                    <a:pt x="294" y="732"/>
                  </a:lnTo>
                  <a:lnTo>
                    <a:pt x="336" y="738"/>
                  </a:lnTo>
                  <a:lnTo>
                    <a:pt x="360" y="744"/>
                  </a:lnTo>
                  <a:lnTo>
                    <a:pt x="360" y="726"/>
                  </a:lnTo>
                  <a:lnTo>
                    <a:pt x="366" y="684"/>
                  </a:lnTo>
                  <a:lnTo>
                    <a:pt x="360" y="666"/>
                  </a:lnTo>
                  <a:lnTo>
                    <a:pt x="372" y="672"/>
                  </a:lnTo>
                  <a:lnTo>
                    <a:pt x="420" y="666"/>
                  </a:lnTo>
                  <a:lnTo>
                    <a:pt x="450" y="666"/>
                  </a:lnTo>
                  <a:lnTo>
                    <a:pt x="498" y="666"/>
                  </a:lnTo>
                  <a:lnTo>
                    <a:pt x="528" y="672"/>
                  </a:lnTo>
                  <a:lnTo>
                    <a:pt x="540" y="642"/>
                  </a:lnTo>
                  <a:lnTo>
                    <a:pt x="546" y="594"/>
                  </a:lnTo>
                  <a:lnTo>
                    <a:pt x="552" y="528"/>
                  </a:lnTo>
                  <a:lnTo>
                    <a:pt x="552" y="492"/>
                  </a:lnTo>
                  <a:lnTo>
                    <a:pt x="558" y="438"/>
                  </a:lnTo>
                  <a:lnTo>
                    <a:pt x="582" y="384"/>
                  </a:lnTo>
                  <a:lnTo>
                    <a:pt x="594" y="336"/>
                  </a:lnTo>
                  <a:lnTo>
                    <a:pt x="606" y="288"/>
                  </a:lnTo>
                  <a:lnTo>
                    <a:pt x="606" y="240"/>
                  </a:lnTo>
                  <a:lnTo>
                    <a:pt x="606" y="192"/>
                  </a:lnTo>
                  <a:lnTo>
                    <a:pt x="594" y="126"/>
                  </a:lnTo>
                  <a:lnTo>
                    <a:pt x="546" y="66"/>
                  </a:lnTo>
                  <a:lnTo>
                    <a:pt x="534" y="30"/>
                  </a:lnTo>
                  <a:lnTo>
                    <a:pt x="426" y="30"/>
                  </a:lnTo>
                  <a:lnTo>
                    <a:pt x="324" y="0"/>
                  </a:lnTo>
                  <a:lnTo>
                    <a:pt x="120" y="24"/>
                  </a:lnTo>
                  <a:lnTo>
                    <a:pt x="60" y="168"/>
                  </a:lnTo>
                  <a:close/>
                </a:path>
              </a:pathLst>
            </a:custGeom>
            <a:solidFill>
              <a:srgbClr val="963D14"/>
            </a:solidFill>
            <a:ln w="9525">
              <a:noFill/>
              <a:round/>
              <a:headEnd/>
              <a:tailEnd/>
            </a:ln>
          </p:spPr>
          <p:txBody>
            <a:bodyPr/>
            <a:lstStyle/>
            <a:p>
              <a:endParaRPr lang="zh-CN" altLang="en-US"/>
            </a:p>
          </p:txBody>
        </p:sp>
        <p:sp>
          <p:nvSpPr>
            <p:cNvPr id="609289" name="Freeform 9"/>
            <p:cNvSpPr>
              <a:spLocks/>
            </p:cNvSpPr>
            <p:nvPr/>
          </p:nvSpPr>
          <p:spPr bwMode="auto">
            <a:xfrm>
              <a:off x="654" y="2847"/>
              <a:ext cx="450" cy="641"/>
            </a:xfrm>
            <a:custGeom>
              <a:avLst/>
              <a:gdLst/>
              <a:ahLst/>
              <a:cxnLst>
                <a:cxn ang="0">
                  <a:pos x="60" y="168"/>
                </a:cxn>
                <a:cxn ang="0">
                  <a:pos x="36" y="192"/>
                </a:cxn>
                <a:cxn ang="0">
                  <a:pos x="18" y="222"/>
                </a:cxn>
                <a:cxn ang="0">
                  <a:pos x="6" y="252"/>
                </a:cxn>
                <a:cxn ang="0">
                  <a:pos x="6" y="282"/>
                </a:cxn>
                <a:cxn ang="0">
                  <a:pos x="0" y="318"/>
                </a:cxn>
                <a:cxn ang="0">
                  <a:pos x="6" y="348"/>
                </a:cxn>
                <a:cxn ang="0">
                  <a:pos x="12" y="384"/>
                </a:cxn>
                <a:cxn ang="0">
                  <a:pos x="30" y="432"/>
                </a:cxn>
                <a:cxn ang="0">
                  <a:pos x="42" y="456"/>
                </a:cxn>
                <a:cxn ang="0">
                  <a:pos x="54" y="474"/>
                </a:cxn>
                <a:cxn ang="0">
                  <a:pos x="66" y="492"/>
                </a:cxn>
                <a:cxn ang="0">
                  <a:pos x="84" y="516"/>
                </a:cxn>
                <a:cxn ang="0">
                  <a:pos x="108" y="564"/>
                </a:cxn>
                <a:cxn ang="0">
                  <a:pos x="126" y="606"/>
                </a:cxn>
                <a:cxn ang="0">
                  <a:pos x="126" y="618"/>
                </a:cxn>
                <a:cxn ang="0">
                  <a:pos x="126" y="636"/>
                </a:cxn>
                <a:cxn ang="0">
                  <a:pos x="126" y="654"/>
                </a:cxn>
                <a:cxn ang="0">
                  <a:pos x="108" y="702"/>
                </a:cxn>
                <a:cxn ang="0">
                  <a:pos x="108" y="708"/>
                </a:cxn>
                <a:cxn ang="0">
                  <a:pos x="114" y="708"/>
                </a:cxn>
                <a:cxn ang="0">
                  <a:pos x="126" y="702"/>
                </a:cxn>
                <a:cxn ang="0">
                  <a:pos x="150" y="696"/>
                </a:cxn>
                <a:cxn ang="0">
                  <a:pos x="180" y="696"/>
                </a:cxn>
                <a:cxn ang="0">
                  <a:pos x="216" y="702"/>
                </a:cxn>
                <a:cxn ang="0">
                  <a:pos x="246" y="714"/>
                </a:cxn>
                <a:cxn ang="0">
                  <a:pos x="294" y="732"/>
                </a:cxn>
                <a:cxn ang="0">
                  <a:pos x="336" y="738"/>
                </a:cxn>
                <a:cxn ang="0">
                  <a:pos x="360" y="744"/>
                </a:cxn>
                <a:cxn ang="0">
                  <a:pos x="360" y="726"/>
                </a:cxn>
                <a:cxn ang="0">
                  <a:pos x="366" y="684"/>
                </a:cxn>
                <a:cxn ang="0">
                  <a:pos x="360" y="666"/>
                </a:cxn>
                <a:cxn ang="0">
                  <a:pos x="372" y="672"/>
                </a:cxn>
                <a:cxn ang="0">
                  <a:pos x="420" y="666"/>
                </a:cxn>
                <a:cxn ang="0">
                  <a:pos x="450" y="666"/>
                </a:cxn>
                <a:cxn ang="0">
                  <a:pos x="498" y="666"/>
                </a:cxn>
                <a:cxn ang="0">
                  <a:pos x="528" y="672"/>
                </a:cxn>
                <a:cxn ang="0">
                  <a:pos x="540" y="642"/>
                </a:cxn>
                <a:cxn ang="0">
                  <a:pos x="546" y="594"/>
                </a:cxn>
                <a:cxn ang="0">
                  <a:pos x="552" y="528"/>
                </a:cxn>
                <a:cxn ang="0">
                  <a:pos x="552" y="492"/>
                </a:cxn>
                <a:cxn ang="0">
                  <a:pos x="558" y="438"/>
                </a:cxn>
                <a:cxn ang="0">
                  <a:pos x="582" y="384"/>
                </a:cxn>
                <a:cxn ang="0">
                  <a:pos x="594" y="336"/>
                </a:cxn>
                <a:cxn ang="0">
                  <a:pos x="606" y="288"/>
                </a:cxn>
                <a:cxn ang="0">
                  <a:pos x="606" y="240"/>
                </a:cxn>
                <a:cxn ang="0">
                  <a:pos x="606" y="192"/>
                </a:cxn>
                <a:cxn ang="0">
                  <a:pos x="594" y="126"/>
                </a:cxn>
                <a:cxn ang="0">
                  <a:pos x="546" y="66"/>
                </a:cxn>
                <a:cxn ang="0">
                  <a:pos x="534" y="30"/>
                </a:cxn>
                <a:cxn ang="0">
                  <a:pos x="426" y="30"/>
                </a:cxn>
                <a:cxn ang="0">
                  <a:pos x="324" y="0"/>
                </a:cxn>
                <a:cxn ang="0">
                  <a:pos x="120" y="24"/>
                </a:cxn>
                <a:cxn ang="0">
                  <a:pos x="60" y="168"/>
                </a:cxn>
              </a:cxnLst>
              <a:rect l="0" t="0" r="r" b="b"/>
              <a:pathLst>
                <a:path w="606" h="744">
                  <a:moveTo>
                    <a:pt x="60" y="168"/>
                  </a:moveTo>
                  <a:lnTo>
                    <a:pt x="36" y="192"/>
                  </a:lnTo>
                  <a:lnTo>
                    <a:pt x="18" y="222"/>
                  </a:lnTo>
                  <a:lnTo>
                    <a:pt x="6" y="252"/>
                  </a:lnTo>
                  <a:lnTo>
                    <a:pt x="6" y="282"/>
                  </a:lnTo>
                  <a:lnTo>
                    <a:pt x="0" y="318"/>
                  </a:lnTo>
                  <a:lnTo>
                    <a:pt x="6" y="348"/>
                  </a:lnTo>
                  <a:lnTo>
                    <a:pt x="12" y="384"/>
                  </a:lnTo>
                  <a:lnTo>
                    <a:pt x="30" y="432"/>
                  </a:lnTo>
                  <a:lnTo>
                    <a:pt x="42" y="456"/>
                  </a:lnTo>
                  <a:lnTo>
                    <a:pt x="54" y="474"/>
                  </a:lnTo>
                  <a:lnTo>
                    <a:pt x="66" y="492"/>
                  </a:lnTo>
                  <a:lnTo>
                    <a:pt x="84" y="516"/>
                  </a:lnTo>
                  <a:lnTo>
                    <a:pt x="108" y="564"/>
                  </a:lnTo>
                  <a:lnTo>
                    <a:pt x="126" y="606"/>
                  </a:lnTo>
                  <a:lnTo>
                    <a:pt x="126" y="618"/>
                  </a:lnTo>
                  <a:lnTo>
                    <a:pt x="126" y="636"/>
                  </a:lnTo>
                  <a:lnTo>
                    <a:pt x="126" y="654"/>
                  </a:lnTo>
                  <a:lnTo>
                    <a:pt x="108" y="702"/>
                  </a:lnTo>
                  <a:lnTo>
                    <a:pt x="108" y="708"/>
                  </a:lnTo>
                  <a:lnTo>
                    <a:pt x="114" y="708"/>
                  </a:lnTo>
                  <a:lnTo>
                    <a:pt x="126" y="702"/>
                  </a:lnTo>
                  <a:lnTo>
                    <a:pt x="150" y="696"/>
                  </a:lnTo>
                  <a:lnTo>
                    <a:pt x="180" y="696"/>
                  </a:lnTo>
                  <a:lnTo>
                    <a:pt x="216" y="702"/>
                  </a:lnTo>
                  <a:lnTo>
                    <a:pt x="246" y="714"/>
                  </a:lnTo>
                  <a:lnTo>
                    <a:pt x="294" y="732"/>
                  </a:lnTo>
                  <a:lnTo>
                    <a:pt x="336" y="738"/>
                  </a:lnTo>
                  <a:lnTo>
                    <a:pt x="360" y="744"/>
                  </a:lnTo>
                  <a:lnTo>
                    <a:pt x="360" y="726"/>
                  </a:lnTo>
                  <a:lnTo>
                    <a:pt x="366" y="684"/>
                  </a:lnTo>
                  <a:lnTo>
                    <a:pt x="360" y="666"/>
                  </a:lnTo>
                  <a:lnTo>
                    <a:pt x="372" y="672"/>
                  </a:lnTo>
                  <a:lnTo>
                    <a:pt x="420" y="666"/>
                  </a:lnTo>
                  <a:lnTo>
                    <a:pt x="450" y="666"/>
                  </a:lnTo>
                  <a:lnTo>
                    <a:pt x="498" y="666"/>
                  </a:lnTo>
                  <a:lnTo>
                    <a:pt x="528" y="672"/>
                  </a:lnTo>
                  <a:lnTo>
                    <a:pt x="540" y="642"/>
                  </a:lnTo>
                  <a:lnTo>
                    <a:pt x="546" y="594"/>
                  </a:lnTo>
                  <a:lnTo>
                    <a:pt x="552" y="528"/>
                  </a:lnTo>
                  <a:lnTo>
                    <a:pt x="552" y="492"/>
                  </a:lnTo>
                  <a:lnTo>
                    <a:pt x="558" y="438"/>
                  </a:lnTo>
                  <a:lnTo>
                    <a:pt x="582" y="384"/>
                  </a:lnTo>
                  <a:lnTo>
                    <a:pt x="594" y="336"/>
                  </a:lnTo>
                  <a:lnTo>
                    <a:pt x="606" y="288"/>
                  </a:lnTo>
                  <a:lnTo>
                    <a:pt x="606" y="240"/>
                  </a:lnTo>
                  <a:lnTo>
                    <a:pt x="606" y="192"/>
                  </a:lnTo>
                  <a:lnTo>
                    <a:pt x="594" y="126"/>
                  </a:lnTo>
                  <a:lnTo>
                    <a:pt x="546" y="66"/>
                  </a:lnTo>
                  <a:lnTo>
                    <a:pt x="534" y="30"/>
                  </a:lnTo>
                  <a:lnTo>
                    <a:pt x="426" y="30"/>
                  </a:lnTo>
                  <a:lnTo>
                    <a:pt x="324" y="0"/>
                  </a:lnTo>
                  <a:lnTo>
                    <a:pt x="120" y="24"/>
                  </a:lnTo>
                  <a:lnTo>
                    <a:pt x="60" y="168"/>
                  </a:lnTo>
                </a:path>
              </a:pathLst>
            </a:custGeom>
            <a:noFill/>
            <a:ln w="0">
              <a:solidFill>
                <a:srgbClr val="000000"/>
              </a:solidFill>
              <a:prstDash val="solid"/>
              <a:round/>
              <a:headEnd/>
              <a:tailEnd/>
            </a:ln>
          </p:spPr>
          <p:txBody>
            <a:bodyPr/>
            <a:lstStyle/>
            <a:p>
              <a:endParaRPr lang="zh-CN" altLang="en-US"/>
            </a:p>
          </p:txBody>
        </p:sp>
        <p:sp>
          <p:nvSpPr>
            <p:cNvPr id="609290" name="Freeform 10"/>
            <p:cNvSpPr>
              <a:spLocks/>
            </p:cNvSpPr>
            <p:nvPr/>
          </p:nvSpPr>
          <p:spPr bwMode="auto">
            <a:xfrm>
              <a:off x="841" y="2687"/>
              <a:ext cx="223" cy="279"/>
            </a:xfrm>
            <a:custGeom>
              <a:avLst/>
              <a:gdLst/>
              <a:ahLst/>
              <a:cxnLst>
                <a:cxn ang="0">
                  <a:pos x="60" y="324"/>
                </a:cxn>
                <a:cxn ang="0">
                  <a:pos x="132" y="324"/>
                </a:cxn>
                <a:cxn ang="0">
                  <a:pos x="198" y="318"/>
                </a:cxn>
                <a:cxn ang="0">
                  <a:pos x="294" y="300"/>
                </a:cxn>
                <a:cxn ang="0">
                  <a:pos x="300" y="186"/>
                </a:cxn>
                <a:cxn ang="0">
                  <a:pos x="234" y="54"/>
                </a:cxn>
                <a:cxn ang="0">
                  <a:pos x="198" y="30"/>
                </a:cxn>
                <a:cxn ang="0">
                  <a:pos x="126" y="0"/>
                </a:cxn>
                <a:cxn ang="0">
                  <a:pos x="18" y="36"/>
                </a:cxn>
                <a:cxn ang="0">
                  <a:pos x="0" y="144"/>
                </a:cxn>
                <a:cxn ang="0">
                  <a:pos x="12" y="186"/>
                </a:cxn>
                <a:cxn ang="0">
                  <a:pos x="60" y="324"/>
                </a:cxn>
              </a:cxnLst>
              <a:rect l="0" t="0" r="r" b="b"/>
              <a:pathLst>
                <a:path w="300" h="324">
                  <a:moveTo>
                    <a:pt x="60" y="324"/>
                  </a:moveTo>
                  <a:lnTo>
                    <a:pt x="132" y="324"/>
                  </a:lnTo>
                  <a:lnTo>
                    <a:pt x="198" y="318"/>
                  </a:lnTo>
                  <a:lnTo>
                    <a:pt x="294" y="300"/>
                  </a:lnTo>
                  <a:lnTo>
                    <a:pt x="300" y="186"/>
                  </a:lnTo>
                  <a:lnTo>
                    <a:pt x="234" y="54"/>
                  </a:lnTo>
                  <a:lnTo>
                    <a:pt x="198" y="30"/>
                  </a:lnTo>
                  <a:lnTo>
                    <a:pt x="126" y="0"/>
                  </a:lnTo>
                  <a:lnTo>
                    <a:pt x="18" y="36"/>
                  </a:lnTo>
                  <a:lnTo>
                    <a:pt x="0" y="144"/>
                  </a:lnTo>
                  <a:lnTo>
                    <a:pt x="12" y="186"/>
                  </a:lnTo>
                  <a:lnTo>
                    <a:pt x="60" y="324"/>
                  </a:lnTo>
                  <a:close/>
                </a:path>
              </a:pathLst>
            </a:custGeom>
            <a:solidFill>
              <a:srgbClr val="FFFFFF"/>
            </a:solidFill>
            <a:ln w="9525">
              <a:noFill/>
              <a:round/>
              <a:headEnd/>
              <a:tailEnd/>
            </a:ln>
          </p:spPr>
          <p:txBody>
            <a:bodyPr/>
            <a:lstStyle/>
            <a:p>
              <a:endParaRPr lang="zh-CN" altLang="en-US"/>
            </a:p>
          </p:txBody>
        </p:sp>
        <p:sp>
          <p:nvSpPr>
            <p:cNvPr id="609291" name="Freeform 11"/>
            <p:cNvSpPr>
              <a:spLocks/>
            </p:cNvSpPr>
            <p:nvPr/>
          </p:nvSpPr>
          <p:spPr bwMode="auto">
            <a:xfrm>
              <a:off x="841" y="2687"/>
              <a:ext cx="223" cy="279"/>
            </a:xfrm>
            <a:custGeom>
              <a:avLst/>
              <a:gdLst/>
              <a:ahLst/>
              <a:cxnLst>
                <a:cxn ang="0">
                  <a:pos x="60" y="324"/>
                </a:cxn>
                <a:cxn ang="0">
                  <a:pos x="132" y="324"/>
                </a:cxn>
                <a:cxn ang="0">
                  <a:pos x="198" y="318"/>
                </a:cxn>
                <a:cxn ang="0">
                  <a:pos x="294" y="300"/>
                </a:cxn>
                <a:cxn ang="0">
                  <a:pos x="300" y="186"/>
                </a:cxn>
                <a:cxn ang="0">
                  <a:pos x="234" y="54"/>
                </a:cxn>
                <a:cxn ang="0">
                  <a:pos x="198" y="30"/>
                </a:cxn>
                <a:cxn ang="0">
                  <a:pos x="126" y="0"/>
                </a:cxn>
                <a:cxn ang="0">
                  <a:pos x="18" y="36"/>
                </a:cxn>
                <a:cxn ang="0">
                  <a:pos x="0" y="144"/>
                </a:cxn>
                <a:cxn ang="0">
                  <a:pos x="12" y="186"/>
                </a:cxn>
                <a:cxn ang="0">
                  <a:pos x="60" y="324"/>
                </a:cxn>
              </a:cxnLst>
              <a:rect l="0" t="0" r="r" b="b"/>
              <a:pathLst>
                <a:path w="300" h="324">
                  <a:moveTo>
                    <a:pt x="60" y="324"/>
                  </a:moveTo>
                  <a:lnTo>
                    <a:pt x="132" y="324"/>
                  </a:lnTo>
                  <a:lnTo>
                    <a:pt x="198" y="318"/>
                  </a:lnTo>
                  <a:lnTo>
                    <a:pt x="294" y="300"/>
                  </a:lnTo>
                  <a:lnTo>
                    <a:pt x="300" y="186"/>
                  </a:lnTo>
                  <a:lnTo>
                    <a:pt x="234" y="54"/>
                  </a:lnTo>
                  <a:lnTo>
                    <a:pt x="198" y="30"/>
                  </a:lnTo>
                  <a:lnTo>
                    <a:pt x="126" y="0"/>
                  </a:lnTo>
                  <a:lnTo>
                    <a:pt x="18" y="36"/>
                  </a:lnTo>
                  <a:lnTo>
                    <a:pt x="0" y="144"/>
                  </a:lnTo>
                  <a:lnTo>
                    <a:pt x="12" y="186"/>
                  </a:lnTo>
                  <a:lnTo>
                    <a:pt x="60" y="324"/>
                  </a:lnTo>
                </a:path>
              </a:pathLst>
            </a:custGeom>
            <a:noFill/>
            <a:ln w="0">
              <a:solidFill>
                <a:srgbClr val="000000"/>
              </a:solidFill>
              <a:prstDash val="solid"/>
              <a:round/>
              <a:headEnd/>
              <a:tailEnd/>
            </a:ln>
          </p:spPr>
          <p:txBody>
            <a:bodyPr/>
            <a:lstStyle/>
            <a:p>
              <a:endParaRPr lang="zh-CN" altLang="en-US"/>
            </a:p>
          </p:txBody>
        </p:sp>
        <p:sp>
          <p:nvSpPr>
            <p:cNvPr id="609292" name="Freeform 12"/>
            <p:cNvSpPr>
              <a:spLocks/>
            </p:cNvSpPr>
            <p:nvPr/>
          </p:nvSpPr>
          <p:spPr bwMode="auto">
            <a:xfrm>
              <a:off x="832" y="2491"/>
              <a:ext cx="428" cy="542"/>
            </a:xfrm>
            <a:custGeom>
              <a:avLst/>
              <a:gdLst/>
              <a:ahLst/>
              <a:cxnLst>
                <a:cxn ang="0">
                  <a:pos x="132" y="324"/>
                </a:cxn>
                <a:cxn ang="0">
                  <a:pos x="168" y="360"/>
                </a:cxn>
                <a:cxn ang="0">
                  <a:pos x="204" y="402"/>
                </a:cxn>
                <a:cxn ang="0">
                  <a:pos x="222" y="444"/>
                </a:cxn>
                <a:cxn ang="0">
                  <a:pos x="240" y="492"/>
                </a:cxn>
                <a:cxn ang="0">
                  <a:pos x="246" y="546"/>
                </a:cxn>
                <a:cxn ang="0">
                  <a:pos x="246" y="582"/>
                </a:cxn>
                <a:cxn ang="0">
                  <a:pos x="240" y="630"/>
                </a:cxn>
                <a:cxn ang="0">
                  <a:pos x="270" y="624"/>
                </a:cxn>
                <a:cxn ang="0">
                  <a:pos x="348" y="612"/>
                </a:cxn>
                <a:cxn ang="0">
                  <a:pos x="420" y="606"/>
                </a:cxn>
                <a:cxn ang="0">
                  <a:pos x="468" y="600"/>
                </a:cxn>
                <a:cxn ang="0">
                  <a:pos x="474" y="576"/>
                </a:cxn>
                <a:cxn ang="0">
                  <a:pos x="474" y="546"/>
                </a:cxn>
                <a:cxn ang="0">
                  <a:pos x="474" y="510"/>
                </a:cxn>
                <a:cxn ang="0">
                  <a:pos x="450" y="456"/>
                </a:cxn>
                <a:cxn ang="0">
                  <a:pos x="444" y="426"/>
                </a:cxn>
                <a:cxn ang="0">
                  <a:pos x="444" y="396"/>
                </a:cxn>
                <a:cxn ang="0">
                  <a:pos x="480" y="372"/>
                </a:cxn>
                <a:cxn ang="0">
                  <a:pos x="516" y="342"/>
                </a:cxn>
                <a:cxn ang="0">
                  <a:pos x="552" y="306"/>
                </a:cxn>
                <a:cxn ang="0">
                  <a:pos x="570" y="288"/>
                </a:cxn>
                <a:cxn ang="0">
                  <a:pos x="576" y="270"/>
                </a:cxn>
                <a:cxn ang="0">
                  <a:pos x="576" y="252"/>
                </a:cxn>
                <a:cxn ang="0">
                  <a:pos x="570" y="234"/>
                </a:cxn>
                <a:cxn ang="0">
                  <a:pos x="564" y="222"/>
                </a:cxn>
                <a:cxn ang="0">
                  <a:pos x="540" y="198"/>
                </a:cxn>
                <a:cxn ang="0">
                  <a:pos x="498" y="144"/>
                </a:cxn>
                <a:cxn ang="0">
                  <a:pos x="462" y="102"/>
                </a:cxn>
                <a:cxn ang="0">
                  <a:pos x="390" y="48"/>
                </a:cxn>
                <a:cxn ang="0">
                  <a:pos x="330" y="0"/>
                </a:cxn>
                <a:cxn ang="0">
                  <a:pos x="294" y="0"/>
                </a:cxn>
                <a:cxn ang="0">
                  <a:pos x="198" y="6"/>
                </a:cxn>
                <a:cxn ang="0">
                  <a:pos x="120" y="18"/>
                </a:cxn>
                <a:cxn ang="0">
                  <a:pos x="114" y="30"/>
                </a:cxn>
                <a:cxn ang="0">
                  <a:pos x="6" y="66"/>
                </a:cxn>
                <a:cxn ang="0">
                  <a:pos x="0" y="90"/>
                </a:cxn>
                <a:cxn ang="0">
                  <a:pos x="42" y="156"/>
                </a:cxn>
                <a:cxn ang="0">
                  <a:pos x="78" y="228"/>
                </a:cxn>
                <a:cxn ang="0">
                  <a:pos x="132" y="324"/>
                </a:cxn>
              </a:cxnLst>
              <a:rect l="0" t="0" r="r" b="b"/>
              <a:pathLst>
                <a:path w="576" h="630">
                  <a:moveTo>
                    <a:pt x="132" y="324"/>
                  </a:moveTo>
                  <a:lnTo>
                    <a:pt x="168" y="360"/>
                  </a:lnTo>
                  <a:lnTo>
                    <a:pt x="204" y="402"/>
                  </a:lnTo>
                  <a:lnTo>
                    <a:pt x="222" y="444"/>
                  </a:lnTo>
                  <a:lnTo>
                    <a:pt x="240" y="492"/>
                  </a:lnTo>
                  <a:lnTo>
                    <a:pt x="246" y="546"/>
                  </a:lnTo>
                  <a:lnTo>
                    <a:pt x="246" y="582"/>
                  </a:lnTo>
                  <a:lnTo>
                    <a:pt x="240" y="630"/>
                  </a:lnTo>
                  <a:lnTo>
                    <a:pt x="270" y="624"/>
                  </a:lnTo>
                  <a:lnTo>
                    <a:pt x="348" y="612"/>
                  </a:lnTo>
                  <a:lnTo>
                    <a:pt x="420" y="606"/>
                  </a:lnTo>
                  <a:lnTo>
                    <a:pt x="468" y="600"/>
                  </a:lnTo>
                  <a:lnTo>
                    <a:pt x="474" y="576"/>
                  </a:lnTo>
                  <a:lnTo>
                    <a:pt x="474" y="546"/>
                  </a:lnTo>
                  <a:lnTo>
                    <a:pt x="474" y="510"/>
                  </a:lnTo>
                  <a:lnTo>
                    <a:pt x="450" y="456"/>
                  </a:lnTo>
                  <a:lnTo>
                    <a:pt x="444" y="426"/>
                  </a:lnTo>
                  <a:lnTo>
                    <a:pt x="444" y="396"/>
                  </a:lnTo>
                  <a:lnTo>
                    <a:pt x="480" y="372"/>
                  </a:lnTo>
                  <a:lnTo>
                    <a:pt x="516" y="342"/>
                  </a:lnTo>
                  <a:lnTo>
                    <a:pt x="552" y="306"/>
                  </a:lnTo>
                  <a:lnTo>
                    <a:pt x="570" y="288"/>
                  </a:lnTo>
                  <a:lnTo>
                    <a:pt x="576" y="270"/>
                  </a:lnTo>
                  <a:lnTo>
                    <a:pt x="576" y="252"/>
                  </a:lnTo>
                  <a:lnTo>
                    <a:pt x="570" y="234"/>
                  </a:lnTo>
                  <a:lnTo>
                    <a:pt x="564" y="222"/>
                  </a:lnTo>
                  <a:lnTo>
                    <a:pt x="540" y="198"/>
                  </a:lnTo>
                  <a:lnTo>
                    <a:pt x="498" y="144"/>
                  </a:lnTo>
                  <a:lnTo>
                    <a:pt x="462" y="102"/>
                  </a:lnTo>
                  <a:lnTo>
                    <a:pt x="390" y="48"/>
                  </a:lnTo>
                  <a:lnTo>
                    <a:pt x="330" y="0"/>
                  </a:lnTo>
                  <a:lnTo>
                    <a:pt x="294" y="0"/>
                  </a:lnTo>
                  <a:lnTo>
                    <a:pt x="198" y="6"/>
                  </a:lnTo>
                  <a:lnTo>
                    <a:pt x="120" y="18"/>
                  </a:lnTo>
                  <a:lnTo>
                    <a:pt x="114" y="30"/>
                  </a:lnTo>
                  <a:lnTo>
                    <a:pt x="6" y="66"/>
                  </a:lnTo>
                  <a:lnTo>
                    <a:pt x="0" y="90"/>
                  </a:lnTo>
                  <a:lnTo>
                    <a:pt x="42" y="156"/>
                  </a:lnTo>
                  <a:lnTo>
                    <a:pt x="78" y="228"/>
                  </a:lnTo>
                  <a:lnTo>
                    <a:pt x="132" y="324"/>
                  </a:lnTo>
                  <a:close/>
                </a:path>
              </a:pathLst>
            </a:custGeom>
            <a:solidFill>
              <a:srgbClr val="875426"/>
            </a:solidFill>
            <a:ln w="9525">
              <a:noFill/>
              <a:round/>
              <a:headEnd/>
              <a:tailEnd/>
            </a:ln>
          </p:spPr>
          <p:txBody>
            <a:bodyPr/>
            <a:lstStyle/>
            <a:p>
              <a:endParaRPr lang="zh-CN" altLang="en-US"/>
            </a:p>
          </p:txBody>
        </p:sp>
        <p:sp>
          <p:nvSpPr>
            <p:cNvPr id="609293" name="Freeform 13"/>
            <p:cNvSpPr>
              <a:spLocks/>
            </p:cNvSpPr>
            <p:nvPr/>
          </p:nvSpPr>
          <p:spPr bwMode="auto">
            <a:xfrm>
              <a:off x="832" y="2491"/>
              <a:ext cx="428" cy="542"/>
            </a:xfrm>
            <a:custGeom>
              <a:avLst/>
              <a:gdLst/>
              <a:ahLst/>
              <a:cxnLst>
                <a:cxn ang="0">
                  <a:pos x="132" y="324"/>
                </a:cxn>
                <a:cxn ang="0">
                  <a:pos x="168" y="360"/>
                </a:cxn>
                <a:cxn ang="0">
                  <a:pos x="204" y="402"/>
                </a:cxn>
                <a:cxn ang="0">
                  <a:pos x="222" y="444"/>
                </a:cxn>
                <a:cxn ang="0">
                  <a:pos x="240" y="492"/>
                </a:cxn>
                <a:cxn ang="0">
                  <a:pos x="246" y="546"/>
                </a:cxn>
                <a:cxn ang="0">
                  <a:pos x="246" y="582"/>
                </a:cxn>
                <a:cxn ang="0">
                  <a:pos x="240" y="630"/>
                </a:cxn>
                <a:cxn ang="0">
                  <a:pos x="270" y="624"/>
                </a:cxn>
                <a:cxn ang="0">
                  <a:pos x="348" y="612"/>
                </a:cxn>
                <a:cxn ang="0">
                  <a:pos x="420" y="606"/>
                </a:cxn>
                <a:cxn ang="0">
                  <a:pos x="468" y="600"/>
                </a:cxn>
                <a:cxn ang="0">
                  <a:pos x="474" y="576"/>
                </a:cxn>
                <a:cxn ang="0">
                  <a:pos x="474" y="546"/>
                </a:cxn>
                <a:cxn ang="0">
                  <a:pos x="474" y="510"/>
                </a:cxn>
                <a:cxn ang="0">
                  <a:pos x="450" y="456"/>
                </a:cxn>
                <a:cxn ang="0">
                  <a:pos x="444" y="426"/>
                </a:cxn>
                <a:cxn ang="0">
                  <a:pos x="444" y="396"/>
                </a:cxn>
                <a:cxn ang="0">
                  <a:pos x="480" y="372"/>
                </a:cxn>
                <a:cxn ang="0">
                  <a:pos x="516" y="342"/>
                </a:cxn>
                <a:cxn ang="0">
                  <a:pos x="552" y="306"/>
                </a:cxn>
                <a:cxn ang="0">
                  <a:pos x="570" y="288"/>
                </a:cxn>
                <a:cxn ang="0">
                  <a:pos x="576" y="270"/>
                </a:cxn>
                <a:cxn ang="0">
                  <a:pos x="576" y="252"/>
                </a:cxn>
                <a:cxn ang="0">
                  <a:pos x="570" y="234"/>
                </a:cxn>
                <a:cxn ang="0">
                  <a:pos x="564" y="222"/>
                </a:cxn>
                <a:cxn ang="0">
                  <a:pos x="540" y="198"/>
                </a:cxn>
                <a:cxn ang="0">
                  <a:pos x="498" y="144"/>
                </a:cxn>
                <a:cxn ang="0">
                  <a:pos x="462" y="102"/>
                </a:cxn>
                <a:cxn ang="0">
                  <a:pos x="390" y="48"/>
                </a:cxn>
                <a:cxn ang="0">
                  <a:pos x="330" y="0"/>
                </a:cxn>
                <a:cxn ang="0">
                  <a:pos x="294" y="0"/>
                </a:cxn>
                <a:cxn ang="0">
                  <a:pos x="198" y="6"/>
                </a:cxn>
                <a:cxn ang="0">
                  <a:pos x="120" y="18"/>
                </a:cxn>
                <a:cxn ang="0">
                  <a:pos x="114" y="30"/>
                </a:cxn>
                <a:cxn ang="0">
                  <a:pos x="6" y="66"/>
                </a:cxn>
                <a:cxn ang="0">
                  <a:pos x="0" y="90"/>
                </a:cxn>
                <a:cxn ang="0">
                  <a:pos x="42" y="156"/>
                </a:cxn>
                <a:cxn ang="0">
                  <a:pos x="78" y="228"/>
                </a:cxn>
                <a:cxn ang="0">
                  <a:pos x="132" y="324"/>
                </a:cxn>
              </a:cxnLst>
              <a:rect l="0" t="0" r="r" b="b"/>
              <a:pathLst>
                <a:path w="576" h="630">
                  <a:moveTo>
                    <a:pt x="132" y="324"/>
                  </a:moveTo>
                  <a:lnTo>
                    <a:pt x="168" y="360"/>
                  </a:lnTo>
                  <a:lnTo>
                    <a:pt x="204" y="402"/>
                  </a:lnTo>
                  <a:lnTo>
                    <a:pt x="222" y="444"/>
                  </a:lnTo>
                  <a:lnTo>
                    <a:pt x="240" y="492"/>
                  </a:lnTo>
                  <a:lnTo>
                    <a:pt x="246" y="546"/>
                  </a:lnTo>
                  <a:lnTo>
                    <a:pt x="246" y="582"/>
                  </a:lnTo>
                  <a:lnTo>
                    <a:pt x="240" y="630"/>
                  </a:lnTo>
                  <a:lnTo>
                    <a:pt x="270" y="624"/>
                  </a:lnTo>
                  <a:lnTo>
                    <a:pt x="348" y="612"/>
                  </a:lnTo>
                  <a:lnTo>
                    <a:pt x="420" y="606"/>
                  </a:lnTo>
                  <a:lnTo>
                    <a:pt x="468" y="600"/>
                  </a:lnTo>
                  <a:lnTo>
                    <a:pt x="474" y="576"/>
                  </a:lnTo>
                  <a:lnTo>
                    <a:pt x="474" y="546"/>
                  </a:lnTo>
                  <a:lnTo>
                    <a:pt x="474" y="510"/>
                  </a:lnTo>
                  <a:lnTo>
                    <a:pt x="450" y="456"/>
                  </a:lnTo>
                  <a:lnTo>
                    <a:pt x="444" y="426"/>
                  </a:lnTo>
                  <a:lnTo>
                    <a:pt x="444" y="396"/>
                  </a:lnTo>
                  <a:lnTo>
                    <a:pt x="480" y="372"/>
                  </a:lnTo>
                  <a:lnTo>
                    <a:pt x="516" y="342"/>
                  </a:lnTo>
                  <a:lnTo>
                    <a:pt x="552" y="306"/>
                  </a:lnTo>
                  <a:lnTo>
                    <a:pt x="570" y="288"/>
                  </a:lnTo>
                  <a:lnTo>
                    <a:pt x="576" y="270"/>
                  </a:lnTo>
                  <a:lnTo>
                    <a:pt x="576" y="252"/>
                  </a:lnTo>
                  <a:lnTo>
                    <a:pt x="570" y="234"/>
                  </a:lnTo>
                  <a:lnTo>
                    <a:pt x="564" y="222"/>
                  </a:lnTo>
                  <a:lnTo>
                    <a:pt x="540" y="198"/>
                  </a:lnTo>
                  <a:lnTo>
                    <a:pt x="498" y="144"/>
                  </a:lnTo>
                  <a:lnTo>
                    <a:pt x="462" y="102"/>
                  </a:lnTo>
                  <a:lnTo>
                    <a:pt x="390" y="48"/>
                  </a:lnTo>
                  <a:lnTo>
                    <a:pt x="330" y="0"/>
                  </a:lnTo>
                  <a:lnTo>
                    <a:pt x="294" y="0"/>
                  </a:lnTo>
                  <a:lnTo>
                    <a:pt x="198" y="6"/>
                  </a:lnTo>
                  <a:lnTo>
                    <a:pt x="120" y="18"/>
                  </a:lnTo>
                  <a:lnTo>
                    <a:pt x="114" y="30"/>
                  </a:lnTo>
                  <a:lnTo>
                    <a:pt x="6" y="66"/>
                  </a:lnTo>
                  <a:lnTo>
                    <a:pt x="0" y="90"/>
                  </a:lnTo>
                  <a:lnTo>
                    <a:pt x="42" y="156"/>
                  </a:lnTo>
                  <a:lnTo>
                    <a:pt x="78" y="228"/>
                  </a:lnTo>
                  <a:lnTo>
                    <a:pt x="132" y="324"/>
                  </a:lnTo>
                </a:path>
              </a:pathLst>
            </a:custGeom>
            <a:noFill/>
            <a:ln w="0">
              <a:solidFill>
                <a:srgbClr val="000000"/>
              </a:solidFill>
              <a:prstDash val="solid"/>
              <a:round/>
              <a:headEnd/>
              <a:tailEnd/>
            </a:ln>
          </p:spPr>
          <p:txBody>
            <a:bodyPr/>
            <a:lstStyle/>
            <a:p>
              <a:endParaRPr lang="zh-CN" altLang="en-US"/>
            </a:p>
          </p:txBody>
        </p:sp>
        <p:sp>
          <p:nvSpPr>
            <p:cNvPr id="609294" name="Freeform 14"/>
            <p:cNvSpPr>
              <a:spLocks/>
            </p:cNvSpPr>
            <p:nvPr/>
          </p:nvSpPr>
          <p:spPr bwMode="auto">
            <a:xfrm>
              <a:off x="551" y="2444"/>
              <a:ext cx="388" cy="625"/>
            </a:xfrm>
            <a:custGeom>
              <a:avLst/>
              <a:gdLst/>
              <a:ahLst/>
              <a:cxnLst>
                <a:cxn ang="0">
                  <a:pos x="84" y="0"/>
                </a:cxn>
                <a:cxn ang="0">
                  <a:pos x="36" y="48"/>
                </a:cxn>
                <a:cxn ang="0">
                  <a:pos x="18" y="66"/>
                </a:cxn>
                <a:cxn ang="0">
                  <a:pos x="12" y="84"/>
                </a:cxn>
                <a:cxn ang="0">
                  <a:pos x="6" y="114"/>
                </a:cxn>
                <a:cxn ang="0">
                  <a:pos x="6" y="150"/>
                </a:cxn>
                <a:cxn ang="0">
                  <a:pos x="6" y="168"/>
                </a:cxn>
                <a:cxn ang="0">
                  <a:pos x="0" y="198"/>
                </a:cxn>
                <a:cxn ang="0">
                  <a:pos x="0" y="228"/>
                </a:cxn>
                <a:cxn ang="0">
                  <a:pos x="0" y="258"/>
                </a:cxn>
                <a:cxn ang="0">
                  <a:pos x="18" y="300"/>
                </a:cxn>
                <a:cxn ang="0">
                  <a:pos x="42" y="336"/>
                </a:cxn>
                <a:cxn ang="0">
                  <a:pos x="66" y="372"/>
                </a:cxn>
                <a:cxn ang="0">
                  <a:pos x="78" y="384"/>
                </a:cxn>
                <a:cxn ang="0">
                  <a:pos x="102" y="396"/>
                </a:cxn>
                <a:cxn ang="0">
                  <a:pos x="108" y="468"/>
                </a:cxn>
                <a:cxn ang="0">
                  <a:pos x="102" y="510"/>
                </a:cxn>
                <a:cxn ang="0">
                  <a:pos x="84" y="540"/>
                </a:cxn>
                <a:cxn ang="0">
                  <a:pos x="72" y="564"/>
                </a:cxn>
                <a:cxn ang="0">
                  <a:pos x="60" y="588"/>
                </a:cxn>
                <a:cxn ang="0">
                  <a:pos x="72" y="588"/>
                </a:cxn>
                <a:cxn ang="0">
                  <a:pos x="84" y="588"/>
                </a:cxn>
                <a:cxn ang="0">
                  <a:pos x="72" y="618"/>
                </a:cxn>
                <a:cxn ang="0">
                  <a:pos x="54" y="654"/>
                </a:cxn>
                <a:cxn ang="0">
                  <a:pos x="42" y="702"/>
                </a:cxn>
                <a:cxn ang="0">
                  <a:pos x="66" y="708"/>
                </a:cxn>
                <a:cxn ang="0">
                  <a:pos x="102" y="702"/>
                </a:cxn>
                <a:cxn ang="0">
                  <a:pos x="144" y="696"/>
                </a:cxn>
                <a:cxn ang="0">
                  <a:pos x="186" y="684"/>
                </a:cxn>
                <a:cxn ang="0">
                  <a:pos x="228" y="678"/>
                </a:cxn>
                <a:cxn ang="0">
                  <a:pos x="258" y="672"/>
                </a:cxn>
                <a:cxn ang="0">
                  <a:pos x="282" y="678"/>
                </a:cxn>
                <a:cxn ang="0">
                  <a:pos x="354" y="708"/>
                </a:cxn>
                <a:cxn ang="0">
                  <a:pos x="390" y="726"/>
                </a:cxn>
                <a:cxn ang="0">
                  <a:pos x="408" y="696"/>
                </a:cxn>
                <a:cxn ang="0">
                  <a:pos x="438" y="654"/>
                </a:cxn>
                <a:cxn ang="0">
                  <a:pos x="480" y="624"/>
                </a:cxn>
                <a:cxn ang="0">
                  <a:pos x="510" y="594"/>
                </a:cxn>
                <a:cxn ang="0">
                  <a:pos x="522" y="588"/>
                </a:cxn>
                <a:cxn ang="0">
                  <a:pos x="522" y="576"/>
                </a:cxn>
                <a:cxn ang="0">
                  <a:pos x="504" y="522"/>
                </a:cxn>
                <a:cxn ang="0">
                  <a:pos x="492" y="468"/>
                </a:cxn>
                <a:cxn ang="0">
                  <a:pos x="492" y="438"/>
                </a:cxn>
                <a:cxn ang="0">
                  <a:pos x="462" y="336"/>
                </a:cxn>
                <a:cxn ang="0">
                  <a:pos x="438" y="258"/>
                </a:cxn>
                <a:cxn ang="0">
                  <a:pos x="420" y="162"/>
                </a:cxn>
                <a:cxn ang="0">
                  <a:pos x="414" y="114"/>
                </a:cxn>
                <a:cxn ang="0">
                  <a:pos x="414" y="90"/>
                </a:cxn>
                <a:cxn ang="0">
                  <a:pos x="84" y="0"/>
                </a:cxn>
              </a:cxnLst>
              <a:rect l="0" t="0" r="r" b="b"/>
              <a:pathLst>
                <a:path w="522" h="726">
                  <a:moveTo>
                    <a:pt x="84" y="0"/>
                  </a:moveTo>
                  <a:lnTo>
                    <a:pt x="36" y="48"/>
                  </a:lnTo>
                  <a:lnTo>
                    <a:pt x="18" y="66"/>
                  </a:lnTo>
                  <a:lnTo>
                    <a:pt x="12" y="84"/>
                  </a:lnTo>
                  <a:lnTo>
                    <a:pt x="6" y="114"/>
                  </a:lnTo>
                  <a:lnTo>
                    <a:pt x="6" y="150"/>
                  </a:lnTo>
                  <a:lnTo>
                    <a:pt x="6" y="168"/>
                  </a:lnTo>
                  <a:lnTo>
                    <a:pt x="0" y="198"/>
                  </a:lnTo>
                  <a:lnTo>
                    <a:pt x="0" y="228"/>
                  </a:lnTo>
                  <a:lnTo>
                    <a:pt x="0" y="258"/>
                  </a:lnTo>
                  <a:lnTo>
                    <a:pt x="18" y="300"/>
                  </a:lnTo>
                  <a:lnTo>
                    <a:pt x="42" y="336"/>
                  </a:lnTo>
                  <a:lnTo>
                    <a:pt x="66" y="372"/>
                  </a:lnTo>
                  <a:lnTo>
                    <a:pt x="78" y="384"/>
                  </a:lnTo>
                  <a:lnTo>
                    <a:pt x="102" y="396"/>
                  </a:lnTo>
                  <a:lnTo>
                    <a:pt x="108" y="468"/>
                  </a:lnTo>
                  <a:lnTo>
                    <a:pt x="102" y="510"/>
                  </a:lnTo>
                  <a:lnTo>
                    <a:pt x="84" y="540"/>
                  </a:lnTo>
                  <a:lnTo>
                    <a:pt x="72" y="564"/>
                  </a:lnTo>
                  <a:lnTo>
                    <a:pt x="60" y="588"/>
                  </a:lnTo>
                  <a:lnTo>
                    <a:pt x="72" y="588"/>
                  </a:lnTo>
                  <a:lnTo>
                    <a:pt x="84" y="588"/>
                  </a:lnTo>
                  <a:lnTo>
                    <a:pt x="72" y="618"/>
                  </a:lnTo>
                  <a:lnTo>
                    <a:pt x="54" y="654"/>
                  </a:lnTo>
                  <a:lnTo>
                    <a:pt x="42" y="702"/>
                  </a:lnTo>
                  <a:lnTo>
                    <a:pt x="66" y="708"/>
                  </a:lnTo>
                  <a:lnTo>
                    <a:pt x="102" y="702"/>
                  </a:lnTo>
                  <a:lnTo>
                    <a:pt x="144" y="696"/>
                  </a:lnTo>
                  <a:lnTo>
                    <a:pt x="186" y="684"/>
                  </a:lnTo>
                  <a:lnTo>
                    <a:pt x="228" y="678"/>
                  </a:lnTo>
                  <a:lnTo>
                    <a:pt x="258" y="672"/>
                  </a:lnTo>
                  <a:lnTo>
                    <a:pt x="282" y="678"/>
                  </a:lnTo>
                  <a:lnTo>
                    <a:pt x="354" y="708"/>
                  </a:lnTo>
                  <a:lnTo>
                    <a:pt x="390" y="726"/>
                  </a:lnTo>
                  <a:lnTo>
                    <a:pt x="408" y="696"/>
                  </a:lnTo>
                  <a:lnTo>
                    <a:pt x="438" y="654"/>
                  </a:lnTo>
                  <a:lnTo>
                    <a:pt x="480" y="624"/>
                  </a:lnTo>
                  <a:lnTo>
                    <a:pt x="510" y="594"/>
                  </a:lnTo>
                  <a:lnTo>
                    <a:pt x="522" y="588"/>
                  </a:lnTo>
                  <a:lnTo>
                    <a:pt x="522" y="576"/>
                  </a:lnTo>
                  <a:lnTo>
                    <a:pt x="504" y="522"/>
                  </a:lnTo>
                  <a:lnTo>
                    <a:pt x="492" y="468"/>
                  </a:lnTo>
                  <a:lnTo>
                    <a:pt x="492" y="438"/>
                  </a:lnTo>
                  <a:lnTo>
                    <a:pt x="462" y="336"/>
                  </a:lnTo>
                  <a:lnTo>
                    <a:pt x="438" y="258"/>
                  </a:lnTo>
                  <a:lnTo>
                    <a:pt x="420" y="162"/>
                  </a:lnTo>
                  <a:lnTo>
                    <a:pt x="414" y="114"/>
                  </a:lnTo>
                  <a:lnTo>
                    <a:pt x="414" y="90"/>
                  </a:lnTo>
                  <a:lnTo>
                    <a:pt x="84" y="0"/>
                  </a:lnTo>
                  <a:close/>
                </a:path>
              </a:pathLst>
            </a:custGeom>
            <a:solidFill>
              <a:srgbClr val="875426"/>
            </a:solidFill>
            <a:ln w="9525">
              <a:noFill/>
              <a:round/>
              <a:headEnd/>
              <a:tailEnd/>
            </a:ln>
          </p:spPr>
          <p:txBody>
            <a:bodyPr/>
            <a:lstStyle/>
            <a:p>
              <a:endParaRPr lang="zh-CN" altLang="en-US"/>
            </a:p>
          </p:txBody>
        </p:sp>
        <p:sp>
          <p:nvSpPr>
            <p:cNvPr id="609295" name="Freeform 15"/>
            <p:cNvSpPr>
              <a:spLocks/>
            </p:cNvSpPr>
            <p:nvPr/>
          </p:nvSpPr>
          <p:spPr bwMode="auto">
            <a:xfrm>
              <a:off x="551" y="2444"/>
              <a:ext cx="388" cy="625"/>
            </a:xfrm>
            <a:custGeom>
              <a:avLst/>
              <a:gdLst/>
              <a:ahLst/>
              <a:cxnLst>
                <a:cxn ang="0">
                  <a:pos x="84" y="0"/>
                </a:cxn>
                <a:cxn ang="0">
                  <a:pos x="36" y="48"/>
                </a:cxn>
                <a:cxn ang="0">
                  <a:pos x="18" y="66"/>
                </a:cxn>
                <a:cxn ang="0">
                  <a:pos x="12" y="84"/>
                </a:cxn>
                <a:cxn ang="0">
                  <a:pos x="6" y="114"/>
                </a:cxn>
                <a:cxn ang="0">
                  <a:pos x="6" y="150"/>
                </a:cxn>
                <a:cxn ang="0">
                  <a:pos x="6" y="168"/>
                </a:cxn>
                <a:cxn ang="0">
                  <a:pos x="0" y="198"/>
                </a:cxn>
                <a:cxn ang="0">
                  <a:pos x="0" y="228"/>
                </a:cxn>
                <a:cxn ang="0">
                  <a:pos x="0" y="258"/>
                </a:cxn>
                <a:cxn ang="0">
                  <a:pos x="18" y="300"/>
                </a:cxn>
                <a:cxn ang="0">
                  <a:pos x="42" y="336"/>
                </a:cxn>
                <a:cxn ang="0">
                  <a:pos x="66" y="372"/>
                </a:cxn>
                <a:cxn ang="0">
                  <a:pos x="78" y="384"/>
                </a:cxn>
                <a:cxn ang="0">
                  <a:pos x="102" y="396"/>
                </a:cxn>
                <a:cxn ang="0">
                  <a:pos x="108" y="468"/>
                </a:cxn>
                <a:cxn ang="0">
                  <a:pos x="102" y="510"/>
                </a:cxn>
                <a:cxn ang="0">
                  <a:pos x="84" y="540"/>
                </a:cxn>
                <a:cxn ang="0">
                  <a:pos x="72" y="564"/>
                </a:cxn>
                <a:cxn ang="0">
                  <a:pos x="60" y="588"/>
                </a:cxn>
                <a:cxn ang="0">
                  <a:pos x="72" y="588"/>
                </a:cxn>
                <a:cxn ang="0">
                  <a:pos x="84" y="588"/>
                </a:cxn>
                <a:cxn ang="0">
                  <a:pos x="72" y="618"/>
                </a:cxn>
                <a:cxn ang="0">
                  <a:pos x="54" y="654"/>
                </a:cxn>
                <a:cxn ang="0">
                  <a:pos x="42" y="702"/>
                </a:cxn>
                <a:cxn ang="0">
                  <a:pos x="66" y="708"/>
                </a:cxn>
                <a:cxn ang="0">
                  <a:pos x="102" y="702"/>
                </a:cxn>
                <a:cxn ang="0">
                  <a:pos x="144" y="696"/>
                </a:cxn>
                <a:cxn ang="0">
                  <a:pos x="186" y="684"/>
                </a:cxn>
                <a:cxn ang="0">
                  <a:pos x="228" y="678"/>
                </a:cxn>
                <a:cxn ang="0">
                  <a:pos x="258" y="672"/>
                </a:cxn>
                <a:cxn ang="0">
                  <a:pos x="282" y="678"/>
                </a:cxn>
                <a:cxn ang="0">
                  <a:pos x="354" y="708"/>
                </a:cxn>
                <a:cxn ang="0">
                  <a:pos x="390" y="726"/>
                </a:cxn>
                <a:cxn ang="0">
                  <a:pos x="408" y="696"/>
                </a:cxn>
                <a:cxn ang="0">
                  <a:pos x="438" y="654"/>
                </a:cxn>
                <a:cxn ang="0">
                  <a:pos x="480" y="624"/>
                </a:cxn>
                <a:cxn ang="0">
                  <a:pos x="510" y="594"/>
                </a:cxn>
                <a:cxn ang="0">
                  <a:pos x="522" y="588"/>
                </a:cxn>
                <a:cxn ang="0">
                  <a:pos x="522" y="576"/>
                </a:cxn>
                <a:cxn ang="0">
                  <a:pos x="504" y="522"/>
                </a:cxn>
                <a:cxn ang="0">
                  <a:pos x="492" y="468"/>
                </a:cxn>
                <a:cxn ang="0">
                  <a:pos x="492" y="438"/>
                </a:cxn>
                <a:cxn ang="0">
                  <a:pos x="462" y="336"/>
                </a:cxn>
                <a:cxn ang="0">
                  <a:pos x="438" y="258"/>
                </a:cxn>
                <a:cxn ang="0">
                  <a:pos x="420" y="162"/>
                </a:cxn>
                <a:cxn ang="0">
                  <a:pos x="414" y="114"/>
                </a:cxn>
                <a:cxn ang="0">
                  <a:pos x="414" y="90"/>
                </a:cxn>
                <a:cxn ang="0">
                  <a:pos x="84" y="0"/>
                </a:cxn>
              </a:cxnLst>
              <a:rect l="0" t="0" r="r" b="b"/>
              <a:pathLst>
                <a:path w="522" h="726">
                  <a:moveTo>
                    <a:pt x="84" y="0"/>
                  </a:moveTo>
                  <a:lnTo>
                    <a:pt x="36" y="48"/>
                  </a:lnTo>
                  <a:lnTo>
                    <a:pt x="18" y="66"/>
                  </a:lnTo>
                  <a:lnTo>
                    <a:pt x="12" y="84"/>
                  </a:lnTo>
                  <a:lnTo>
                    <a:pt x="6" y="114"/>
                  </a:lnTo>
                  <a:lnTo>
                    <a:pt x="6" y="150"/>
                  </a:lnTo>
                  <a:lnTo>
                    <a:pt x="6" y="168"/>
                  </a:lnTo>
                  <a:lnTo>
                    <a:pt x="0" y="198"/>
                  </a:lnTo>
                  <a:lnTo>
                    <a:pt x="0" y="228"/>
                  </a:lnTo>
                  <a:lnTo>
                    <a:pt x="0" y="258"/>
                  </a:lnTo>
                  <a:lnTo>
                    <a:pt x="18" y="300"/>
                  </a:lnTo>
                  <a:lnTo>
                    <a:pt x="42" y="336"/>
                  </a:lnTo>
                  <a:lnTo>
                    <a:pt x="66" y="372"/>
                  </a:lnTo>
                  <a:lnTo>
                    <a:pt x="78" y="384"/>
                  </a:lnTo>
                  <a:lnTo>
                    <a:pt x="102" y="396"/>
                  </a:lnTo>
                  <a:lnTo>
                    <a:pt x="108" y="468"/>
                  </a:lnTo>
                  <a:lnTo>
                    <a:pt x="102" y="510"/>
                  </a:lnTo>
                  <a:lnTo>
                    <a:pt x="84" y="540"/>
                  </a:lnTo>
                  <a:lnTo>
                    <a:pt x="72" y="564"/>
                  </a:lnTo>
                  <a:lnTo>
                    <a:pt x="60" y="588"/>
                  </a:lnTo>
                  <a:lnTo>
                    <a:pt x="72" y="588"/>
                  </a:lnTo>
                  <a:lnTo>
                    <a:pt x="84" y="588"/>
                  </a:lnTo>
                  <a:lnTo>
                    <a:pt x="72" y="618"/>
                  </a:lnTo>
                  <a:lnTo>
                    <a:pt x="54" y="654"/>
                  </a:lnTo>
                  <a:lnTo>
                    <a:pt x="42" y="702"/>
                  </a:lnTo>
                  <a:lnTo>
                    <a:pt x="66" y="708"/>
                  </a:lnTo>
                  <a:lnTo>
                    <a:pt x="102" y="702"/>
                  </a:lnTo>
                  <a:lnTo>
                    <a:pt x="144" y="696"/>
                  </a:lnTo>
                  <a:lnTo>
                    <a:pt x="186" y="684"/>
                  </a:lnTo>
                  <a:lnTo>
                    <a:pt x="228" y="678"/>
                  </a:lnTo>
                  <a:lnTo>
                    <a:pt x="258" y="672"/>
                  </a:lnTo>
                  <a:lnTo>
                    <a:pt x="282" y="678"/>
                  </a:lnTo>
                  <a:lnTo>
                    <a:pt x="354" y="708"/>
                  </a:lnTo>
                  <a:lnTo>
                    <a:pt x="390" y="726"/>
                  </a:lnTo>
                  <a:lnTo>
                    <a:pt x="408" y="696"/>
                  </a:lnTo>
                  <a:lnTo>
                    <a:pt x="438" y="654"/>
                  </a:lnTo>
                  <a:lnTo>
                    <a:pt x="480" y="624"/>
                  </a:lnTo>
                  <a:lnTo>
                    <a:pt x="510" y="594"/>
                  </a:lnTo>
                  <a:lnTo>
                    <a:pt x="522" y="588"/>
                  </a:lnTo>
                  <a:lnTo>
                    <a:pt x="522" y="576"/>
                  </a:lnTo>
                  <a:lnTo>
                    <a:pt x="504" y="522"/>
                  </a:lnTo>
                  <a:lnTo>
                    <a:pt x="492" y="468"/>
                  </a:lnTo>
                  <a:lnTo>
                    <a:pt x="492" y="438"/>
                  </a:lnTo>
                  <a:lnTo>
                    <a:pt x="462" y="336"/>
                  </a:lnTo>
                  <a:lnTo>
                    <a:pt x="438" y="258"/>
                  </a:lnTo>
                  <a:lnTo>
                    <a:pt x="420" y="162"/>
                  </a:lnTo>
                  <a:lnTo>
                    <a:pt x="414" y="114"/>
                  </a:lnTo>
                  <a:lnTo>
                    <a:pt x="414" y="90"/>
                  </a:lnTo>
                  <a:lnTo>
                    <a:pt x="84" y="0"/>
                  </a:lnTo>
                </a:path>
              </a:pathLst>
            </a:custGeom>
            <a:noFill/>
            <a:ln w="0">
              <a:solidFill>
                <a:srgbClr val="000000"/>
              </a:solidFill>
              <a:prstDash val="solid"/>
              <a:round/>
              <a:headEnd/>
              <a:tailEnd/>
            </a:ln>
          </p:spPr>
          <p:txBody>
            <a:bodyPr/>
            <a:lstStyle/>
            <a:p>
              <a:endParaRPr lang="zh-CN" altLang="en-US"/>
            </a:p>
          </p:txBody>
        </p:sp>
        <p:sp>
          <p:nvSpPr>
            <p:cNvPr id="609296" name="Freeform 16"/>
            <p:cNvSpPr>
              <a:spLocks/>
            </p:cNvSpPr>
            <p:nvPr/>
          </p:nvSpPr>
          <p:spPr bwMode="auto">
            <a:xfrm>
              <a:off x="480" y="1871"/>
              <a:ext cx="784" cy="707"/>
            </a:xfrm>
            <a:custGeom>
              <a:avLst/>
              <a:gdLst/>
              <a:ahLst/>
              <a:cxnLst>
                <a:cxn ang="0">
                  <a:pos x="960" y="762"/>
                </a:cxn>
                <a:cxn ang="0">
                  <a:pos x="1014" y="672"/>
                </a:cxn>
                <a:cxn ang="0">
                  <a:pos x="1032" y="648"/>
                </a:cxn>
                <a:cxn ang="0">
                  <a:pos x="1044" y="624"/>
                </a:cxn>
                <a:cxn ang="0">
                  <a:pos x="1050" y="594"/>
                </a:cxn>
                <a:cxn ang="0">
                  <a:pos x="1056" y="564"/>
                </a:cxn>
                <a:cxn ang="0">
                  <a:pos x="1056" y="540"/>
                </a:cxn>
                <a:cxn ang="0">
                  <a:pos x="1050" y="510"/>
                </a:cxn>
                <a:cxn ang="0">
                  <a:pos x="1038" y="486"/>
                </a:cxn>
                <a:cxn ang="0">
                  <a:pos x="1026" y="462"/>
                </a:cxn>
                <a:cxn ang="0">
                  <a:pos x="1008" y="438"/>
                </a:cxn>
                <a:cxn ang="0">
                  <a:pos x="984" y="420"/>
                </a:cxn>
                <a:cxn ang="0">
                  <a:pos x="960" y="408"/>
                </a:cxn>
                <a:cxn ang="0">
                  <a:pos x="876" y="324"/>
                </a:cxn>
                <a:cxn ang="0">
                  <a:pos x="882" y="138"/>
                </a:cxn>
                <a:cxn ang="0">
                  <a:pos x="858" y="108"/>
                </a:cxn>
                <a:cxn ang="0">
                  <a:pos x="834" y="84"/>
                </a:cxn>
                <a:cxn ang="0">
                  <a:pos x="804" y="60"/>
                </a:cxn>
                <a:cxn ang="0">
                  <a:pos x="774" y="42"/>
                </a:cxn>
                <a:cxn ang="0">
                  <a:pos x="750" y="30"/>
                </a:cxn>
                <a:cxn ang="0">
                  <a:pos x="594" y="0"/>
                </a:cxn>
                <a:cxn ang="0">
                  <a:pos x="354" y="48"/>
                </a:cxn>
                <a:cxn ang="0">
                  <a:pos x="162" y="204"/>
                </a:cxn>
                <a:cxn ang="0">
                  <a:pos x="150" y="204"/>
                </a:cxn>
                <a:cxn ang="0">
                  <a:pos x="132" y="204"/>
                </a:cxn>
                <a:cxn ang="0">
                  <a:pos x="120" y="210"/>
                </a:cxn>
                <a:cxn ang="0">
                  <a:pos x="108" y="216"/>
                </a:cxn>
                <a:cxn ang="0">
                  <a:pos x="102" y="228"/>
                </a:cxn>
                <a:cxn ang="0">
                  <a:pos x="96" y="240"/>
                </a:cxn>
                <a:cxn ang="0">
                  <a:pos x="96" y="258"/>
                </a:cxn>
                <a:cxn ang="0">
                  <a:pos x="102" y="270"/>
                </a:cxn>
                <a:cxn ang="0">
                  <a:pos x="108" y="282"/>
                </a:cxn>
                <a:cxn ang="0">
                  <a:pos x="102" y="294"/>
                </a:cxn>
                <a:cxn ang="0">
                  <a:pos x="78" y="318"/>
                </a:cxn>
                <a:cxn ang="0">
                  <a:pos x="54" y="342"/>
                </a:cxn>
                <a:cxn ang="0">
                  <a:pos x="36" y="372"/>
                </a:cxn>
                <a:cxn ang="0">
                  <a:pos x="18" y="396"/>
                </a:cxn>
                <a:cxn ang="0">
                  <a:pos x="12" y="432"/>
                </a:cxn>
                <a:cxn ang="0">
                  <a:pos x="6" y="462"/>
                </a:cxn>
                <a:cxn ang="0">
                  <a:pos x="0" y="498"/>
                </a:cxn>
                <a:cxn ang="0">
                  <a:pos x="6" y="528"/>
                </a:cxn>
                <a:cxn ang="0">
                  <a:pos x="12" y="564"/>
                </a:cxn>
                <a:cxn ang="0">
                  <a:pos x="24" y="594"/>
                </a:cxn>
                <a:cxn ang="0">
                  <a:pos x="54" y="630"/>
                </a:cxn>
                <a:cxn ang="0">
                  <a:pos x="102" y="672"/>
                </a:cxn>
                <a:cxn ang="0">
                  <a:pos x="150" y="702"/>
                </a:cxn>
                <a:cxn ang="0">
                  <a:pos x="198" y="726"/>
                </a:cxn>
                <a:cxn ang="0">
                  <a:pos x="246" y="750"/>
                </a:cxn>
                <a:cxn ang="0">
                  <a:pos x="294" y="768"/>
                </a:cxn>
                <a:cxn ang="0">
                  <a:pos x="348" y="780"/>
                </a:cxn>
                <a:cxn ang="0">
                  <a:pos x="402" y="792"/>
                </a:cxn>
                <a:cxn ang="0">
                  <a:pos x="456" y="792"/>
                </a:cxn>
                <a:cxn ang="0">
                  <a:pos x="510" y="792"/>
                </a:cxn>
                <a:cxn ang="0">
                  <a:pos x="564" y="786"/>
                </a:cxn>
                <a:cxn ang="0">
                  <a:pos x="684" y="822"/>
                </a:cxn>
              </a:cxnLst>
              <a:rect l="0" t="0" r="r" b="b"/>
              <a:pathLst>
                <a:path w="1056" h="822">
                  <a:moveTo>
                    <a:pt x="684" y="822"/>
                  </a:moveTo>
                  <a:lnTo>
                    <a:pt x="960" y="762"/>
                  </a:lnTo>
                  <a:lnTo>
                    <a:pt x="1002" y="678"/>
                  </a:lnTo>
                  <a:lnTo>
                    <a:pt x="1014" y="672"/>
                  </a:lnTo>
                  <a:lnTo>
                    <a:pt x="1020" y="660"/>
                  </a:lnTo>
                  <a:lnTo>
                    <a:pt x="1032" y="648"/>
                  </a:lnTo>
                  <a:lnTo>
                    <a:pt x="1038" y="636"/>
                  </a:lnTo>
                  <a:lnTo>
                    <a:pt x="1044" y="624"/>
                  </a:lnTo>
                  <a:lnTo>
                    <a:pt x="1050" y="606"/>
                  </a:lnTo>
                  <a:lnTo>
                    <a:pt x="1050" y="594"/>
                  </a:lnTo>
                  <a:lnTo>
                    <a:pt x="1056" y="582"/>
                  </a:lnTo>
                  <a:lnTo>
                    <a:pt x="1056" y="564"/>
                  </a:lnTo>
                  <a:lnTo>
                    <a:pt x="1056" y="552"/>
                  </a:lnTo>
                  <a:lnTo>
                    <a:pt x="1056" y="540"/>
                  </a:lnTo>
                  <a:lnTo>
                    <a:pt x="1050" y="522"/>
                  </a:lnTo>
                  <a:lnTo>
                    <a:pt x="1050" y="510"/>
                  </a:lnTo>
                  <a:lnTo>
                    <a:pt x="1044" y="498"/>
                  </a:lnTo>
                  <a:lnTo>
                    <a:pt x="1038" y="486"/>
                  </a:lnTo>
                  <a:lnTo>
                    <a:pt x="1032" y="474"/>
                  </a:lnTo>
                  <a:lnTo>
                    <a:pt x="1026" y="462"/>
                  </a:lnTo>
                  <a:lnTo>
                    <a:pt x="1014" y="450"/>
                  </a:lnTo>
                  <a:lnTo>
                    <a:pt x="1008" y="438"/>
                  </a:lnTo>
                  <a:lnTo>
                    <a:pt x="996" y="432"/>
                  </a:lnTo>
                  <a:lnTo>
                    <a:pt x="984" y="420"/>
                  </a:lnTo>
                  <a:lnTo>
                    <a:pt x="972" y="414"/>
                  </a:lnTo>
                  <a:lnTo>
                    <a:pt x="960" y="408"/>
                  </a:lnTo>
                  <a:lnTo>
                    <a:pt x="954" y="402"/>
                  </a:lnTo>
                  <a:lnTo>
                    <a:pt x="876" y="324"/>
                  </a:lnTo>
                  <a:lnTo>
                    <a:pt x="876" y="240"/>
                  </a:lnTo>
                  <a:lnTo>
                    <a:pt x="882" y="138"/>
                  </a:lnTo>
                  <a:lnTo>
                    <a:pt x="870" y="126"/>
                  </a:lnTo>
                  <a:lnTo>
                    <a:pt x="858" y="108"/>
                  </a:lnTo>
                  <a:lnTo>
                    <a:pt x="846" y="96"/>
                  </a:lnTo>
                  <a:lnTo>
                    <a:pt x="834" y="84"/>
                  </a:lnTo>
                  <a:lnTo>
                    <a:pt x="822" y="72"/>
                  </a:lnTo>
                  <a:lnTo>
                    <a:pt x="804" y="60"/>
                  </a:lnTo>
                  <a:lnTo>
                    <a:pt x="792" y="48"/>
                  </a:lnTo>
                  <a:lnTo>
                    <a:pt x="774" y="42"/>
                  </a:lnTo>
                  <a:lnTo>
                    <a:pt x="756" y="36"/>
                  </a:lnTo>
                  <a:lnTo>
                    <a:pt x="750" y="30"/>
                  </a:lnTo>
                  <a:lnTo>
                    <a:pt x="762" y="18"/>
                  </a:lnTo>
                  <a:lnTo>
                    <a:pt x="594" y="0"/>
                  </a:lnTo>
                  <a:lnTo>
                    <a:pt x="462" y="12"/>
                  </a:lnTo>
                  <a:lnTo>
                    <a:pt x="354" y="48"/>
                  </a:lnTo>
                  <a:lnTo>
                    <a:pt x="264" y="132"/>
                  </a:lnTo>
                  <a:lnTo>
                    <a:pt x="162" y="204"/>
                  </a:lnTo>
                  <a:lnTo>
                    <a:pt x="156" y="204"/>
                  </a:lnTo>
                  <a:lnTo>
                    <a:pt x="150" y="204"/>
                  </a:lnTo>
                  <a:lnTo>
                    <a:pt x="144" y="204"/>
                  </a:lnTo>
                  <a:lnTo>
                    <a:pt x="132" y="204"/>
                  </a:lnTo>
                  <a:lnTo>
                    <a:pt x="126" y="204"/>
                  </a:lnTo>
                  <a:lnTo>
                    <a:pt x="120" y="210"/>
                  </a:lnTo>
                  <a:lnTo>
                    <a:pt x="114" y="210"/>
                  </a:lnTo>
                  <a:lnTo>
                    <a:pt x="108" y="216"/>
                  </a:lnTo>
                  <a:lnTo>
                    <a:pt x="102" y="222"/>
                  </a:lnTo>
                  <a:lnTo>
                    <a:pt x="102" y="228"/>
                  </a:lnTo>
                  <a:lnTo>
                    <a:pt x="96" y="234"/>
                  </a:lnTo>
                  <a:lnTo>
                    <a:pt x="96" y="240"/>
                  </a:lnTo>
                  <a:lnTo>
                    <a:pt x="96" y="252"/>
                  </a:lnTo>
                  <a:lnTo>
                    <a:pt x="96" y="258"/>
                  </a:lnTo>
                  <a:lnTo>
                    <a:pt x="96" y="264"/>
                  </a:lnTo>
                  <a:lnTo>
                    <a:pt x="102" y="270"/>
                  </a:lnTo>
                  <a:lnTo>
                    <a:pt x="108" y="276"/>
                  </a:lnTo>
                  <a:lnTo>
                    <a:pt x="108" y="282"/>
                  </a:lnTo>
                  <a:lnTo>
                    <a:pt x="114" y="288"/>
                  </a:lnTo>
                  <a:lnTo>
                    <a:pt x="102" y="294"/>
                  </a:lnTo>
                  <a:lnTo>
                    <a:pt x="90" y="306"/>
                  </a:lnTo>
                  <a:lnTo>
                    <a:pt x="78" y="318"/>
                  </a:lnTo>
                  <a:lnTo>
                    <a:pt x="66" y="330"/>
                  </a:lnTo>
                  <a:lnTo>
                    <a:pt x="54" y="342"/>
                  </a:lnTo>
                  <a:lnTo>
                    <a:pt x="42" y="354"/>
                  </a:lnTo>
                  <a:lnTo>
                    <a:pt x="36" y="372"/>
                  </a:lnTo>
                  <a:lnTo>
                    <a:pt x="30" y="384"/>
                  </a:lnTo>
                  <a:lnTo>
                    <a:pt x="18" y="396"/>
                  </a:lnTo>
                  <a:lnTo>
                    <a:pt x="12" y="414"/>
                  </a:lnTo>
                  <a:lnTo>
                    <a:pt x="12" y="432"/>
                  </a:lnTo>
                  <a:lnTo>
                    <a:pt x="6" y="444"/>
                  </a:lnTo>
                  <a:lnTo>
                    <a:pt x="6" y="462"/>
                  </a:lnTo>
                  <a:lnTo>
                    <a:pt x="0" y="480"/>
                  </a:lnTo>
                  <a:lnTo>
                    <a:pt x="0" y="498"/>
                  </a:lnTo>
                  <a:lnTo>
                    <a:pt x="6" y="510"/>
                  </a:lnTo>
                  <a:lnTo>
                    <a:pt x="6" y="528"/>
                  </a:lnTo>
                  <a:lnTo>
                    <a:pt x="6" y="546"/>
                  </a:lnTo>
                  <a:lnTo>
                    <a:pt x="12" y="564"/>
                  </a:lnTo>
                  <a:lnTo>
                    <a:pt x="18" y="576"/>
                  </a:lnTo>
                  <a:lnTo>
                    <a:pt x="24" y="594"/>
                  </a:lnTo>
                  <a:lnTo>
                    <a:pt x="36" y="606"/>
                  </a:lnTo>
                  <a:lnTo>
                    <a:pt x="54" y="630"/>
                  </a:lnTo>
                  <a:lnTo>
                    <a:pt x="84" y="654"/>
                  </a:lnTo>
                  <a:lnTo>
                    <a:pt x="102" y="672"/>
                  </a:lnTo>
                  <a:lnTo>
                    <a:pt x="126" y="690"/>
                  </a:lnTo>
                  <a:lnTo>
                    <a:pt x="150" y="702"/>
                  </a:lnTo>
                  <a:lnTo>
                    <a:pt x="174" y="714"/>
                  </a:lnTo>
                  <a:lnTo>
                    <a:pt x="198" y="726"/>
                  </a:lnTo>
                  <a:lnTo>
                    <a:pt x="222" y="738"/>
                  </a:lnTo>
                  <a:lnTo>
                    <a:pt x="246" y="750"/>
                  </a:lnTo>
                  <a:lnTo>
                    <a:pt x="270" y="762"/>
                  </a:lnTo>
                  <a:lnTo>
                    <a:pt x="294" y="768"/>
                  </a:lnTo>
                  <a:lnTo>
                    <a:pt x="324" y="774"/>
                  </a:lnTo>
                  <a:lnTo>
                    <a:pt x="348" y="780"/>
                  </a:lnTo>
                  <a:lnTo>
                    <a:pt x="378" y="786"/>
                  </a:lnTo>
                  <a:lnTo>
                    <a:pt x="402" y="792"/>
                  </a:lnTo>
                  <a:lnTo>
                    <a:pt x="426" y="792"/>
                  </a:lnTo>
                  <a:lnTo>
                    <a:pt x="456" y="792"/>
                  </a:lnTo>
                  <a:lnTo>
                    <a:pt x="480" y="792"/>
                  </a:lnTo>
                  <a:lnTo>
                    <a:pt x="510" y="792"/>
                  </a:lnTo>
                  <a:lnTo>
                    <a:pt x="534" y="792"/>
                  </a:lnTo>
                  <a:lnTo>
                    <a:pt x="564" y="786"/>
                  </a:lnTo>
                  <a:lnTo>
                    <a:pt x="570" y="786"/>
                  </a:lnTo>
                  <a:lnTo>
                    <a:pt x="684" y="822"/>
                  </a:lnTo>
                  <a:close/>
                </a:path>
              </a:pathLst>
            </a:custGeom>
            <a:solidFill>
              <a:srgbClr val="FF9975"/>
            </a:solidFill>
            <a:ln w="9525">
              <a:noFill/>
              <a:round/>
              <a:headEnd/>
              <a:tailEnd/>
            </a:ln>
          </p:spPr>
          <p:txBody>
            <a:bodyPr/>
            <a:lstStyle/>
            <a:p>
              <a:endParaRPr lang="zh-CN" altLang="en-US"/>
            </a:p>
          </p:txBody>
        </p:sp>
        <p:sp>
          <p:nvSpPr>
            <p:cNvPr id="609297" name="Freeform 17"/>
            <p:cNvSpPr>
              <a:spLocks/>
            </p:cNvSpPr>
            <p:nvPr/>
          </p:nvSpPr>
          <p:spPr bwMode="auto">
            <a:xfrm>
              <a:off x="480" y="1871"/>
              <a:ext cx="784" cy="707"/>
            </a:xfrm>
            <a:custGeom>
              <a:avLst/>
              <a:gdLst/>
              <a:ahLst/>
              <a:cxnLst>
                <a:cxn ang="0">
                  <a:pos x="960" y="762"/>
                </a:cxn>
                <a:cxn ang="0">
                  <a:pos x="1014" y="672"/>
                </a:cxn>
                <a:cxn ang="0">
                  <a:pos x="1032" y="648"/>
                </a:cxn>
                <a:cxn ang="0">
                  <a:pos x="1044" y="624"/>
                </a:cxn>
                <a:cxn ang="0">
                  <a:pos x="1050" y="594"/>
                </a:cxn>
                <a:cxn ang="0">
                  <a:pos x="1056" y="564"/>
                </a:cxn>
                <a:cxn ang="0">
                  <a:pos x="1056" y="540"/>
                </a:cxn>
                <a:cxn ang="0">
                  <a:pos x="1050" y="510"/>
                </a:cxn>
                <a:cxn ang="0">
                  <a:pos x="1038" y="486"/>
                </a:cxn>
                <a:cxn ang="0">
                  <a:pos x="1026" y="462"/>
                </a:cxn>
                <a:cxn ang="0">
                  <a:pos x="1008" y="438"/>
                </a:cxn>
                <a:cxn ang="0">
                  <a:pos x="984" y="420"/>
                </a:cxn>
                <a:cxn ang="0">
                  <a:pos x="960" y="408"/>
                </a:cxn>
                <a:cxn ang="0">
                  <a:pos x="876" y="324"/>
                </a:cxn>
                <a:cxn ang="0">
                  <a:pos x="882" y="138"/>
                </a:cxn>
                <a:cxn ang="0">
                  <a:pos x="858" y="108"/>
                </a:cxn>
                <a:cxn ang="0">
                  <a:pos x="834" y="84"/>
                </a:cxn>
                <a:cxn ang="0">
                  <a:pos x="804" y="60"/>
                </a:cxn>
                <a:cxn ang="0">
                  <a:pos x="774" y="42"/>
                </a:cxn>
                <a:cxn ang="0">
                  <a:pos x="750" y="30"/>
                </a:cxn>
                <a:cxn ang="0">
                  <a:pos x="594" y="0"/>
                </a:cxn>
                <a:cxn ang="0">
                  <a:pos x="354" y="48"/>
                </a:cxn>
                <a:cxn ang="0">
                  <a:pos x="162" y="204"/>
                </a:cxn>
                <a:cxn ang="0">
                  <a:pos x="150" y="204"/>
                </a:cxn>
                <a:cxn ang="0">
                  <a:pos x="132" y="204"/>
                </a:cxn>
                <a:cxn ang="0">
                  <a:pos x="120" y="210"/>
                </a:cxn>
                <a:cxn ang="0">
                  <a:pos x="108" y="216"/>
                </a:cxn>
                <a:cxn ang="0">
                  <a:pos x="102" y="228"/>
                </a:cxn>
                <a:cxn ang="0">
                  <a:pos x="96" y="240"/>
                </a:cxn>
                <a:cxn ang="0">
                  <a:pos x="96" y="258"/>
                </a:cxn>
                <a:cxn ang="0">
                  <a:pos x="102" y="270"/>
                </a:cxn>
                <a:cxn ang="0">
                  <a:pos x="108" y="282"/>
                </a:cxn>
                <a:cxn ang="0">
                  <a:pos x="102" y="294"/>
                </a:cxn>
                <a:cxn ang="0">
                  <a:pos x="78" y="318"/>
                </a:cxn>
                <a:cxn ang="0">
                  <a:pos x="54" y="342"/>
                </a:cxn>
                <a:cxn ang="0">
                  <a:pos x="36" y="372"/>
                </a:cxn>
                <a:cxn ang="0">
                  <a:pos x="18" y="396"/>
                </a:cxn>
                <a:cxn ang="0">
                  <a:pos x="12" y="432"/>
                </a:cxn>
                <a:cxn ang="0">
                  <a:pos x="6" y="462"/>
                </a:cxn>
                <a:cxn ang="0">
                  <a:pos x="0" y="498"/>
                </a:cxn>
                <a:cxn ang="0">
                  <a:pos x="6" y="528"/>
                </a:cxn>
                <a:cxn ang="0">
                  <a:pos x="12" y="564"/>
                </a:cxn>
                <a:cxn ang="0">
                  <a:pos x="24" y="594"/>
                </a:cxn>
                <a:cxn ang="0">
                  <a:pos x="54" y="630"/>
                </a:cxn>
                <a:cxn ang="0">
                  <a:pos x="102" y="672"/>
                </a:cxn>
                <a:cxn ang="0">
                  <a:pos x="150" y="702"/>
                </a:cxn>
                <a:cxn ang="0">
                  <a:pos x="198" y="726"/>
                </a:cxn>
                <a:cxn ang="0">
                  <a:pos x="246" y="750"/>
                </a:cxn>
                <a:cxn ang="0">
                  <a:pos x="294" y="768"/>
                </a:cxn>
                <a:cxn ang="0">
                  <a:pos x="348" y="780"/>
                </a:cxn>
                <a:cxn ang="0">
                  <a:pos x="402" y="792"/>
                </a:cxn>
                <a:cxn ang="0">
                  <a:pos x="456" y="792"/>
                </a:cxn>
                <a:cxn ang="0">
                  <a:pos x="510" y="792"/>
                </a:cxn>
                <a:cxn ang="0">
                  <a:pos x="564" y="786"/>
                </a:cxn>
                <a:cxn ang="0">
                  <a:pos x="684" y="822"/>
                </a:cxn>
              </a:cxnLst>
              <a:rect l="0" t="0" r="r" b="b"/>
              <a:pathLst>
                <a:path w="1056" h="822">
                  <a:moveTo>
                    <a:pt x="684" y="822"/>
                  </a:moveTo>
                  <a:lnTo>
                    <a:pt x="960" y="762"/>
                  </a:lnTo>
                  <a:lnTo>
                    <a:pt x="1002" y="678"/>
                  </a:lnTo>
                  <a:lnTo>
                    <a:pt x="1014" y="672"/>
                  </a:lnTo>
                  <a:lnTo>
                    <a:pt x="1020" y="660"/>
                  </a:lnTo>
                  <a:lnTo>
                    <a:pt x="1032" y="648"/>
                  </a:lnTo>
                  <a:lnTo>
                    <a:pt x="1038" y="636"/>
                  </a:lnTo>
                  <a:lnTo>
                    <a:pt x="1044" y="624"/>
                  </a:lnTo>
                  <a:lnTo>
                    <a:pt x="1050" y="606"/>
                  </a:lnTo>
                  <a:lnTo>
                    <a:pt x="1050" y="594"/>
                  </a:lnTo>
                  <a:lnTo>
                    <a:pt x="1056" y="582"/>
                  </a:lnTo>
                  <a:lnTo>
                    <a:pt x="1056" y="564"/>
                  </a:lnTo>
                  <a:lnTo>
                    <a:pt x="1056" y="552"/>
                  </a:lnTo>
                  <a:lnTo>
                    <a:pt x="1056" y="540"/>
                  </a:lnTo>
                  <a:lnTo>
                    <a:pt x="1050" y="522"/>
                  </a:lnTo>
                  <a:lnTo>
                    <a:pt x="1050" y="510"/>
                  </a:lnTo>
                  <a:lnTo>
                    <a:pt x="1044" y="498"/>
                  </a:lnTo>
                  <a:lnTo>
                    <a:pt x="1038" y="486"/>
                  </a:lnTo>
                  <a:lnTo>
                    <a:pt x="1032" y="474"/>
                  </a:lnTo>
                  <a:lnTo>
                    <a:pt x="1026" y="462"/>
                  </a:lnTo>
                  <a:lnTo>
                    <a:pt x="1014" y="450"/>
                  </a:lnTo>
                  <a:lnTo>
                    <a:pt x="1008" y="438"/>
                  </a:lnTo>
                  <a:lnTo>
                    <a:pt x="996" y="432"/>
                  </a:lnTo>
                  <a:lnTo>
                    <a:pt x="984" y="420"/>
                  </a:lnTo>
                  <a:lnTo>
                    <a:pt x="972" y="414"/>
                  </a:lnTo>
                  <a:lnTo>
                    <a:pt x="960" y="408"/>
                  </a:lnTo>
                  <a:lnTo>
                    <a:pt x="954" y="402"/>
                  </a:lnTo>
                  <a:lnTo>
                    <a:pt x="876" y="324"/>
                  </a:lnTo>
                  <a:lnTo>
                    <a:pt x="876" y="240"/>
                  </a:lnTo>
                  <a:lnTo>
                    <a:pt x="882" y="138"/>
                  </a:lnTo>
                  <a:lnTo>
                    <a:pt x="870" y="126"/>
                  </a:lnTo>
                  <a:lnTo>
                    <a:pt x="858" y="108"/>
                  </a:lnTo>
                  <a:lnTo>
                    <a:pt x="846" y="96"/>
                  </a:lnTo>
                  <a:lnTo>
                    <a:pt x="834" y="84"/>
                  </a:lnTo>
                  <a:lnTo>
                    <a:pt x="822" y="72"/>
                  </a:lnTo>
                  <a:lnTo>
                    <a:pt x="804" y="60"/>
                  </a:lnTo>
                  <a:lnTo>
                    <a:pt x="792" y="48"/>
                  </a:lnTo>
                  <a:lnTo>
                    <a:pt x="774" y="42"/>
                  </a:lnTo>
                  <a:lnTo>
                    <a:pt x="756" y="36"/>
                  </a:lnTo>
                  <a:lnTo>
                    <a:pt x="750" y="30"/>
                  </a:lnTo>
                  <a:lnTo>
                    <a:pt x="762" y="18"/>
                  </a:lnTo>
                  <a:lnTo>
                    <a:pt x="594" y="0"/>
                  </a:lnTo>
                  <a:lnTo>
                    <a:pt x="462" y="12"/>
                  </a:lnTo>
                  <a:lnTo>
                    <a:pt x="354" y="48"/>
                  </a:lnTo>
                  <a:lnTo>
                    <a:pt x="264" y="132"/>
                  </a:lnTo>
                  <a:lnTo>
                    <a:pt x="162" y="204"/>
                  </a:lnTo>
                  <a:lnTo>
                    <a:pt x="156" y="204"/>
                  </a:lnTo>
                  <a:lnTo>
                    <a:pt x="150" y="204"/>
                  </a:lnTo>
                  <a:lnTo>
                    <a:pt x="144" y="204"/>
                  </a:lnTo>
                  <a:lnTo>
                    <a:pt x="132" y="204"/>
                  </a:lnTo>
                  <a:lnTo>
                    <a:pt x="126" y="204"/>
                  </a:lnTo>
                  <a:lnTo>
                    <a:pt x="120" y="210"/>
                  </a:lnTo>
                  <a:lnTo>
                    <a:pt x="114" y="210"/>
                  </a:lnTo>
                  <a:lnTo>
                    <a:pt x="108" y="216"/>
                  </a:lnTo>
                  <a:lnTo>
                    <a:pt x="102" y="222"/>
                  </a:lnTo>
                  <a:lnTo>
                    <a:pt x="102" y="228"/>
                  </a:lnTo>
                  <a:lnTo>
                    <a:pt x="96" y="234"/>
                  </a:lnTo>
                  <a:lnTo>
                    <a:pt x="96" y="240"/>
                  </a:lnTo>
                  <a:lnTo>
                    <a:pt x="96" y="252"/>
                  </a:lnTo>
                  <a:lnTo>
                    <a:pt x="96" y="258"/>
                  </a:lnTo>
                  <a:lnTo>
                    <a:pt x="96" y="264"/>
                  </a:lnTo>
                  <a:lnTo>
                    <a:pt x="102" y="270"/>
                  </a:lnTo>
                  <a:lnTo>
                    <a:pt x="108" y="276"/>
                  </a:lnTo>
                  <a:lnTo>
                    <a:pt x="108" y="282"/>
                  </a:lnTo>
                  <a:lnTo>
                    <a:pt x="114" y="288"/>
                  </a:lnTo>
                  <a:lnTo>
                    <a:pt x="102" y="294"/>
                  </a:lnTo>
                  <a:lnTo>
                    <a:pt x="90" y="306"/>
                  </a:lnTo>
                  <a:lnTo>
                    <a:pt x="78" y="318"/>
                  </a:lnTo>
                  <a:lnTo>
                    <a:pt x="66" y="330"/>
                  </a:lnTo>
                  <a:lnTo>
                    <a:pt x="54" y="342"/>
                  </a:lnTo>
                  <a:lnTo>
                    <a:pt x="42" y="354"/>
                  </a:lnTo>
                  <a:lnTo>
                    <a:pt x="36" y="372"/>
                  </a:lnTo>
                  <a:lnTo>
                    <a:pt x="30" y="384"/>
                  </a:lnTo>
                  <a:lnTo>
                    <a:pt x="18" y="396"/>
                  </a:lnTo>
                  <a:lnTo>
                    <a:pt x="12" y="414"/>
                  </a:lnTo>
                  <a:lnTo>
                    <a:pt x="12" y="432"/>
                  </a:lnTo>
                  <a:lnTo>
                    <a:pt x="6" y="444"/>
                  </a:lnTo>
                  <a:lnTo>
                    <a:pt x="6" y="462"/>
                  </a:lnTo>
                  <a:lnTo>
                    <a:pt x="0" y="480"/>
                  </a:lnTo>
                  <a:lnTo>
                    <a:pt x="0" y="498"/>
                  </a:lnTo>
                  <a:lnTo>
                    <a:pt x="6" y="510"/>
                  </a:lnTo>
                  <a:lnTo>
                    <a:pt x="6" y="528"/>
                  </a:lnTo>
                  <a:lnTo>
                    <a:pt x="6" y="546"/>
                  </a:lnTo>
                  <a:lnTo>
                    <a:pt x="12" y="564"/>
                  </a:lnTo>
                  <a:lnTo>
                    <a:pt x="18" y="576"/>
                  </a:lnTo>
                  <a:lnTo>
                    <a:pt x="24" y="594"/>
                  </a:lnTo>
                  <a:lnTo>
                    <a:pt x="36" y="606"/>
                  </a:lnTo>
                  <a:lnTo>
                    <a:pt x="54" y="630"/>
                  </a:lnTo>
                  <a:lnTo>
                    <a:pt x="84" y="654"/>
                  </a:lnTo>
                  <a:lnTo>
                    <a:pt x="102" y="672"/>
                  </a:lnTo>
                  <a:lnTo>
                    <a:pt x="126" y="690"/>
                  </a:lnTo>
                  <a:lnTo>
                    <a:pt x="150" y="702"/>
                  </a:lnTo>
                  <a:lnTo>
                    <a:pt x="174" y="714"/>
                  </a:lnTo>
                  <a:lnTo>
                    <a:pt x="198" y="726"/>
                  </a:lnTo>
                  <a:lnTo>
                    <a:pt x="222" y="738"/>
                  </a:lnTo>
                  <a:lnTo>
                    <a:pt x="246" y="750"/>
                  </a:lnTo>
                  <a:lnTo>
                    <a:pt x="270" y="762"/>
                  </a:lnTo>
                  <a:lnTo>
                    <a:pt x="294" y="768"/>
                  </a:lnTo>
                  <a:lnTo>
                    <a:pt x="324" y="774"/>
                  </a:lnTo>
                  <a:lnTo>
                    <a:pt x="348" y="780"/>
                  </a:lnTo>
                  <a:lnTo>
                    <a:pt x="378" y="786"/>
                  </a:lnTo>
                  <a:lnTo>
                    <a:pt x="402" y="792"/>
                  </a:lnTo>
                  <a:lnTo>
                    <a:pt x="426" y="792"/>
                  </a:lnTo>
                  <a:lnTo>
                    <a:pt x="456" y="792"/>
                  </a:lnTo>
                  <a:lnTo>
                    <a:pt x="480" y="792"/>
                  </a:lnTo>
                  <a:lnTo>
                    <a:pt x="510" y="792"/>
                  </a:lnTo>
                  <a:lnTo>
                    <a:pt x="534" y="792"/>
                  </a:lnTo>
                  <a:lnTo>
                    <a:pt x="564" y="786"/>
                  </a:lnTo>
                  <a:lnTo>
                    <a:pt x="570" y="786"/>
                  </a:lnTo>
                  <a:lnTo>
                    <a:pt x="684" y="822"/>
                  </a:lnTo>
                </a:path>
              </a:pathLst>
            </a:custGeom>
            <a:noFill/>
            <a:ln w="0">
              <a:solidFill>
                <a:srgbClr val="000000"/>
              </a:solidFill>
              <a:prstDash val="solid"/>
              <a:round/>
              <a:headEnd/>
              <a:tailEnd/>
            </a:ln>
          </p:spPr>
          <p:txBody>
            <a:bodyPr/>
            <a:lstStyle/>
            <a:p>
              <a:endParaRPr lang="zh-CN" altLang="en-US"/>
            </a:p>
          </p:txBody>
        </p:sp>
        <p:sp>
          <p:nvSpPr>
            <p:cNvPr id="609298" name="Freeform 18"/>
            <p:cNvSpPr>
              <a:spLocks/>
            </p:cNvSpPr>
            <p:nvPr/>
          </p:nvSpPr>
          <p:spPr bwMode="auto">
            <a:xfrm>
              <a:off x="600" y="1824"/>
              <a:ext cx="504" cy="212"/>
            </a:xfrm>
            <a:custGeom>
              <a:avLst/>
              <a:gdLst/>
              <a:ahLst/>
              <a:cxnLst>
                <a:cxn ang="0">
                  <a:pos x="132" y="240"/>
                </a:cxn>
                <a:cxn ang="0">
                  <a:pos x="198" y="186"/>
                </a:cxn>
                <a:cxn ang="0">
                  <a:pos x="222" y="138"/>
                </a:cxn>
                <a:cxn ang="0">
                  <a:pos x="240" y="102"/>
                </a:cxn>
                <a:cxn ang="0">
                  <a:pos x="270" y="126"/>
                </a:cxn>
                <a:cxn ang="0">
                  <a:pos x="288" y="120"/>
                </a:cxn>
                <a:cxn ang="0">
                  <a:pos x="324" y="120"/>
                </a:cxn>
                <a:cxn ang="0">
                  <a:pos x="444" y="84"/>
                </a:cxn>
                <a:cxn ang="0">
                  <a:pos x="468" y="84"/>
                </a:cxn>
                <a:cxn ang="0">
                  <a:pos x="534" y="66"/>
                </a:cxn>
                <a:cxn ang="0">
                  <a:pos x="528" y="84"/>
                </a:cxn>
                <a:cxn ang="0">
                  <a:pos x="558" y="96"/>
                </a:cxn>
                <a:cxn ang="0">
                  <a:pos x="672" y="84"/>
                </a:cxn>
                <a:cxn ang="0">
                  <a:pos x="672" y="72"/>
                </a:cxn>
                <a:cxn ang="0">
                  <a:pos x="642" y="54"/>
                </a:cxn>
                <a:cxn ang="0">
                  <a:pos x="666" y="30"/>
                </a:cxn>
                <a:cxn ang="0">
                  <a:pos x="666" y="18"/>
                </a:cxn>
                <a:cxn ang="0">
                  <a:pos x="576" y="12"/>
                </a:cxn>
                <a:cxn ang="0">
                  <a:pos x="504" y="12"/>
                </a:cxn>
                <a:cxn ang="0">
                  <a:pos x="426" y="18"/>
                </a:cxn>
                <a:cxn ang="0">
                  <a:pos x="372" y="6"/>
                </a:cxn>
                <a:cxn ang="0">
                  <a:pos x="330" y="6"/>
                </a:cxn>
                <a:cxn ang="0">
                  <a:pos x="318" y="30"/>
                </a:cxn>
                <a:cxn ang="0">
                  <a:pos x="258" y="24"/>
                </a:cxn>
                <a:cxn ang="0">
                  <a:pos x="222" y="30"/>
                </a:cxn>
                <a:cxn ang="0">
                  <a:pos x="204" y="54"/>
                </a:cxn>
                <a:cxn ang="0">
                  <a:pos x="144" y="78"/>
                </a:cxn>
                <a:cxn ang="0">
                  <a:pos x="90" y="114"/>
                </a:cxn>
                <a:cxn ang="0">
                  <a:pos x="60" y="144"/>
                </a:cxn>
                <a:cxn ang="0">
                  <a:pos x="24" y="162"/>
                </a:cxn>
                <a:cxn ang="0">
                  <a:pos x="24" y="186"/>
                </a:cxn>
                <a:cxn ang="0">
                  <a:pos x="30" y="198"/>
                </a:cxn>
                <a:cxn ang="0">
                  <a:pos x="0" y="240"/>
                </a:cxn>
              </a:cxnLst>
              <a:rect l="0" t="0" r="r" b="b"/>
              <a:pathLst>
                <a:path w="678" h="246">
                  <a:moveTo>
                    <a:pt x="102" y="246"/>
                  </a:moveTo>
                  <a:lnTo>
                    <a:pt x="132" y="240"/>
                  </a:lnTo>
                  <a:lnTo>
                    <a:pt x="180" y="210"/>
                  </a:lnTo>
                  <a:lnTo>
                    <a:pt x="198" y="186"/>
                  </a:lnTo>
                  <a:lnTo>
                    <a:pt x="210" y="168"/>
                  </a:lnTo>
                  <a:lnTo>
                    <a:pt x="222" y="138"/>
                  </a:lnTo>
                  <a:lnTo>
                    <a:pt x="234" y="114"/>
                  </a:lnTo>
                  <a:lnTo>
                    <a:pt x="240" y="102"/>
                  </a:lnTo>
                  <a:lnTo>
                    <a:pt x="252" y="114"/>
                  </a:lnTo>
                  <a:lnTo>
                    <a:pt x="270" y="126"/>
                  </a:lnTo>
                  <a:lnTo>
                    <a:pt x="282" y="108"/>
                  </a:lnTo>
                  <a:lnTo>
                    <a:pt x="288" y="120"/>
                  </a:lnTo>
                  <a:lnTo>
                    <a:pt x="306" y="120"/>
                  </a:lnTo>
                  <a:lnTo>
                    <a:pt x="324" y="120"/>
                  </a:lnTo>
                  <a:lnTo>
                    <a:pt x="378" y="108"/>
                  </a:lnTo>
                  <a:lnTo>
                    <a:pt x="444" y="84"/>
                  </a:lnTo>
                  <a:lnTo>
                    <a:pt x="474" y="72"/>
                  </a:lnTo>
                  <a:lnTo>
                    <a:pt x="468" y="84"/>
                  </a:lnTo>
                  <a:lnTo>
                    <a:pt x="510" y="78"/>
                  </a:lnTo>
                  <a:lnTo>
                    <a:pt x="534" y="66"/>
                  </a:lnTo>
                  <a:lnTo>
                    <a:pt x="540" y="72"/>
                  </a:lnTo>
                  <a:lnTo>
                    <a:pt x="528" y="84"/>
                  </a:lnTo>
                  <a:lnTo>
                    <a:pt x="528" y="102"/>
                  </a:lnTo>
                  <a:lnTo>
                    <a:pt x="558" y="96"/>
                  </a:lnTo>
                  <a:lnTo>
                    <a:pt x="612" y="90"/>
                  </a:lnTo>
                  <a:lnTo>
                    <a:pt x="672" y="84"/>
                  </a:lnTo>
                  <a:lnTo>
                    <a:pt x="678" y="78"/>
                  </a:lnTo>
                  <a:lnTo>
                    <a:pt x="672" y="72"/>
                  </a:lnTo>
                  <a:lnTo>
                    <a:pt x="666" y="60"/>
                  </a:lnTo>
                  <a:lnTo>
                    <a:pt x="642" y="54"/>
                  </a:lnTo>
                  <a:lnTo>
                    <a:pt x="660" y="42"/>
                  </a:lnTo>
                  <a:lnTo>
                    <a:pt x="666" y="30"/>
                  </a:lnTo>
                  <a:lnTo>
                    <a:pt x="672" y="24"/>
                  </a:lnTo>
                  <a:lnTo>
                    <a:pt x="666" y="18"/>
                  </a:lnTo>
                  <a:lnTo>
                    <a:pt x="618" y="12"/>
                  </a:lnTo>
                  <a:lnTo>
                    <a:pt x="576" y="12"/>
                  </a:lnTo>
                  <a:lnTo>
                    <a:pt x="552" y="12"/>
                  </a:lnTo>
                  <a:lnTo>
                    <a:pt x="504" y="12"/>
                  </a:lnTo>
                  <a:lnTo>
                    <a:pt x="480" y="18"/>
                  </a:lnTo>
                  <a:lnTo>
                    <a:pt x="426" y="18"/>
                  </a:lnTo>
                  <a:lnTo>
                    <a:pt x="384" y="12"/>
                  </a:lnTo>
                  <a:lnTo>
                    <a:pt x="372" y="6"/>
                  </a:lnTo>
                  <a:lnTo>
                    <a:pt x="348" y="0"/>
                  </a:lnTo>
                  <a:lnTo>
                    <a:pt x="330" y="6"/>
                  </a:lnTo>
                  <a:lnTo>
                    <a:pt x="318" y="12"/>
                  </a:lnTo>
                  <a:lnTo>
                    <a:pt x="318" y="30"/>
                  </a:lnTo>
                  <a:lnTo>
                    <a:pt x="318" y="30"/>
                  </a:lnTo>
                  <a:lnTo>
                    <a:pt x="258" y="24"/>
                  </a:lnTo>
                  <a:lnTo>
                    <a:pt x="234" y="18"/>
                  </a:lnTo>
                  <a:lnTo>
                    <a:pt x="222" y="30"/>
                  </a:lnTo>
                  <a:lnTo>
                    <a:pt x="210" y="48"/>
                  </a:lnTo>
                  <a:lnTo>
                    <a:pt x="204" y="54"/>
                  </a:lnTo>
                  <a:lnTo>
                    <a:pt x="180" y="66"/>
                  </a:lnTo>
                  <a:lnTo>
                    <a:pt x="144" y="78"/>
                  </a:lnTo>
                  <a:lnTo>
                    <a:pt x="114" y="96"/>
                  </a:lnTo>
                  <a:lnTo>
                    <a:pt x="90" y="114"/>
                  </a:lnTo>
                  <a:lnTo>
                    <a:pt x="72" y="132"/>
                  </a:lnTo>
                  <a:lnTo>
                    <a:pt x="60" y="144"/>
                  </a:lnTo>
                  <a:lnTo>
                    <a:pt x="30" y="150"/>
                  </a:lnTo>
                  <a:lnTo>
                    <a:pt x="24" y="162"/>
                  </a:lnTo>
                  <a:lnTo>
                    <a:pt x="24" y="174"/>
                  </a:lnTo>
                  <a:lnTo>
                    <a:pt x="24" y="186"/>
                  </a:lnTo>
                  <a:lnTo>
                    <a:pt x="36" y="192"/>
                  </a:lnTo>
                  <a:lnTo>
                    <a:pt x="30" y="198"/>
                  </a:lnTo>
                  <a:lnTo>
                    <a:pt x="12" y="222"/>
                  </a:lnTo>
                  <a:lnTo>
                    <a:pt x="0" y="240"/>
                  </a:lnTo>
                  <a:lnTo>
                    <a:pt x="102" y="246"/>
                  </a:lnTo>
                  <a:close/>
                </a:path>
              </a:pathLst>
            </a:custGeom>
            <a:solidFill>
              <a:srgbClr val="C96623"/>
            </a:solidFill>
            <a:ln w="9525">
              <a:noFill/>
              <a:round/>
              <a:headEnd/>
              <a:tailEnd/>
            </a:ln>
          </p:spPr>
          <p:txBody>
            <a:bodyPr/>
            <a:lstStyle/>
            <a:p>
              <a:endParaRPr lang="zh-CN" altLang="en-US"/>
            </a:p>
          </p:txBody>
        </p:sp>
        <p:sp>
          <p:nvSpPr>
            <p:cNvPr id="609299" name="Freeform 19"/>
            <p:cNvSpPr>
              <a:spLocks/>
            </p:cNvSpPr>
            <p:nvPr/>
          </p:nvSpPr>
          <p:spPr bwMode="auto">
            <a:xfrm>
              <a:off x="600" y="1824"/>
              <a:ext cx="504" cy="212"/>
            </a:xfrm>
            <a:custGeom>
              <a:avLst/>
              <a:gdLst/>
              <a:ahLst/>
              <a:cxnLst>
                <a:cxn ang="0">
                  <a:pos x="132" y="240"/>
                </a:cxn>
                <a:cxn ang="0">
                  <a:pos x="198" y="186"/>
                </a:cxn>
                <a:cxn ang="0">
                  <a:pos x="222" y="138"/>
                </a:cxn>
                <a:cxn ang="0">
                  <a:pos x="240" y="102"/>
                </a:cxn>
                <a:cxn ang="0">
                  <a:pos x="270" y="126"/>
                </a:cxn>
                <a:cxn ang="0">
                  <a:pos x="288" y="120"/>
                </a:cxn>
                <a:cxn ang="0">
                  <a:pos x="324" y="120"/>
                </a:cxn>
                <a:cxn ang="0">
                  <a:pos x="444" y="84"/>
                </a:cxn>
                <a:cxn ang="0">
                  <a:pos x="468" y="84"/>
                </a:cxn>
                <a:cxn ang="0">
                  <a:pos x="534" y="66"/>
                </a:cxn>
                <a:cxn ang="0">
                  <a:pos x="528" y="84"/>
                </a:cxn>
                <a:cxn ang="0">
                  <a:pos x="558" y="96"/>
                </a:cxn>
                <a:cxn ang="0">
                  <a:pos x="672" y="84"/>
                </a:cxn>
                <a:cxn ang="0">
                  <a:pos x="672" y="72"/>
                </a:cxn>
                <a:cxn ang="0">
                  <a:pos x="642" y="54"/>
                </a:cxn>
                <a:cxn ang="0">
                  <a:pos x="666" y="30"/>
                </a:cxn>
                <a:cxn ang="0">
                  <a:pos x="666" y="18"/>
                </a:cxn>
                <a:cxn ang="0">
                  <a:pos x="576" y="12"/>
                </a:cxn>
                <a:cxn ang="0">
                  <a:pos x="504" y="12"/>
                </a:cxn>
                <a:cxn ang="0">
                  <a:pos x="426" y="18"/>
                </a:cxn>
                <a:cxn ang="0">
                  <a:pos x="372" y="6"/>
                </a:cxn>
                <a:cxn ang="0">
                  <a:pos x="330" y="6"/>
                </a:cxn>
                <a:cxn ang="0">
                  <a:pos x="318" y="30"/>
                </a:cxn>
                <a:cxn ang="0">
                  <a:pos x="258" y="24"/>
                </a:cxn>
                <a:cxn ang="0">
                  <a:pos x="222" y="30"/>
                </a:cxn>
                <a:cxn ang="0">
                  <a:pos x="204" y="54"/>
                </a:cxn>
                <a:cxn ang="0">
                  <a:pos x="144" y="78"/>
                </a:cxn>
                <a:cxn ang="0">
                  <a:pos x="90" y="114"/>
                </a:cxn>
                <a:cxn ang="0">
                  <a:pos x="60" y="144"/>
                </a:cxn>
                <a:cxn ang="0">
                  <a:pos x="24" y="162"/>
                </a:cxn>
                <a:cxn ang="0">
                  <a:pos x="24" y="186"/>
                </a:cxn>
                <a:cxn ang="0">
                  <a:pos x="30" y="198"/>
                </a:cxn>
                <a:cxn ang="0">
                  <a:pos x="0" y="240"/>
                </a:cxn>
              </a:cxnLst>
              <a:rect l="0" t="0" r="r" b="b"/>
              <a:pathLst>
                <a:path w="678" h="246">
                  <a:moveTo>
                    <a:pt x="102" y="246"/>
                  </a:moveTo>
                  <a:lnTo>
                    <a:pt x="132" y="240"/>
                  </a:lnTo>
                  <a:lnTo>
                    <a:pt x="180" y="210"/>
                  </a:lnTo>
                  <a:lnTo>
                    <a:pt x="198" y="186"/>
                  </a:lnTo>
                  <a:lnTo>
                    <a:pt x="210" y="168"/>
                  </a:lnTo>
                  <a:lnTo>
                    <a:pt x="222" y="138"/>
                  </a:lnTo>
                  <a:lnTo>
                    <a:pt x="234" y="114"/>
                  </a:lnTo>
                  <a:lnTo>
                    <a:pt x="240" y="102"/>
                  </a:lnTo>
                  <a:lnTo>
                    <a:pt x="252" y="114"/>
                  </a:lnTo>
                  <a:lnTo>
                    <a:pt x="270" y="126"/>
                  </a:lnTo>
                  <a:lnTo>
                    <a:pt x="282" y="108"/>
                  </a:lnTo>
                  <a:lnTo>
                    <a:pt x="288" y="120"/>
                  </a:lnTo>
                  <a:lnTo>
                    <a:pt x="306" y="120"/>
                  </a:lnTo>
                  <a:lnTo>
                    <a:pt x="324" y="120"/>
                  </a:lnTo>
                  <a:lnTo>
                    <a:pt x="378" y="108"/>
                  </a:lnTo>
                  <a:lnTo>
                    <a:pt x="444" y="84"/>
                  </a:lnTo>
                  <a:lnTo>
                    <a:pt x="474" y="72"/>
                  </a:lnTo>
                  <a:lnTo>
                    <a:pt x="468" y="84"/>
                  </a:lnTo>
                  <a:lnTo>
                    <a:pt x="510" y="78"/>
                  </a:lnTo>
                  <a:lnTo>
                    <a:pt x="534" y="66"/>
                  </a:lnTo>
                  <a:lnTo>
                    <a:pt x="540" y="72"/>
                  </a:lnTo>
                  <a:lnTo>
                    <a:pt x="528" y="84"/>
                  </a:lnTo>
                  <a:lnTo>
                    <a:pt x="528" y="102"/>
                  </a:lnTo>
                  <a:lnTo>
                    <a:pt x="558" y="96"/>
                  </a:lnTo>
                  <a:lnTo>
                    <a:pt x="612" y="90"/>
                  </a:lnTo>
                  <a:lnTo>
                    <a:pt x="672" y="84"/>
                  </a:lnTo>
                  <a:lnTo>
                    <a:pt x="678" y="78"/>
                  </a:lnTo>
                  <a:lnTo>
                    <a:pt x="672" y="72"/>
                  </a:lnTo>
                  <a:lnTo>
                    <a:pt x="666" y="60"/>
                  </a:lnTo>
                  <a:lnTo>
                    <a:pt x="642" y="54"/>
                  </a:lnTo>
                  <a:lnTo>
                    <a:pt x="660" y="42"/>
                  </a:lnTo>
                  <a:lnTo>
                    <a:pt x="666" y="30"/>
                  </a:lnTo>
                  <a:lnTo>
                    <a:pt x="672" y="24"/>
                  </a:lnTo>
                  <a:lnTo>
                    <a:pt x="666" y="18"/>
                  </a:lnTo>
                  <a:lnTo>
                    <a:pt x="618" y="12"/>
                  </a:lnTo>
                  <a:lnTo>
                    <a:pt x="576" y="12"/>
                  </a:lnTo>
                  <a:lnTo>
                    <a:pt x="552" y="12"/>
                  </a:lnTo>
                  <a:lnTo>
                    <a:pt x="504" y="12"/>
                  </a:lnTo>
                  <a:lnTo>
                    <a:pt x="480" y="18"/>
                  </a:lnTo>
                  <a:lnTo>
                    <a:pt x="426" y="18"/>
                  </a:lnTo>
                  <a:lnTo>
                    <a:pt x="384" y="12"/>
                  </a:lnTo>
                  <a:lnTo>
                    <a:pt x="372" y="6"/>
                  </a:lnTo>
                  <a:lnTo>
                    <a:pt x="348" y="0"/>
                  </a:lnTo>
                  <a:lnTo>
                    <a:pt x="330" y="6"/>
                  </a:lnTo>
                  <a:lnTo>
                    <a:pt x="318" y="12"/>
                  </a:lnTo>
                  <a:lnTo>
                    <a:pt x="318" y="30"/>
                  </a:lnTo>
                  <a:lnTo>
                    <a:pt x="318" y="30"/>
                  </a:lnTo>
                  <a:lnTo>
                    <a:pt x="258" y="24"/>
                  </a:lnTo>
                  <a:lnTo>
                    <a:pt x="234" y="18"/>
                  </a:lnTo>
                  <a:lnTo>
                    <a:pt x="222" y="30"/>
                  </a:lnTo>
                  <a:lnTo>
                    <a:pt x="210" y="48"/>
                  </a:lnTo>
                  <a:lnTo>
                    <a:pt x="204" y="54"/>
                  </a:lnTo>
                  <a:lnTo>
                    <a:pt x="180" y="66"/>
                  </a:lnTo>
                  <a:lnTo>
                    <a:pt x="144" y="78"/>
                  </a:lnTo>
                  <a:lnTo>
                    <a:pt x="114" y="96"/>
                  </a:lnTo>
                  <a:lnTo>
                    <a:pt x="90" y="114"/>
                  </a:lnTo>
                  <a:lnTo>
                    <a:pt x="72" y="132"/>
                  </a:lnTo>
                  <a:lnTo>
                    <a:pt x="60" y="144"/>
                  </a:lnTo>
                  <a:lnTo>
                    <a:pt x="30" y="150"/>
                  </a:lnTo>
                  <a:lnTo>
                    <a:pt x="24" y="162"/>
                  </a:lnTo>
                  <a:lnTo>
                    <a:pt x="24" y="174"/>
                  </a:lnTo>
                  <a:lnTo>
                    <a:pt x="24" y="186"/>
                  </a:lnTo>
                  <a:lnTo>
                    <a:pt x="36" y="192"/>
                  </a:lnTo>
                  <a:lnTo>
                    <a:pt x="30" y="198"/>
                  </a:lnTo>
                  <a:lnTo>
                    <a:pt x="12" y="222"/>
                  </a:lnTo>
                  <a:lnTo>
                    <a:pt x="0" y="240"/>
                  </a:lnTo>
                  <a:lnTo>
                    <a:pt x="102" y="246"/>
                  </a:lnTo>
                </a:path>
              </a:pathLst>
            </a:custGeom>
            <a:noFill/>
            <a:ln w="0">
              <a:solidFill>
                <a:srgbClr val="000000"/>
              </a:solidFill>
              <a:prstDash val="solid"/>
              <a:round/>
              <a:headEnd/>
              <a:tailEnd/>
            </a:ln>
          </p:spPr>
          <p:txBody>
            <a:bodyPr/>
            <a:lstStyle/>
            <a:p>
              <a:endParaRPr lang="zh-CN" altLang="en-US"/>
            </a:p>
          </p:txBody>
        </p:sp>
        <p:sp>
          <p:nvSpPr>
            <p:cNvPr id="609300" name="Freeform 20"/>
            <p:cNvSpPr>
              <a:spLocks/>
            </p:cNvSpPr>
            <p:nvPr/>
          </p:nvSpPr>
          <p:spPr bwMode="auto">
            <a:xfrm>
              <a:off x="587" y="2026"/>
              <a:ext cx="240" cy="62"/>
            </a:xfrm>
            <a:custGeom>
              <a:avLst/>
              <a:gdLst/>
              <a:ahLst/>
              <a:cxnLst>
                <a:cxn ang="0">
                  <a:pos x="18" y="24"/>
                </a:cxn>
                <a:cxn ang="0">
                  <a:pos x="0" y="24"/>
                </a:cxn>
                <a:cxn ang="0">
                  <a:pos x="0" y="6"/>
                </a:cxn>
                <a:cxn ang="0">
                  <a:pos x="6" y="6"/>
                </a:cxn>
                <a:cxn ang="0">
                  <a:pos x="36" y="0"/>
                </a:cxn>
                <a:cxn ang="0">
                  <a:pos x="72" y="0"/>
                </a:cxn>
                <a:cxn ang="0">
                  <a:pos x="102" y="0"/>
                </a:cxn>
                <a:cxn ang="0">
                  <a:pos x="132" y="0"/>
                </a:cxn>
                <a:cxn ang="0">
                  <a:pos x="162" y="6"/>
                </a:cxn>
                <a:cxn ang="0">
                  <a:pos x="192" y="6"/>
                </a:cxn>
                <a:cxn ang="0">
                  <a:pos x="222" y="12"/>
                </a:cxn>
                <a:cxn ang="0">
                  <a:pos x="252" y="18"/>
                </a:cxn>
                <a:cxn ang="0">
                  <a:pos x="282" y="24"/>
                </a:cxn>
                <a:cxn ang="0">
                  <a:pos x="312" y="36"/>
                </a:cxn>
                <a:cxn ang="0">
                  <a:pos x="324" y="72"/>
                </a:cxn>
                <a:cxn ang="0">
                  <a:pos x="282" y="60"/>
                </a:cxn>
                <a:cxn ang="0">
                  <a:pos x="234" y="54"/>
                </a:cxn>
                <a:cxn ang="0">
                  <a:pos x="192" y="42"/>
                </a:cxn>
                <a:cxn ang="0">
                  <a:pos x="150" y="36"/>
                </a:cxn>
                <a:cxn ang="0">
                  <a:pos x="102" y="30"/>
                </a:cxn>
                <a:cxn ang="0">
                  <a:pos x="60" y="24"/>
                </a:cxn>
                <a:cxn ang="0">
                  <a:pos x="24" y="24"/>
                </a:cxn>
                <a:cxn ang="0">
                  <a:pos x="18" y="24"/>
                </a:cxn>
              </a:cxnLst>
              <a:rect l="0" t="0" r="r" b="b"/>
              <a:pathLst>
                <a:path w="324" h="72">
                  <a:moveTo>
                    <a:pt x="18" y="24"/>
                  </a:moveTo>
                  <a:lnTo>
                    <a:pt x="0" y="24"/>
                  </a:lnTo>
                  <a:lnTo>
                    <a:pt x="0" y="6"/>
                  </a:lnTo>
                  <a:lnTo>
                    <a:pt x="6" y="6"/>
                  </a:lnTo>
                  <a:lnTo>
                    <a:pt x="36" y="0"/>
                  </a:lnTo>
                  <a:lnTo>
                    <a:pt x="72" y="0"/>
                  </a:lnTo>
                  <a:lnTo>
                    <a:pt x="102" y="0"/>
                  </a:lnTo>
                  <a:lnTo>
                    <a:pt x="132" y="0"/>
                  </a:lnTo>
                  <a:lnTo>
                    <a:pt x="162" y="6"/>
                  </a:lnTo>
                  <a:lnTo>
                    <a:pt x="192" y="6"/>
                  </a:lnTo>
                  <a:lnTo>
                    <a:pt x="222" y="12"/>
                  </a:lnTo>
                  <a:lnTo>
                    <a:pt x="252" y="18"/>
                  </a:lnTo>
                  <a:lnTo>
                    <a:pt x="282" y="24"/>
                  </a:lnTo>
                  <a:lnTo>
                    <a:pt x="312" y="36"/>
                  </a:lnTo>
                  <a:lnTo>
                    <a:pt x="324" y="72"/>
                  </a:lnTo>
                  <a:lnTo>
                    <a:pt x="282" y="60"/>
                  </a:lnTo>
                  <a:lnTo>
                    <a:pt x="234" y="54"/>
                  </a:lnTo>
                  <a:lnTo>
                    <a:pt x="192" y="42"/>
                  </a:lnTo>
                  <a:lnTo>
                    <a:pt x="150" y="36"/>
                  </a:lnTo>
                  <a:lnTo>
                    <a:pt x="102" y="30"/>
                  </a:lnTo>
                  <a:lnTo>
                    <a:pt x="60" y="24"/>
                  </a:lnTo>
                  <a:lnTo>
                    <a:pt x="24" y="24"/>
                  </a:lnTo>
                  <a:lnTo>
                    <a:pt x="18" y="24"/>
                  </a:lnTo>
                  <a:close/>
                </a:path>
              </a:pathLst>
            </a:custGeom>
            <a:solidFill>
              <a:srgbClr val="0023C9"/>
            </a:solidFill>
            <a:ln w="9525">
              <a:noFill/>
              <a:round/>
              <a:headEnd/>
              <a:tailEnd/>
            </a:ln>
          </p:spPr>
          <p:txBody>
            <a:bodyPr/>
            <a:lstStyle/>
            <a:p>
              <a:endParaRPr lang="zh-CN" altLang="en-US"/>
            </a:p>
          </p:txBody>
        </p:sp>
        <p:sp>
          <p:nvSpPr>
            <p:cNvPr id="609301" name="Freeform 21"/>
            <p:cNvSpPr>
              <a:spLocks/>
            </p:cNvSpPr>
            <p:nvPr/>
          </p:nvSpPr>
          <p:spPr bwMode="auto">
            <a:xfrm>
              <a:off x="587" y="2026"/>
              <a:ext cx="240" cy="62"/>
            </a:xfrm>
            <a:custGeom>
              <a:avLst/>
              <a:gdLst/>
              <a:ahLst/>
              <a:cxnLst>
                <a:cxn ang="0">
                  <a:pos x="18" y="24"/>
                </a:cxn>
                <a:cxn ang="0">
                  <a:pos x="0" y="24"/>
                </a:cxn>
                <a:cxn ang="0">
                  <a:pos x="0" y="6"/>
                </a:cxn>
                <a:cxn ang="0">
                  <a:pos x="6" y="6"/>
                </a:cxn>
                <a:cxn ang="0">
                  <a:pos x="36" y="0"/>
                </a:cxn>
                <a:cxn ang="0">
                  <a:pos x="72" y="0"/>
                </a:cxn>
                <a:cxn ang="0">
                  <a:pos x="102" y="0"/>
                </a:cxn>
                <a:cxn ang="0">
                  <a:pos x="132" y="0"/>
                </a:cxn>
                <a:cxn ang="0">
                  <a:pos x="162" y="6"/>
                </a:cxn>
                <a:cxn ang="0">
                  <a:pos x="192" y="6"/>
                </a:cxn>
                <a:cxn ang="0">
                  <a:pos x="222" y="12"/>
                </a:cxn>
                <a:cxn ang="0">
                  <a:pos x="252" y="18"/>
                </a:cxn>
                <a:cxn ang="0">
                  <a:pos x="282" y="24"/>
                </a:cxn>
                <a:cxn ang="0">
                  <a:pos x="312" y="36"/>
                </a:cxn>
                <a:cxn ang="0">
                  <a:pos x="324" y="72"/>
                </a:cxn>
                <a:cxn ang="0">
                  <a:pos x="282" y="60"/>
                </a:cxn>
                <a:cxn ang="0">
                  <a:pos x="234" y="54"/>
                </a:cxn>
                <a:cxn ang="0">
                  <a:pos x="192" y="42"/>
                </a:cxn>
                <a:cxn ang="0">
                  <a:pos x="150" y="36"/>
                </a:cxn>
                <a:cxn ang="0">
                  <a:pos x="102" y="30"/>
                </a:cxn>
                <a:cxn ang="0">
                  <a:pos x="60" y="24"/>
                </a:cxn>
                <a:cxn ang="0">
                  <a:pos x="24" y="24"/>
                </a:cxn>
                <a:cxn ang="0">
                  <a:pos x="18" y="24"/>
                </a:cxn>
              </a:cxnLst>
              <a:rect l="0" t="0" r="r" b="b"/>
              <a:pathLst>
                <a:path w="324" h="72">
                  <a:moveTo>
                    <a:pt x="18" y="24"/>
                  </a:moveTo>
                  <a:lnTo>
                    <a:pt x="0" y="24"/>
                  </a:lnTo>
                  <a:lnTo>
                    <a:pt x="0" y="6"/>
                  </a:lnTo>
                  <a:lnTo>
                    <a:pt x="6" y="6"/>
                  </a:lnTo>
                  <a:lnTo>
                    <a:pt x="36" y="0"/>
                  </a:lnTo>
                  <a:lnTo>
                    <a:pt x="72" y="0"/>
                  </a:lnTo>
                  <a:lnTo>
                    <a:pt x="102" y="0"/>
                  </a:lnTo>
                  <a:lnTo>
                    <a:pt x="132" y="0"/>
                  </a:lnTo>
                  <a:lnTo>
                    <a:pt x="162" y="6"/>
                  </a:lnTo>
                  <a:lnTo>
                    <a:pt x="192" y="6"/>
                  </a:lnTo>
                  <a:lnTo>
                    <a:pt x="222" y="12"/>
                  </a:lnTo>
                  <a:lnTo>
                    <a:pt x="252" y="18"/>
                  </a:lnTo>
                  <a:lnTo>
                    <a:pt x="282" y="24"/>
                  </a:lnTo>
                  <a:lnTo>
                    <a:pt x="312" y="36"/>
                  </a:lnTo>
                  <a:lnTo>
                    <a:pt x="324" y="72"/>
                  </a:lnTo>
                  <a:lnTo>
                    <a:pt x="282" y="60"/>
                  </a:lnTo>
                  <a:lnTo>
                    <a:pt x="234" y="54"/>
                  </a:lnTo>
                  <a:lnTo>
                    <a:pt x="192" y="42"/>
                  </a:lnTo>
                  <a:lnTo>
                    <a:pt x="150" y="36"/>
                  </a:lnTo>
                  <a:lnTo>
                    <a:pt x="102" y="30"/>
                  </a:lnTo>
                  <a:lnTo>
                    <a:pt x="60" y="24"/>
                  </a:lnTo>
                  <a:lnTo>
                    <a:pt x="24" y="24"/>
                  </a:lnTo>
                  <a:lnTo>
                    <a:pt x="18" y="24"/>
                  </a:lnTo>
                </a:path>
              </a:pathLst>
            </a:custGeom>
            <a:noFill/>
            <a:ln w="0">
              <a:solidFill>
                <a:srgbClr val="000000"/>
              </a:solidFill>
              <a:prstDash val="solid"/>
              <a:round/>
              <a:headEnd/>
              <a:tailEnd/>
            </a:ln>
          </p:spPr>
          <p:txBody>
            <a:bodyPr/>
            <a:lstStyle/>
            <a:p>
              <a:endParaRPr lang="zh-CN" altLang="en-US"/>
            </a:p>
          </p:txBody>
        </p:sp>
        <p:sp>
          <p:nvSpPr>
            <p:cNvPr id="609302" name="Freeform 22"/>
            <p:cNvSpPr>
              <a:spLocks/>
            </p:cNvSpPr>
            <p:nvPr/>
          </p:nvSpPr>
          <p:spPr bwMode="auto">
            <a:xfrm>
              <a:off x="1015" y="2020"/>
              <a:ext cx="62" cy="26"/>
            </a:xfrm>
            <a:custGeom>
              <a:avLst/>
              <a:gdLst/>
              <a:ahLst/>
              <a:cxnLst>
                <a:cxn ang="0">
                  <a:pos x="0" y="0"/>
                </a:cxn>
                <a:cxn ang="0">
                  <a:pos x="84" y="0"/>
                </a:cxn>
                <a:cxn ang="0">
                  <a:pos x="84" y="24"/>
                </a:cxn>
                <a:cxn ang="0">
                  <a:pos x="0" y="30"/>
                </a:cxn>
                <a:cxn ang="0">
                  <a:pos x="0" y="0"/>
                </a:cxn>
              </a:cxnLst>
              <a:rect l="0" t="0" r="r" b="b"/>
              <a:pathLst>
                <a:path w="84" h="30">
                  <a:moveTo>
                    <a:pt x="0" y="0"/>
                  </a:moveTo>
                  <a:lnTo>
                    <a:pt x="84" y="0"/>
                  </a:lnTo>
                  <a:lnTo>
                    <a:pt x="84" y="24"/>
                  </a:lnTo>
                  <a:lnTo>
                    <a:pt x="0" y="30"/>
                  </a:lnTo>
                  <a:lnTo>
                    <a:pt x="0" y="0"/>
                  </a:lnTo>
                  <a:close/>
                </a:path>
              </a:pathLst>
            </a:custGeom>
            <a:solidFill>
              <a:srgbClr val="0023C9"/>
            </a:solidFill>
            <a:ln w="9525">
              <a:noFill/>
              <a:round/>
              <a:headEnd/>
              <a:tailEnd/>
            </a:ln>
          </p:spPr>
          <p:txBody>
            <a:bodyPr/>
            <a:lstStyle/>
            <a:p>
              <a:endParaRPr lang="zh-CN" altLang="en-US"/>
            </a:p>
          </p:txBody>
        </p:sp>
        <p:sp>
          <p:nvSpPr>
            <p:cNvPr id="609303" name="Freeform 23"/>
            <p:cNvSpPr>
              <a:spLocks/>
            </p:cNvSpPr>
            <p:nvPr/>
          </p:nvSpPr>
          <p:spPr bwMode="auto">
            <a:xfrm>
              <a:off x="1015" y="2020"/>
              <a:ext cx="62" cy="26"/>
            </a:xfrm>
            <a:custGeom>
              <a:avLst/>
              <a:gdLst/>
              <a:ahLst/>
              <a:cxnLst>
                <a:cxn ang="0">
                  <a:pos x="0" y="0"/>
                </a:cxn>
                <a:cxn ang="0">
                  <a:pos x="84" y="0"/>
                </a:cxn>
                <a:cxn ang="0">
                  <a:pos x="84" y="24"/>
                </a:cxn>
                <a:cxn ang="0">
                  <a:pos x="0" y="30"/>
                </a:cxn>
                <a:cxn ang="0">
                  <a:pos x="0" y="0"/>
                </a:cxn>
              </a:cxnLst>
              <a:rect l="0" t="0" r="r" b="b"/>
              <a:pathLst>
                <a:path w="84" h="30">
                  <a:moveTo>
                    <a:pt x="0" y="0"/>
                  </a:moveTo>
                  <a:lnTo>
                    <a:pt x="84" y="0"/>
                  </a:lnTo>
                  <a:lnTo>
                    <a:pt x="84" y="24"/>
                  </a:lnTo>
                  <a:lnTo>
                    <a:pt x="0" y="30"/>
                  </a:lnTo>
                  <a:lnTo>
                    <a:pt x="0" y="0"/>
                  </a:lnTo>
                </a:path>
              </a:pathLst>
            </a:custGeom>
            <a:noFill/>
            <a:ln w="0">
              <a:solidFill>
                <a:srgbClr val="000000"/>
              </a:solidFill>
              <a:prstDash val="solid"/>
              <a:round/>
              <a:headEnd/>
              <a:tailEnd/>
            </a:ln>
          </p:spPr>
          <p:txBody>
            <a:bodyPr/>
            <a:lstStyle/>
            <a:p>
              <a:endParaRPr lang="zh-CN" altLang="en-US"/>
            </a:p>
          </p:txBody>
        </p:sp>
        <p:sp>
          <p:nvSpPr>
            <p:cNvPr id="609304" name="Freeform 24"/>
            <p:cNvSpPr>
              <a:spLocks/>
            </p:cNvSpPr>
            <p:nvPr/>
          </p:nvSpPr>
          <p:spPr bwMode="auto">
            <a:xfrm>
              <a:off x="1059" y="1958"/>
              <a:ext cx="147" cy="176"/>
            </a:xfrm>
            <a:custGeom>
              <a:avLst/>
              <a:gdLst/>
              <a:ahLst/>
              <a:cxnLst>
                <a:cxn ang="0">
                  <a:pos x="0" y="186"/>
                </a:cxn>
                <a:cxn ang="0">
                  <a:pos x="6" y="102"/>
                </a:cxn>
                <a:cxn ang="0">
                  <a:pos x="12" y="12"/>
                </a:cxn>
                <a:cxn ang="0">
                  <a:pos x="18" y="12"/>
                </a:cxn>
                <a:cxn ang="0">
                  <a:pos x="30" y="6"/>
                </a:cxn>
                <a:cxn ang="0">
                  <a:pos x="48" y="0"/>
                </a:cxn>
                <a:cxn ang="0">
                  <a:pos x="66" y="0"/>
                </a:cxn>
                <a:cxn ang="0">
                  <a:pos x="84" y="0"/>
                </a:cxn>
                <a:cxn ang="0">
                  <a:pos x="102" y="0"/>
                </a:cxn>
                <a:cxn ang="0">
                  <a:pos x="120" y="0"/>
                </a:cxn>
                <a:cxn ang="0">
                  <a:pos x="138" y="0"/>
                </a:cxn>
                <a:cxn ang="0">
                  <a:pos x="156" y="0"/>
                </a:cxn>
                <a:cxn ang="0">
                  <a:pos x="174" y="6"/>
                </a:cxn>
                <a:cxn ang="0">
                  <a:pos x="192" y="12"/>
                </a:cxn>
                <a:cxn ang="0">
                  <a:pos x="192" y="36"/>
                </a:cxn>
                <a:cxn ang="0">
                  <a:pos x="192" y="60"/>
                </a:cxn>
                <a:cxn ang="0">
                  <a:pos x="198" y="90"/>
                </a:cxn>
                <a:cxn ang="0">
                  <a:pos x="198" y="120"/>
                </a:cxn>
                <a:cxn ang="0">
                  <a:pos x="192" y="150"/>
                </a:cxn>
                <a:cxn ang="0">
                  <a:pos x="192" y="180"/>
                </a:cxn>
                <a:cxn ang="0">
                  <a:pos x="192" y="204"/>
                </a:cxn>
                <a:cxn ang="0">
                  <a:pos x="0" y="186"/>
                </a:cxn>
              </a:cxnLst>
              <a:rect l="0" t="0" r="r" b="b"/>
              <a:pathLst>
                <a:path w="198" h="204">
                  <a:moveTo>
                    <a:pt x="0" y="186"/>
                  </a:moveTo>
                  <a:lnTo>
                    <a:pt x="6" y="102"/>
                  </a:lnTo>
                  <a:lnTo>
                    <a:pt x="12" y="12"/>
                  </a:lnTo>
                  <a:lnTo>
                    <a:pt x="18" y="12"/>
                  </a:lnTo>
                  <a:lnTo>
                    <a:pt x="30" y="6"/>
                  </a:lnTo>
                  <a:lnTo>
                    <a:pt x="48" y="0"/>
                  </a:lnTo>
                  <a:lnTo>
                    <a:pt x="66" y="0"/>
                  </a:lnTo>
                  <a:lnTo>
                    <a:pt x="84" y="0"/>
                  </a:lnTo>
                  <a:lnTo>
                    <a:pt x="102" y="0"/>
                  </a:lnTo>
                  <a:lnTo>
                    <a:pt x="120" y="0"/>
                  </a:lnTo>
                  <a:lnTo>
                    <a:pt x="138" y="0"/>
                  </a:lnTo>
                  <a:lnTo>
                    <a:pt x="156" y="0"/>
                  </a:lnTo>
                  <a:lnTo>
                    <a:pt x="174" y="6"/>
                  </a:lnTo>
                  <a:lnTo>
                    <a:pt x="192" y="12"/>
                  </a:lnTo>
                  <a:lnTo>
                    <a:pt x="192" y="36"/>
                  </a:lnTo>
                  <a:lnTo>
                    <a:pt x="192" y="60"/>
                  </a:lnTo>
                  <a:lnTo>
                    <a:pt x="198" y="90"/>
                  </a:lnTo>
                  <a:lnTo>
                    <a:pt x="198" y="120"/>
                  </a:lnTo>
                  <a:lnTo>
                    <a:pt x="192" y="150"/>
                  </a:lnTo>
                  <a:lnTo>
                    <a:pt x="192" y="180"/>
                  </a:lnTo>
                  <a:lnTo>
                    <a:pt x="192" y="204"/>
                  </a:lnTo>
                  <a:lnTo>
                    <a:pt x="0" y="186"/>
                  </a:lnTo>
                  <a:close/>
                </a:path>
              </a:pathLst>
            </a:custGeom>
            <a:solidFill>
              <a:srgbClr val="0023C9"/>
            </a:solidFill>
            <a:ln w="9525">
              <a:noFill/>
              <a:round/>
              <a:headEnd/>
              <a:tailEnd/>
            </a:ln>
          </p:spPr>
          <p:txBody>
            <a:bodyPr/>
            <a:lstStyle/>
            <a:p>
              <a:endParaRPr lang="zh-CN" altLang="en-US"/>
            </a:p>
          </p:txBody>
        </p:sp>
        <p:sp>
          <p:nvSpPr>
            <p:cNvPr id="609305" name="Freeform 25"/>
            <p:cNvSpPr>
              <a:spLocks/>
            </p:cNvSpPr>
            <p:nvPr/>
          </p:nvSpPr>
          <p:spPr bwMode="auto">
            <a:xfrm>
              <a:off x="1059" y="1958"/>
              <a:ext cx="147" cy="176"/>
            </a:xfrm>
            <a:custGeom>
              <a:avLst/>
              <a:gdLst/>
              <a:ahLst/>
              <a:cxnLst>
                <a:cxn ang="0">
                  <a:pos x="0" y="186"/>
                </a:cxn>
                <a:cxn ang="0">
                  <a:pos x="6" y="102"/>
                </a:cxn>
                <a:cxn ang="0">
                  <a:pos x="12" y="12"/>
                </a:cxn>
                <a:cxn ang="0">
                  <a:pos x="18" y="12"/>
                </a:cxn>
                <a:cxn ang="0">
                  <a:pos x="30" y="6"/>
                </a:cxn>
                <a:cxn ang="0">
                  <a:pos x="48" y="0"/>
                </a:cxn>
                <a:cxn ang="0">
                  <a:pos x="66" y="0"/>
                </a:cxn>
                <a:cxn ang="0">
                  <a:pos x="84" y="0"/>
                </a:cxn>
                <a:cxn ang="0">
                  <a:pos x="102" y="0"/>
                </a:cxn>
                <a:cxn ang="0">
                  <a:pos x="120" y="0"/>
                </a:cxn>
                <a:cxn ang="0">
                  <a:pos x="138" y="0"/>
                </a:cxn>
                <a:cxn ang="0">
                  <a:pos x="156" y="0"/>
                </a:cxn>
                <a:cxn ang="0">
                  <a:pos x="174" y="6"/>
                </a:cxn>
                <a:cxn ang="0">
                  <a:pos x="192" y="12"/>
                </a:cxn>
                <a:cxn ang="0">
                  <a:pos x="192" y="36"/>
                </a:cxn>
                <a:cxn ang="0">
                  <a:pos x="192" y="60"/>
                </a:cxn>
                <a:cxn ang="0">
                  <a:pos x="198" y="90"/>
                </a:cxn>
                <a:cxn ang="0">
                  <a:pos x="198" y="120"/>
                </a:cxn>
                <a:cxn ang="0">
                  <a:pos x="192" y="150"/>
                </a:cxn>
                <a:cxn ang="0">
                  <a:pos x="192" y="180"/>
                </a:cxn>
                <a:cxn ang="0">
                  <a:pos x="192" y="204"/>
                </a:cxn>
                <a:cxn ang="0">
                  <a:pos x="0" y="186"/>
                </a:cxn>
              </a:cxnLst>
              <a:rect l="0" t="0" r="r" b="b"/>
              <a:pathLst>
                <a:path w="198" h="204">
                  <a:moveTo>
                    <a:pt x="0" y="186"/>
                  </a:moveTo>
                  <a:lnTo>
                    <a:pt x="6" y="102"/>
                  </a:lnTo>
                  <a:lnTo>
                    <a:pt x="12" y="12"/>
                  </a:lnTo>
                  <a:lnTo>
                    <a:pt x="18" y="12"/>
                  </a:lnTo>
                  <a:lnTo>
                    <a:pt x="30" y="6"/>
                  </a:lnTo>
                  <a:lnTo>
                    <a:pt x="48" y="0"/>
                  </a:lnTo>
                  <a:lnTo>
                    <a:pt x="66" y="0"/>
                  </a:lnTo>
                  <a:lnTo>
                    <a:pt x="84" y="0"/>
                  </a:lnTo>
                  <a:lnTo>
                    <a:pt x="102" y="0"/>
                  </a:lnTo>
                  <a:lnTo>
                    <a:pt x="120" y="0"/>
                  </a:lnTo>
                  <a:lnTo>
                    <a:pt x="138" y="0"/>
                  </a:lnTo>
                  <a:lnTo>
                    <a:pt x="156" y="0"/>
                  </a:lnTo>
                  <a:lnTo>
                    <a:pt x="174" y="6"/>
                  </a:lnTo>
                  <a:lnTo>
                    <a:pt x="192" y="12"/>
                  </a:lnTo>
                  <a:lnTo>
                    <a:pt x="192" y="36"/>
                  </a:lnTo>
                  <a:lnTo>
                    <a:pt x="192" y="60"/>
                  </a:lnTo>
                  <a:lnTo>
                    <a:pt x="198" y="90"/>
                  </a:lnTo>
                  <a:lnTo>
                    <a:pt x="198" y="120"/>
                  </a:lnTo>
                  <a:lnTo>
                    <a:pt x="192" y="150"/>
                  </a:lnTo>
                  <a:lnTo>
                    <a:pt x="192" y="180"/>
                  </a:lnTo>
                  <a:lnTo>
                    <a:pt x="192" y="204"/>
                  </a:lnTo>
                  <a:lnTo>
                    <a:pt x="0" y="186"/>
                  </a:lnTo>
                </a:path>
              </a:pathLst>
            </a:custGeom>
            <a:noFill/>
            <a:ln w="0">
              <a:solidFill>
                <a:srgbClr val="000000"/>
              </a:solidFill>
              <a:prstDash val="solid"/>
              <a:round/>
              <a:headEnd/>
              <a:tailEnd/>
            </a:ln>
          </p:spPr>
          <p:txBody>
            <a:bodyPr/>
            <a:lstStyle/>
            <a:p>
              <a:endParaRPr lang="zh-CN" altLang="en-US"/>
            </a:p>
          </p:txBody>
        </p:sp>
        <p:sp>
          <p:nvSpPr>
            <p:cNvPr id="609306" name="Freeform 26"/>
            <p:cNvSpPr>
              <a:spLocks/>
            </p:cNvSpPr>
            <p:nvPr/>
          </p:nvSpPr>
          <p:spPr bwMode="auto">
            <a:xfrm>
              <a:off x="1086" y="1979"/>
              <a:ext cx="102" cy="145"/>
            </a:xfrm>
            <a:custGeom>
              <a:avLst/>
              <a:gdLst/>
              <a:ahLst/>
              <a:cxnLst>
                <a:cxn ang="0">
                  <a:pos x="132" y="168"/>
                </a:cxn>
                <a:cxn ang="0">
                  <a:pos x="138" y="150"/>
                </a:cxn>
                <a:cxn ang="0">
                  <a:pos x="138" y="126"/>
                </a:cxn>
                <a:cxn ang="0">
                  <a:pos x="138" y="102"/>
                </a:cxn>
                <a:cxn ang="0">
                  <a:pos x="138" y="84"/>
                </a:cxn>
                <a:cxn ang="0">
                  <a:pos x="138" y="60"/>
                </a:cxn>
                <a:cxn ang="0">
                  <a:pos x="138" y="36"/>
                </a:cxn>
                <a:cxn ang="0">
                  <a:pos x="132" y="18"/>
                </a:cxn>
                <a:cxn ang="0">
                  <a:pos x="132" y="6"/>
                </a:cxn>
                <a:cxn ang="0">
                  <a:pos x="114" y="6"/>
                </a:cxn>
                <a:cxn ang="0">
                  <a:pos x="96" y="0"/>
                </a:cxn>
                <a:cxn ang="0">
                  <a:pos x="78" y="0"/>
                </a:cxn>
                <a:cxn ang="0">
                  <a:pos x="60" y="0"/>
                </a:cxn>
                <a:cxn ang="0">
                  <a:pos x="42" y="0"/>
                </a:cxn>
                <a:cxn ang="0">
                  <a:pos x="24" y="6"/>
                </a:cxn>
                <a:cxn ang="0">
                  <a:pos x="6" y="6"/>
                </a:cxn>
                <a:cxn ang="0">
                  <a:pos x="0" y="132"/>
                </a:cxn>
                <a:cxn ang="0">
                  <a:pos x="132" y="168"/>
                </a:cxn>
              </a:cxnLst>
              <a:rect l="0" t="0" r="r" b="b"/>
              <a:pathLst>
                <a:path w="138" h="168">
                  <a:moveTo>
                    <a:pt x="132" y="168"/>
                  </a:moveTo>
                  <a:lnTo>
                    <a:pt x="138" y="150"/>
                  </a:lnTo>
                  <a:lnTo>
                    <a:pt x="138" y="126"/>
                  </a:lnTo>
                  <a:lnTo>
                    <a:pt x="138" y="102"/>
                  </a:lnTo>
                  <a:lnTo>
                    <a:pt x="138" y="84"/>
                  </a:lnTo>
                  <a:lnTo>
                    <a:pt x="138" y="60"/>
                  </a:lnTo>
                  <a:lnTo>
                    <a:pt x="138" y="36"/>
                  </a:lnTo>
                  <a:lnTo>
                    <a:pt x="132" y="18"/>
                  </a:lnTo>
                  <a:lnTo>
                    <a:pt x="132" y="6"/>
                  </a:lnTo>
                  <a:lnTo>
                    <a:pt x="114" y="6"/>
                  </a:lnTo>
                  <a:lnTo>
                    <a:pt x="96" y="0"/>
                  </a:lnTo>
                  <a:lnTo>
                    <a:pt x="78" y="0"/>
                  </a:lnTo>
                  <a:lnTo>
                    <a:pt x="60" y="0"/>
                  </a:lnTo>
                  <a:lnTo>
                    <a:pt x="42" y="0"/>
                  </a:lnTo>
                  <a:lnTo>
                    <a:pt x="24" y="6"/>
                  </a:lnTo>
                  <a:lnTo>
                    <a:pt x="6" y="6"/>
                  </a:lnTo>
                  <a:lnTo>
                    <a:pt x="0" y="132"/>
                  </a:lnTo>
                  <a:lnTo>
                    <a:pt x="132" y="168"/>
                  </a:lnTo>
                  <a:close/>
                </a:path>
              </a:pathLst>
            </a:custGeom>
            <a:solidFill>
              <a:srgbClr val="D1FFFF"/>
            </a:solidFill>
            <a:ln w="9525">
              <a:noFill/>
              <a:round/>
              <a:headEnd/>
              <a:tailEnd/>
            </a:ln>
          </p:spPr>
          <p:txBody>
            <a:bodyPr/>
            <a:lstStyle/>
            <a:p>
              <a:endParaRPr lang="zh-CN" altLang="en-US"/>
            </a:p>
          </p:txBody>
        </p:sp>
        <p:sp>
          <p:nvSpPr>
            <p:cNvPr id="609307" name="Freeform 27"/>
            <p:cNvSpPr>
              <a:spLocks/>
            </p:cNvSpPr>
            <p:nvPr/>
          </p:nvSpPr>
          <p:spPr bwMode="auto">
            <a:xfrm>
              <a:off x="1086" y="1979"/>
              <a:ext cx="102" cy="145"/>
            </a:xfrm>
            <a:custGeom>
              <a:avLst/>
              <a:gdLst/>
              <a:ahLst/>
              <a:cxnLst>
                <a:cxn ang="0">
                  <a:pos x="132" y="168"/>
                </a:cxn>
                <a:cxn ang="0">
                  <a:pos x="138" y="150"/>
                </a:cxn>
                <a:cxn ang="0">
                  <a:pos x="138" y="126"/>
                </a:cxn>
                <a:cxn ang="0">
                  <a:pos x="138" y="102"/>
                </a:cxn>
                <a:cxn ang="0">
                  <a:pos x="138" y="84"/>
                </a:cxn>
                <a:cxn ang="0">
                  <a:pos x="138" y="60"/>
                </a:cxn>
                <a:cxn ang="0">
                  <a:pos x="138" y="36"/>
                </a:cxn>
                <a:cxn ang="0">
                  <a:pos x="132" y="18"/>
                </a:cxn>
                <a:cxn ang="0">
                  <a:pos x="132" y="6"/>
                </a:cxn>
                <a:cxn ang="0">
                  <a:pos x="114" y="6"/>
                </a:cxn>
                <a:cxn ang="0">
                  <a:pos x="96" y="0"/>
                </a:cxn>
                <a:cxn ang="0">
                  <a:pos x="78" y="0"/>
                </a:cxn>
                <a:cxn ang="0">
                  <a:pos x="60" y="0"/>
                </a:cxn>
                <a:cxn ang="0">
                  <a:pos x="42" y="0"/>
                </a:cxn>
                <a:cxn ang="0">
                  <a:pos x="24" y="6"/>
                </a:cxn>
                <a:cxn ang="0">
                  <a:pos x="6" y="6"/>
                </a:cxn>
                <a:cxn ang="0">
                  <a:pos x="0" y="132"/>
                </a:cxn>
                <a:cxn ang="0">
                  <a:pos x="132" y="168"/>
                </a:cxn>
              </a:cxnLst>
              <a:rect l="0" t="0" r="r" b="b"/>
              <a:pathLst>
                <a:path w="138" h="168">
                  <a:moveTo>
                    <a:pt x="132" y="168"/>
                  </a:moveTo>
                  <a:lnTo>
                    <a:pt x="138" y="150"/>
                  </a:lnTo>
                  <a:lnTo>
                    <a:pt x="138" y="126"/>
                  </a:lnTo>
                  <a:lnTo>
                    <a:pt x="138" y="102"/>
                  </a:lnTo>
                  <a:lnTo>
                    <a:pt x="138" y="84"/>
                  </a:lnTo>
                  <a:lnTo>
                    <a:pt x="138" y="60"/>
                  </a:lnTo>
                  <a:lnTo>
                    <a:pt x="138" y="36"/>
                  </a:lnTo>
                  <a:lnTo>
                    <a:pt x="132" y="18"/>
                  </a:lnTo>
                  <a:lnTo>
                    <a:pt x="132" y="6"/>
                  </a:lnTo>
                  <a:lnTo>
                    <a:pt x="114" y="6"/>
                  </a:lnTo>
                  <a:lnTo>
                    <a:pt x="96" y="0"/>
                  </a:lnTo>
                  <a:lnTo>
                    <a:pt x="78" y="0"/>
                  </a:lnTo>
                  <a:lnTo>
                    <a:pt x="60" y="0"/>
                  </a:lnTo>
                  <a:lnTo>
                    <a:pt x="42" y="0"/>
                  </a:lnTo>
                  <a:lnTo>
                    <a:pt x="24" y="6"/>
                  </a:lnTo>
                  <a:lnTo>
                    <a:pt x="6" y="6"/>
                  </a:lnTo>
                  <a:lnTo>
                    <a:pt x="0" y="132"/>
                  </a:lnTo>
                  <a:lnTo>
                    <a:pt x="132" y="168"/>
                  </a:lnTo>
                </a:path>
              </a:pathLst>
            </a:custGeom>
            <a:noFill/>
            <a:ln w="0">
              <a:solidFill>
                <a:srgbClr val="000000"/>
              </a:solidFill>
              <a:prstDash val="solid"/>
              <a:round/>
              <a:headEnd/>
              <a:tailEnd/>
            </a:ln>
          </p:spPr>
          <p:txBody>
            <a:bodyPr/>
            <a:lstStyle/>
            <a:p>
              <a:endParaRPr lang="zh-CN" altLang="en-US"/>
            </a:p>
          </p:txBody>
        </p:sp>
        <p:sp>
          <p:nvSpPr>
            <p:cNvPr id="609308" name="Freeform 28"/>
            <p:cNvSpPr>
              <a:spLocks/>
            </p:cNvSpPr>
            <p:nvPr/>
          </p:nvSpPr>
          <p:spPr bwMode="auto">
            <a:xfrm>
              <a:off x="899" y="2072"/>
              <a:ext cx="321" cy="269"/>
            </a:xfrm>
            <a:custGeom>
              <a:avLst/>
              <a:gdLst/>
              <a:ahLst/>
              <a:cxnLst>
                <a:cxn ang="0">
                  <a:pos x="6" y="210"/>
                </a:cxn>
                <a:cxn ang="0">
                  <a:pos x="30" y="222"/>
                </a:cxn>
                <a:cxn ang="0">
                  <a:pos x="54" y="234"/>
                </a:cxn>
                <a:cxn ang="0">
                  <a:pos x="78" y="240"/>
                </a:cxn>
                <a:cxn ang="0">
                  <a:pos x="102" y="240"/>
                </a:cxn>
                <a:cxn ang="0">
                  <a:pos x="126" y="234"/>
                </a:cxn>
                <a:cxn ang="0">
                  <a:pos x="144" y="228"/>
                </a:cxn>
                <a:cxn ang="0">
                  <a:pos x="156" y="252"/>
                </a:cxn>
                <a:cxn ang="0">
                  <a:pos x="174" y="270"/>
                </a:cxn>
                <a:cxn ang="0">
                  <a:pos x="198" y="288"/>
                </a:cxn>
                <a:cxn ang="0">
                  <a:pos x="222" y="300"/>
                </a:cxn>
                <a:cxn ang="0">
                  <a:pos x="246" y="312"/>
                </a:cxn>
                <a:cxn ang="0">
                  <a:pos x="270" y="312"/>
                </a:cxn>
                <a:cxn ang="0">
                  <a:pos x="300" y="312"/>
                </a:cxn>
                <a:cxn ang="0">
                  <a:pos x="324" y="306"/>
                </a:cxn>
                <a:cxn ang="0">
                  <a:pos x="348" y="294"/>
                </a:cxn>
                <a:cxn ang="0">
                  <a:pos x="372" y="282"/>
                </a:cxn>
                <a:cxn ang="0">
                  <a:pos x="390" y="264"/>
                </a:cxn>
                <a:cxn ang="0">
                  <a:pos x="408" y="240"/>
                </a:cxn>
                <a:cxn ang="0">
                  <a:pos x="420" y="216"/>
                </a:cxn>
                <a:cxn ang="0">
                  <a:pos x="432" y="192"/>
                </a:cxn>
                <a:cxn ang="0">
                  <a:pos x="432" y="168"/>
                </a:cxn>
                <a:cxn ang="0">
                  <a:pos x="432" y="138"/>
                </a:cxn>
                <a:cxn ang="0">
                  <a:pos x="426" y="114"/>
                </a:cxn>
                <a:cxn ang="0">
                  <a:pos x="420" y="90"/>
                </a:cxn>
                <a:cxn ang="0">
                  <a:pos x="402" y="66"/>
                </a:cxn>
                <a:cxn ang="0">
                  <a:pos x="384" y="42"/>
                </a:cxn>
                <a:cxn ang="0">
                  <a:pos x="366" y="30"/>
                </a:cxn>
                <a:cxn ang="0">
                  <a:pos x="342" y="18"/>
                </a:cxn>
                <a:cxn ang="0">
                  <a:pos x="312" y="6"/>
                </a:cxn>
                <a:cxn ang="0">
                  <a:pos x="288" y="0"/>
                </a:cxn>
                <a:cxn ang="0">
                  <a:pos x="258" y="6"/>
                </a:cxn>
                <a:cxn ang="0">
                  <a:pos x="234" y="6"/>
                </a:cxn>
                <a:cxn ang="0">
                  <a:pos x="210" y="18"/>
                </a:cxn>
                <a:cxn ang="0">
                  <a:pos x="198" y="24"/>
                </a:cxn>
              </a:cxnLst>
              <a:rect l="0" t="0" r="r" b="b"/>
              <a:pathLst>
                <a:path w="432" h="312">
                  <a:moveTo>
                    <a:pt x="0" y="204"/>
                  </a:moveTo>
                  <a:lnTo>
                    <a:pt x="6" y="210"/>
                  </a:lnTo>
                  <a:lnTo>
                    <a:pt x="18" y="216"/>
                  </a:lnTo>
                  <a:lnTo>
                    <a:pt x="30" y="222"/>
                  </a:lnTo>
                  <a:lnTo>
                    <a:pt x="42" y="228"/>
                  </a:lnTo>
                  <a:lnTo>
                    <a:pt x="54" y="234"/>
                  </a:lnTo>
                  <a:lnTo>
                    <a:pt x="66" y="240"/>
                  </a:lnTo>
                  <a:lnTo>
                    <a:pt x="78" y="240"/>
                  </a:lnTo>
                  <a:lnTo>
                    <a:pt x="90" y="240"/>
                  </a:lnTo>
                  <a:lnTo>
                    <a:pt x="102" y="240"/>
                  </a:lnTo>
                  <a:lnTo>
                    <a:pt x="114" y="240"/>
                  </a:lnTo>
                  <a:lnTo>
                    <a:pt x="126" y="234"/>
                  </a:lnTo>
                  <a:lnTo>
                    <a:pt x="138" y="234"/>
                  </a:lnTo>
                  <a:lnTo>
                    <a:pt x="144" y="228"/>
                  </a:lnTo>
                  <a:lnTo>
                    <a:pt x="150" y="240"/>
                  </a:lnTo>
                  <a:lnTo>
                    <a:pt x="156" y="252"/>
                  </a:lnTo>
                  <a:lnTo>
                    <a:pt x="162" y="264"/>
                  </a:lnTo>
                  <a:lnTo>
                    <a:pt x="174" y="270"/>
                  </a:lnTo>
                  <a:lnTo>
                    <a:pt x="186" y="282"/>
                  </a:lnTo>
                  <a:lnTo>
                    <a:pt x="198" y="288"/>
                  </a:lnTo>
                  <a:lnTo>
                    <a:pt x="210" y="294"/>
                  </a:lnTo>
                  <a:lnTo>
                    <a:pt x="222" y="300"/>
                  </a:lnTo>
                  <a:lnTo>
                    <a:pt x="234" y="306"/>
                  </a:lnTo>
                  <a:lnTo>
                    <a:pt x="246" y="312"/>
                  </a:lnTo>
                  <a:lnTo>
                    <a:pt x="258" y="312"/>
                  </a:lnTo>
                  <a:lnTo>
                    <a:pt x="270" y="312"/>
                  </a:lnTo>
                  <a:lnTo>
                    <a:pt x="282" y="312"/>
                  </a:lnTo>
                  <a:lnTo>
                    <a:pt x="300" y="312"/>
                  </a:lnTo>
                  <a:lnTo>
                    <a:pt x="312" y="312"/>
                  </a:lnTo>
                  <a:lnTo>
                    <a:pt x="324" y="306"/>
                  </a:lnTo>
                  <a:lnTo>
                    <a:pt x="336" y="300"/>
                  </a:lnTo>
                  <a:lnTo>
                    <a:pt x="348" y="294"/>
                  </a:lnTo>
                  <a:lnTo>
                    <a:pt x="360" y="288"/>
                  </a:lnTo>
                  <a:lnTo>
                    <a:pt x="372" y="282"/>
                  </a:lnTo>
                  <a:lnTo>
                    <a:pt x="384" y="276"/>
                  </a:lnTo>
                  <a:lnTo>
                    <a:pt x="390" y="264"/>
                  </a:lnTo>
                  <a:lnTo>
                    <a:pt x="402" y="252"/>
                  </a:lnTo>
                  <a:lnTo>
                    <a:pt x="408" y="240"/>
                  </a:lnTo>
                  <a:lnTo>
                    <a:pt x="414" y="228"/>
                  </a:lnTo>
                  <a:lnTo>
                    <a:pt x="420" y="216"/>
                  </a:lnTo>
                  <a:lnTo>
                    <a:pt x="426" y="204"/>
                  </a:lnTo>
                  <a:lnTo>
                    <a:pt x="432" y="192"/>
                  </a:lnTo>
                  <a:lnTo>
                    <a:pt x="432" y="180"/>
                  </a:lnTo>
                  <a:lnTo>
                    <a:pt x="432" y="168"/>
                  </a:lnTo>
                  <a:lnTo>
                    <a:pt x="432" y="150"/>
                  </a:lnTo>
                  <a:lnTo>
                    <a:pt x="432" y="138"/>
                  </a:lnTo>
                  <a:lnTo>
                    <a:pt x="432" y="126"/>
                  </a:lnTo>
                  <a:lnTo>
                    <a:pt x="426" y="114"/>
                  </a:lnTo>
                  <a:lnTo>
                    <a:pt x="420" y="102"/>
                  </a:lnTo>
                  <a:lnTo>
                    <a:pt x="420" y="90"/>
                  </a:lnTo>
                  <a:lnTo>
                    <a:pt x="408" y="78"/>
                  </a:lnTo>
                  <a:lnTo>
                    <a:pt x="402" y="66"/>
                  </a:lnTo>
                  <a:lnTo>
                    <a:pt x="396" y="54"/>
                  </a:lnTo>
                  <a:lnTo>
                    <a:pt x="384" y="42"/>
                  </a:lnTo>
                  <a:lnTo>
                    <a:pt x="372" y="36"/>
                  </a:lnTo>
                  <a:lnTo>
                    <a:pt x="366" y="30"/>
                  </a:lnTo>
                  <a:lnTo>
                    <a:pt x="354" y="18"/>
                  </a:lnTo>
                  <a:lnTo>
                    <a:pt x="342" y="18"/>
                  </a:lnTo>
                  <a:lnTo>
                    <a:pt x="330" y="12"/>
                  </a:lnTo>
                  <a:lnTo>
                    <a:pt x="312" y="6"/>
                  </a:lnTo>
                  <a:lnTo>
                    <a:pt x="300" y="6"/>
                  </a:lnTo>
                  <a:lnTo>
                    <a:pt x="288" y="0"/>
                  </a:lnTo>
                  <a:lnTo>
                    <a:pt x="276" y="0"/>
                  </a:lnTo>
                  <a:lnTo>
                    <a:pt x="258" y="6"/>
                  </a:lnTo>
                  <a:lnTo>
                    <a:pt x="246" y="6"/>
                  </a:lnTo>
                  <a:lnTo>
                    <a:pt x="234" y="6"/>
                  </a:lnTo>
                  <a:lnTo>
                    <a:pt x="222" y="12"/>
                  </a:lnTo>
                  <a:lnTo>
                    <a:pt x="210" y="18"/>
                  </a:lnTo>
                  <a:lnTo>
                    <a:pt x="198" y="24"/>
                  </a:lnTo>
                  <a:lnTo>
                    <a:pt x="198" y="24"/>
                  </a:lnTo>
                  <a:lnTo>
                    <a:pt x="0" y="204"/>
                  </a:lnTo>
                  <a:close/>
                </a:path>
              </a:pathLst>
            </a:custGeom>
            <a:solidFill>
              <a:srgbClr val="FF9975"/>
            </a:solidFill>
            <a:ln w="9525">
              <a:noFill/>
              <a:round/>
              <a:headEnd/>
              <a:tailEnd/>
            </a:ln>
          </p:spPr>
          <p:txBody>
            <a:bodyPr/>
            <a:lstStyle/>
            <a:p>
              <a:endParaRPr lang="zh-CN" altLang="en-US"/>
            </a:p>
          </p:txBody>
        </p:sp>
        <p:sp>
          <p:nvSpPr>
            <p:cNvPr id="609309" name="Freeform 29"/>
            <p:cNvSpPr>
              <a:spLocks/>
            </p:cNvSpPr>
            <p:nvPr/>
          </p:nvSpPr>
          <p:spPr bwMode="auto">
            <a:xfrm>
              <a:off x="899" y="2072"/>
              <a:ext cx="321" cy="269"/>
            </a:xfrm>
            <a:custGeom>
              <a:avLst/>
              <a:gdLst/>
              <a:ahLst/>
              <a:cxnLst>
                <a:cxn ang="0">
                  <a:pos x="6" y="210"/>
                </a:cxn>
                <a:cxn ang="0">
                  <a:pos x="30" y="222"/>
                </a:cxn>
                <a:cxn ang="0">
                  <a:pos x="48" y="234"/>
                </a:cxn>
                <a:cxn ang="0">
                  <a:pos x="78" y="234"/>
                </a:cxn>
                <a:cxn ang="0">
                  <a:pos x="102" y="234"/>
                </a:cxn>
                <a:cxn ang="0">
                  <a:pos x="126" y="234"/>
                </a:cxn>
                <a:cxn ang="0">
                  <a:pos x="138" y="228"/>
                </a:cxn>
                <a:cxn ang="0">
                  <a:pos x="156" y="252"/>
                </a:cxn>
                <a:cxn ang="0">
                  <a:pos x="174" y="270"/>
                </a:cxn>
                <a:cxn ang="0">
                  <a:pos x="192" y="288"/>
                </a:cxn>
                <a:cxn ang="0">
                  <a:pos x="216" y="300"/>
                </a:cxn>
                <a:cxn ang="0">
                  <a:pos x="246" y="306"/>
                </a:cxn>
                <a:cxn ang="0">
                  <a:pos x="270" y="312"/>
                </a:cxn>
                <a:cxn ang="0">
                  <a:pos x="300" y="312"/>
                </a:cxn>
                <a:cxn ang="0">
                  <a:pos x="324" y="306"/>
                </a:cxn>
                <a:cxn ang="0">
                  <a:pos x="348" y="294"/>
                </a:cxn>
                <a:cxn ang="0">
                  <a:pos x="372" y="282"/>
                </a:cxn>
                <a:cxn ang="0">
                  <a:pos x="390" y="264"/>
                </a:cxn>
                <a:cxn ang="0">
                  <a:pos x="408" y="240"/>
                </a:cxn>
                <a:cxn ang="0">
                  <a:pos x="420" y="216"/>
                </a:cxn>
                <a:cxn ang="0">
                  <a:pos x="426" y="192"/>
                </a:cxn>
                <a:cxn ang="0">
                  <a:pos x="432" y="162"/>
                </a:cxn>
                <a:cxn ang="0">
                  <a:pos x="432" y="138"/>
                </a:cxn>
                <a:cxn ang="0">
                  <a:pos x="426" y="108"/>
                </a:cxn>
                <a:cxn ang="0">
                  <a:pos x="414" y="84"/>
                </a:cxn>
                <a:cxn ang="0">
                  <a:pos x="402" y="60"/>
                </a:cxn>
                <a:cxn ang="0">
                  <a:pos x="384" y="42"/>
                </a:cxn>
                <a:cxn ang="0">
                  <a:pos x="360" y="24"/>
                </a:cxn>
                <a:cxn ang="0">
                  <a:pos x="336" y="12"/>
                </a:cxn>
                <a:cxn ang="0">
                  <a:pos x="312" y="6"/>
                </a:cxn>
                <a:cxn ang="0">
                  <a:pos x="288" y="0"/>
                </a:cxn>
                <a:cxn ang="0">
                  <a:pos x="258" y="0"/>
                </a:cxn>
                <a:cxn ang="0">
                  <a:pos x="234" y="6"/>
                </a:cxn>
                <a:cxn ang="0">
                  <a:pos x="210" y="18"/>
                </a:cxn>
                <a:cxn ang="0">
                  <a:pos x="192" y="24"/>
                </a:cxn>
              </a:cxnLst>
              <a:rect l="0" t="0" r="r" b="b"/>
              <a:pathLst>
                <a:path w="432" h="312">
                  <a:moveTo>
                    <a:pt x="0" y="198"/>
                  </a:moveTo>
                  <a:lnTo>
                    <a:pt x="6" y="210"/>
                  </a:lnTo>
                  <a:lnTo>
                    <a:pt x="18" y="216"/>
                  </a:lnTo>
                  <a:lnTo>
                    <a:pt x="30" y="222"/>
                  </a:lnTo>
                  <a:lnTo>
                    <a:pt x="36" y="228"/>
                  </a:lnTo>
                  <a:lnTo>
                    <a:pt x="48" y="234"/>
                  </a:lnTo>
                  <a:lnTo>
                    <a:pt x="60" y="234"/>
                  </a:lnTo>
                  <a:lnTo>
                    <a:pt x="78" y="234"/>
                  </a:lnTo>
                  <a:lnTo>
                    <a:pt x="90" y="240"/>
                  </a:lnTo>
                  <a:lnTo>
                    <a:pt x="102" y="234"/>
                  </a:lnTo>
                  <a:lnTo>
                    <a:pt x="114" y="234"/>
                  </a:lnTo>
                  <a:lnTo>
                    <a:pt x="126" y="234"/>
                  </a:lnTo>
                  <a:lnTo>
                    <a:pt x="138" y="228"/>
                  </a:lnTo>
                  <a:lnTo>
                    <a:pt x="138" y="228"/>
                  </a:lnTo>
                  <a:lnTo>
                    <a:pt x="150" y="240"/>
                  </a:lnTo>
                  <a:lnTo>
                    <a:pt x="156" y="252"/>
                  </a:lnTo>
                  <a:lnTo>
                    <a:pt x="162" y="258"/>
                  </a:lnTo>
                  <a:lnTo>
                    <a:pt x="174" y="270"/>
                  </a:lnTo>
                  <a:lnTo>
                    <a:pt x="186" y="276"/>
                  </a:lnTo>
                  <a:lnTo>
                    <a:pt x="192" y="288"/>
                  </a:lnTo>
                  <a:lnTo>
                    <a:pt x="204" y="294"/>
                  </a:lnTo>
                  <a:lnTo>
                    <a:pt x="216" y="300"/>
                  </a:lnTo>
                  <a:lnTo>
                    <a:pt x="228" y="306"/>
                  </a:lnTo>
                  <a:lnTo>
                    <a:pt x="246" y="306"/>
                  </a:lnTo>
                  <a:lnTo>
                    <a:pt x="258" y="312"/>
                  </a:lnTo>
                  <a:lnTo>
                    <a:pt x="270" y="312"/>
                  </a:lnTo>
                  <a:lnTo>
                    <a:pt x="282" y="312"/>
                  </a:lnTo>
                  <a:lnTo>
                    <a:pt x="300" y="312"/>
                  </a:lnTo>
                  <a:lnTo>
                    <a:pt x="312" y="306"/>
                  </a:lnTo>
                  <a:lnTo>
                    <a:pt x="324" y="306"/>
                  </a:lnTo>
                  <a:lnTo>
                    <a:pt x="336" y="300"/>
                  </a:lnTo>
                  <a:lnTo>
                    <a:pt x="348" y="294"/>
                  </a:lnTo>
                  <a:lnTo>
                    <a:pt x="360" y="288"/>
                  </a:lnTo>
                  <a:lnTo>
                    <a:pt x="372" y="282"/>
                  </a:lnTo>
                  <a:lnTo>
                    <a:pt x="384" y="270"/>
                  </a:lnTo>
                  <a:lnTo>
                    <a:pt x="390" y="264"/>
                  </a:lnTo>
                  <a:lnTo>
                    <a:pt x="402" y="252"/>
                  </a:lnTo>
                  <a:lnTo>
                    <a:pt x="408" y="240"/>
                  </a:lnTo>
                  <a:lnTo>
                    <a:pt x="414" y="228"/>
                  </a:lnTo>
                  <a:lnTo>
                    <a:pt x="420" y="216"/>
                  </a:lnTo>
                  <a:lnTo>
                    <a:pt x="426" y="204"/>
                  </a:lnTo>
                  <a:lnTo>
                    <a:pt x="426" y="192"/>
                  </a:lnTo>
                  <a:lnTo>
                    <a:pt x="432" y="180"/>
                  </a:lnTo>
                  <a:lnTo>
                    <a:pt x="432" y="162"/>
                  </a:lnTo>
                  <a:lnTo>
                    <a:pt x="432" y="150"/>
                  </a:lnTo>
                  <a:lnTo>
                    <a:pt x="432" y="138"/>
                  </a:lnTo>
                  <a:lnTo>
                    <a:pt x="432" y="126"/>
                  </a:lnTo>
                  <a:lnTo>
                    <a:pt x="426" y="108"/>
                  </a:lnTo>
                  <a:lnTo>
                    <a:pt x="420" y="96"/>
                  </a:lnTo>
                  <a:lnTo>
                    <a:pt x="414" y="84"/>
                  </a:lnTo>
                  <a:lnTo>
                    <a:pt x="408" y="72"/>
                  </a:lnTo>
                  <a:lnTo>
                    <a:pt x="402" y="60"/>
                  </a:lnTo>
                  <a:lnTo>
                    <a:pt x="390" y="54"/>
                  </a:lnTo>
                  <a:lnTo>
                    <a:pt x="384" y="42"/>
                  </a:lnTo>
                  <a:lnTo>
                    <a:pt x="372" y="36"/>
                  </a:lnTo>
                  <a:lnTo>
                    <a:pt x="360" y="24"/>
                  </a:lnTo>
                  <a:lnTo>
                    <a:pt x="354" y="18"/>
                  </a:lnTo>
                  <a:lnTo>
                    <a:pt x="336" y="12"/>
                  </a:lnTo>
                  <a:lnTo>
                    <a:pt x="324" y="6"/>
                  </a:lnTo>
                  <a:lnTo>
                    <a:pt x="312" y="6"/>
                  </a:lnTo>
                  <a:lnTo>
                    <a:pt x="300" y="0"/>
                  </a:lnTo>
                  <a:lnTo>
                    <a:pt x="288" y="0"/>
                  </a:lnTo>
                  <a:lnTo>
                    <a:pt x="276" y="0"/>
                  </a:lnTo>
                  <a:lnTo>
                    <a:pt x="258" y="0"/>
                  </a:lnTo>
                  <a:lnTo>
                    <a:pt x="246" y="6"/>
                  </a:lnTo>
                  <a:lnTo>
                    <a:pt x="234" y="6"/>
                  </a:lnTo>
                  <a:lnTo>
                    <a:pt x="222" y="12"/>
                  </a:lnTo>
                  <a:lnTo>
                    <a:pt x="210" y="18"/>
                  </a:lnTo>
                  <a:lnTo>
                    <a:pt x="198" y="24"/>
                  </a:lnTo>
                  <a:lnTo>
                    <a:pt x="192" y="24"/>
                  </a:lnTo>
                </a:path>
              </a:pathLst>
            </a:custGeom>
            <a:noFill/>
            <a:ln w="0">
              <a:solidFill>
                <a:srgbClr val="000000"/>
              </a:solidFill>
              <a:prstDash val="solid"/>
              <a:round/>
              <a:headEnd/>
              <a:tailEnd/>
            </a:ln>
          </p:spPr>
          <p:txBody>
            <a:bodyPr/>
            <a:lstStyle/>
            <a:p>
              <a:endParaRPr lang="zh-CN" altLang="en-US"/>
            </a:p>
          </p:txBody>
        </p:sp>
        <p:sp>
          <p:nvSpPr>
            <p:cNvPr id="609310" name="Freeform 30"/>
            <p:cNvSpPr>
              <a:spLocks/>
            </p:cNvSpPr>
            <p:nvPr/>
          </p:nvSpPr>
          <p:spPr bwMode="auto">
            <a:xfrm>
              <a:off x="796" y="1969"/>
              <a:ext cx="223" cy="274"/>
            </a:xfrm>
            <a:custGeom>
              <a:avLst/>
              <a:gdLst/>
              <a:ahLst/>
              <a:cxnLst>
                <a:cxn ang="0">
                  <a:pos x="294" y="6"/>
                </a:cxn>
                <a:cxn ang="0">
                  <a:pos x="294" y="18"/>
                </a:cxn>
                <a:cxn ang="0">
                  <a:pos x="300" y="42"/>
                </a:cxn>
                <a:cxn ang="0">
                  <a:pos x="300" y="66"/>
                </a:cxn>
                <a:cxn ang="0">
                  <a:pos x="300" y="96"/>
                </a:cxn>
                <a:cxn ang="0">
                  <a:pos x="300" y="120"/>
                </a:cxn>
                <a:cxn ang="0">
                  <a:pos x="300" y="144"/>
                </a:cxn>
                <a:cxn ang="0">
                  <a:pos x="294" y="168"/>
                </a:cxn>
                <a:cxn ang="0">
                  <a:pos x="294" y="192"/>
                </a:cxn>
                <a:cxn ang="0">
                  <a:pos x="288" y="216"/>
                </a:cxn>
                <a:cxn ang="0">
                  <a:pos x="282" y="240"/>
                </a:cxn>
                <a:cxn ang="0">
                  <a:pos x="252" y="252"/>
                </a:cxn>
                <a:cxn ang="0">
                  <a:pos x="222" y="264"/>
                </a:cxn>
                <a:cxn ang="0">
                  <a:pos x="186" y="276"/>
                </a:cxn>
                <a:cxn ang="0">
                  <a:pos x="156" y="288"/>
                </a:cxn>
                <a:cxn ang="0">
                  <a:pos x="120" y="294"/>
                </a:cxn>
                <a:cxn ang="0">
                  <a:pos x="90" y="306"/>
                </a:cxn>
                <a:cxn ang="0">
                  <a:pos x="54" y="312"/>
                </a:cxn>
                <a:cxn ang="0">
                  <a:pos x="24" y="318"/>
                </a:cxn>
                <a:cxn ang="0">
                  <a:pos x="24" y="318"/>
                </a:cxn>
                <a:cxn ang="0">
                  <a:pos x="12" y="294"/>
                </a:cxn>
                <a:cxn ang="0">
                  <a:pos x="12" y="270"/>
                </a:cxn>
                <a:cxn ang="0">
                  <a:pos x="6" y="246"/>
                </a:cxn>
                <a:cxn ang="0">
                  <a:pos x="6" y="222"/>
                </a:cxn>
                <a:cxn ang="0">
                  <a:pos x="0" y="198"/>
                </a:cxn>
                <a:cxn ang="0">
                  <a:pos x="0" y="174"/>
                </a:cxn>
                <a:cxn ang="0">
                  <a:pos x="0" y="150"/>
                </a:cxn>
                <a:cxn ang="0">
                  <a:pos x="6" y="126"/>
                </a:cxn>
                <a:cxn ang="0">
                  <a:pos x="6" y="102"/>
                </a:cxn>
                <a:cxn ang="0">
                  <a:pos x="12" y="84"/>
                </a:cxn>
                <a:cxn ang="0">
                  <a:pos x="12" y="60"/>
                </a:cxn>
                <a:cxn ang="0">
                  <a:pos x="24" y="36"/>
                </a:cxn>
                <a:cxn ang="0">
                  <a:pos x="30" y="12"/>
                </a:cxn>
                <a:cxn ang="0">
                  <a:pos x="36" y="12"/>
                </a:cxn>
                <a:cxn ang="0">
                  <a:pos x="66" y="6"/>
                </a:cxn>
                <a:cxn ang="0">
                  <a:pos x="96" y="0"/>
                </a:cxn>
                <a:cxn ang="0">
                  <a:pos x="132" y="0"/>
                </a:cxn>
                <a:cxn ang="0">
                  <a:pos x="162" y="0"/>
                </a:cxn>
                <a:cxn ang="0">
                  <a:pos x="198" y="0"/>
                </a:cxn>
                <a:cxn ang="0">
                  <a:pos x="228" y="0"/>
                </a:cxn>
                <a:cxn ang="0">
                  <a:pos x="258" y="0"/>
                </a:cxn>
                <a:cxn ang="0">
                  <a:pos x="294" y="6"/>
                </a:cxn>
              </a:cxnLst>
              <a:rect l="0" t="0" r="r" b="b"/>
              <a:pathLst>
                <a:path w="300" h="318">
                  <a:moveTo>
                    <a:pt x="294" y="6"/>
                  </a:moveTo>
                  <a:lnTo>
                    <a:pt x="294" y="18"/>
                  </a:lnTo>
                  <a:lnTo>
                    <a:pt x="300" y="42"/>
                  </a:lnTo>
                  <a:lnTo>
                    <a:pt x="300" y="66"/>
                  </a:lnTo>
                  <a:lnTo>
                    <a:pt x="300" y="96"/>
                  </a:lnTo>
                  <a:lnTo>
                    <a:pt x="300" y="120"/>
                  </a:lnTo>
                  <a:lnTo>
                    <a:pt x="300" y="144"/>
                  </a:lnTo>
                  <a:lnTo>
                    <a:pt x="294" y="168"/>
                  </a:lnTo>
                  <a:lnTo>
                    <a:pt x="294" y="192"/>
                  </a:lnTo>
                  <a:lnTo>
                    <a:pt x="288" y="216"/>
                  </a:lnTo>
                  <a:lnTo>
                    <a:pt x="282" y="240"/>
                  </a:lnTo>
                  <a:lnTo>
                    <a:pt x="252" y="252"/>
                  </a:lnTo>
                  <a:lnTo>
                    <a:pt x="222" y="264"/>
                  </a:lnTo>
                  <a:lnTo>
                    <a:pt x="186" y="276"/>
                  </a:lnTo>
                  <a:lnTo>
                    <a:pt x="156" y="288"/>
                  </a:lnTo>
                  <a:lnTo>
                    <a:pt x="120" y="294"/>
                  </a:lnTo>
                  <a:lnTo>
                    <a:pt x="90" y="306"/>
                  </a:lnTo>
                  <a:lnTo>
                    <a:pt x="54" y="312"/>
                  </a:lnTo>
                  <a:lnTo>
                    <a:pt x="24" y="318"/>
                  </a:lnTo>
                  <a:lnTo>
                    <a:pt x="24" y="318"/>
                  </a:lnTo>
                  <a:lnTo>
                    <a:pt x="12" y="294"/>
                  </a:lnTo>
                  <a:lnTo>
                    <a:pt x="12" y="270"/>
                  </a:lnTo>
                  <a:lnTo>
                    <a:pt x="6" y="246"/>
                  </a:lnTo>
                  <a:lnTo>
                    <a:pt x="6" y="222"/>
                  </a:lnTo>
                  <a:lnTo>
                    <a:pt x="0" y="198"/>
                  </a:lnTo>
                  <a:lnTo>
                    <a:pt x="0" y="174"/>
                  </a:lnTo>
                  <a:lnTo>
                    <a:pt x="0" y="150"/>
                  </a:lnTo>
                  <a:lnTo>
                    <a:pt x="6" y="126"/>
                  </a:lnTo>
                  <a:lnTo>
                    <a:pt x="6" y="102"/>
                  </a:lnTo>
                  <a:lnTo>
                    <a:pt x="12" y="84"/>
                  </a:lnTo>
                  <a:lnTo>
                    <a:pt x="12" y="60"/>
                  </a:lnTo>
                  <a:lnTo>
                    <a:pt x="24" y="36"/>
                  </a:lnTo>
                  <a:lnTo>
                    <a:pt x="30" y="12"/>
                  </a:lnTo>
                  <a:lnTo>
                    <a:pt x="36" y="12"/>
                  </a:lnTo>
                  <a:lnTo>
                    <a:pt x="66" y="6"/>
                  </a:lnTo>
                  <a:lnTo>
                    <a:pt x="96" y="0"/>
                  </a:lnTo>
                  <a:lnTo>
                    <a:pt x="132" y="0"/>
                  </a:lnTo>
                  <a:lnTo>
                    <a:pt x="162" y="0"/>
                  </a:lnTo>
                  <a:lnTo>
                    <a:pt x="198" y="0"/>
                  </a:lnTo>
                  <a:lnTo>
                    <a:pt x="228" y="0"/>
                  </a:lnTo>
                  <a:lnTo>
                    <a:pt x="258" y="0"/>
                  </a:lnTo>
                  <a:lnTo>
                    <a:pt x="294" y="6"/>
                  </a:lnTo>
                  <a:close/>
                </a:path>
              </a:pathLst>
            </a:custGeom>
            <a:solidFill>
              <a:srgbClr val="0023C9"/>
            </a:solidFill>
            <a:ln w="9525">
              <a:noFill/>
              <a:round/>
              <a:headEnd/>
              <a:tailEnd/>
            </a:ln>
          </p:spPr>
          <p:txBody>
            <a:bodyPr/>
            <a:lstStyle/>
            <a:p>
              <a:endParaRPr lang="zh-CN" altLang="en-US"/>
            </a:p>
          </p:txBody>
        </p:sp>
        <p:sp>
          <p:nvSpPr>
            <p:cNvPr id="609311" name="Freeform 31"/>
            <p:cNvSpPr>
              <a:spLocks/>
            </p:cNvSpPr>
            <p:nvPr/>
          </p:nvSpPr>
          <p:spPr bwMode="auto">
            <a:xfrm>
              <a:off x="796" y="1969"/>
              <a:ext cx="223" cy="274"/>
            </a:xfrm>
            <a:custGeom>
              <a:avLst/>
              <a:gdLst/>
              <a:ahLst/>
              <a:cxnLst>
                <a:cxn ang="0">
                  <a:pos x="294" y="6"/>
                </a:cxn>
                <a:cxn ang="0">
                  <a:pos x="294" y="18"/>
                </a:cxn>
                <a:cxn ang="0">
                  <a:pos x="300" y="42"/>
                </a:cxn>
                <a:cxn ang="0">
                  <a:pos x="300" y="66"/>
                </a:cxn>
                <a:cxn ang="0">
                  <a:pos x="300" y="96"/>
                </a:cxn>
                <a:cxn ang="0">
                  <a:pos x="300" y="120"/>
                </a:cxn>
                <a:cxn ang="0">
                  <a:pos x="300" y="144"/>
                </a:cxn>
                <a:cxn ang="0">
                  <a:pos x="294" y="168"/>
                </a:cxn>
                <a:cxn ang="0">
                  <a:pos x="294" y="192"/>
                </a:cxn>
                <a:cxn ang="0">
                  <a:pos x="288" y="216"/>
                </a:cxn>
                <a:cxn ang="0">
                  <a:pos x="282" y="240"/>
                </a:cxn>
                <a:cxn ang="0">
                  <a:pos x="252" y="252"/>
                </a:cxn>
                <a:cxn ang="0">
                  <a:pos x="222" y="264"/>
                </a:cxn>
                <a:cxn ang="0">
                  <a:pos x="186" y="276"/>
                </a:cxn>
                <a:cxn ang="0">
                  <a:pos x="156" y="288"/>
                </a:cxn>
                <a:cxn ang="0">
                  <a:pos x="120" y="294"/>
                </a:cxn>
                <a:cxn ang="0">
                  <a:pos x="90" y="306"/>
                </a:cxn>
                <a:cxn ang="0">
                  <a:pos x="54" y="312"/>
                </a:cxn>
                <a:cxn ang="0">
                  <a:pos x="24" y="318"/>
                </a:cxn>
                <a:cxn ang="0">
                  <a:pos x="24" y="318"/>
                </a:cxn>
                <a:cxn ang="0">
                  <a:pos x="12" y="294"/>
                </a:cxn>
                <a:cxn ang="0">
                  <a:pos x="12" y="270"/>
                </a:cxn>
                <a:cxn ang="0">
                  <a:pos x="6" y="246"/>
                </a:cxn>
                <a:cxn ang="0">
                  <a:pos x="6" y="222"/>
                </a:cxn>
                <a:cxn ang="0">
                  <a:pos x="0" y="198"/>
                </a:cxn>
                <a:cxn ang="0">
                  <a:pos x="0" y="174"/>
                </a:cxn>
                <a:cxn ang="0">
                  <a:pos x="0" y="150"/>
                </a:cxn>
                <a:cxn ang="0">
                  <a:pos x="6" y="126"/>
                </a:cxn>
                <a:cxn ang="0">
                  <a:pos x="6" y="102"/>
                </a:cxn>
                <a:cxn ang="0">
                  <a:pos x="12" y="84"/>
                </a:cxn>
                <a:cxn ang="0">
                  <a:pos x="12" y="60"/>
                </a:cxn>
                <a:cxn ang="0">
                  <a:pos x="24" y="36"/>
                </a:cxn>
                <a:cxn ang="0">
                  <a:pos x="30" y="12"/>
                </a:cxn>
                <a:cxn ang="0">
                  <a:pos x="36" y="12"/>
                </a:cxn>
                <a:cxn ang="0">
                  <a:pos x="66" y="6"/>
                </a:cxn>
                <a:cxn ang="0">
                  <a:pos x="96" y="0"/>
                </a:cxn>
                <a:cxn ang="0">
                  <a:pos x="132" y="0"/>
                </a:cxn>
                <a:cxn ang="0">
                  <a:pos x="162" y="0"/>
                </a:cxn>
                <a:cxn ang="0">
                  <a:pos x="198" y="0"/>
                </a:cxn>
                <a:cxn ang="0">
                  <a:pos x="228" y="0"/>
                </a:cxn>
                <a:cxn ang="0">
                  <a:pos x="258" y="0"/>
                </a:cxn>
                <a:cxn ang="0">
                  <a:pos x="294" y="6"/>
                </a:cxn>
              </a:cxnLst>
              <a:rect l="0" t="0" r="r" b="b"/>
              <a:pathLst>
                <a:path w="300" h="318">
                  <a:moveTo>
                    <a:pt x="294" y="6"/>
                  </a:moveTo>
                  <a:lnTo>
                    <a:pt x="294" y="18"/>
                  </a:lnTo>
                  <a:lnTo>
                    <a:pt x="300" y="42"/>
                  </a:lnTo>
                  <a:lnTo>
                    <a:pt x="300" y="66"/>
                  </a:lnTo>
                  <a:lnTo>
                    <a:pt x="300" y="96"/>
                  </a:lnTo>
                  <a:lnTo>
                    <a:pt x="300" y="120"/>
                  </a:lnTo>
                  <a:lnTo>
                    <a:pt x="300" y="144"/>
                  </a:lnTo>
                  <a:lnTo>
                    <a:pt x="294" y="168"/>
                  </a:lnTo>
                  <a:lnTo>
                    <a:pt x="294" y="192"/>
                  </a:lnTo>
                  <a:lnTo>
                    <a:pt x="288" y="216"/>
                  </a:lnTo>
                  <a:lnTo>
                    <a:pt x="282" y="240"/>
                  </a:lnTo>
                  <a:lnTo>
                    <a:pt x="252" y="252"/>
                  </a:lnTo>
                  <a:lnTo>
                    <a:pt x="222" y="264"/>
                  </a:lnTo>
                  <a:lnTo>
                    <a:pt x="186" y="276"/>
                  </a:lnTo>
                  <a:lnTo>
                    <a:pt x="156" y="288"/>
                  </a:lnTo>
                  <a:lnTo>
                    <a:pt x="120" y="294"/>
                  </a:lnTo>
                  <a:lnTo>
                    <a:pt x="90" y="306"/>
                  </a:lnTo>
                  <a:lnTo>
                    <a:pt x="54" y="312"/>
                  </a:lnTo>
                  <a:lnTo>
                    <a:pt x="24" y="318"/>
                  </a:lnTo>
                  <a:lnTo>
                    <a:pt x="24" y="318"/>
                  </a:lnTo>
                  <a:lnTo>
                    <a:pt x="12" y="294"/>
                  </a:lnTo>
                  <a:lnTo>
                    <a:pt x="12" y="270"/>
                  </a:lnTo>
                  <a:lnTo>
                    <a:pt x="6" y="246"/>
                  </a:lnTo>
                  <a:lnTo>
                    <a:pt x="6" y="222"/>
                  </a:lnTo>
                  <a:lnTo>
                    <a:pt x="0" y="198"/>
                  </a:lnTo>
                  <a:lnTo>
                    <a:pt x="0" y="174"/>
                  </a:lnTo>
                  <a:lnTo>
                    <a:pt x="0" y="150"/>
                  </a:lnTo>
                  <a:lnTo>
                    <a:pt x="6" y="126"/>
                  </a:lnTo>
                  <a:lnTo>
                    <a:pt x="6" y="102"/>
                  </a:lnTo>
                  <a:lnTo>
                    <a:pt x="12" y="84"/>
                  </a:lnTo>
                  <a:lnTo>
                    <a:pt x="12" y="60"/>
                  </a:lnTo>
                  <a:lnTo>
                    <a:pt x="24" y="36"/>
                  </a:lnTo>
                  <a:lnTo>
                    <a:pt x="30" y="12"/>
                  </a:lnTo>
                  <a:lnTo>
                    <a:pt x="36" y="12"/>
                  </a:lnTo>
                  <a:lnTo>
                    <a:pt x="66" y="6"/>
                  </a:lnTo>
                  <a:lnTo>
                    <a:pt x="96" y="0"/>
                  </a:lnTo>
                  <a:lnTo>
                    <a:pt x="132" y="0"/>
                  </a:lnTo>
                  <a:lnTo>
                    <a:pt x="162" y="0"/>
                  </a:lnTo>
                  <a:lnTo>
                    <a:pt x="198" y="0"/>
                  </a:lnTo>
                  <a:lnTo>
                    <a:pt x="228" y="0"/>
                  </a:lnTo>
                  <a:lnTo>
                    <a:pt x="258" y="0"/>
                  </a:lnTo>
                  <a:lnTo>
                    <a:pt x="294" y="6"/>
                  </a:lnTo>
                </a:path>
              </a:pathLst>
            </a:custGeom>
            <a:noFill/>
            <a:ln w="0">
              <a:solidFill>
                <a:srgbClr val="000000"/>
              </a:solidFill>
              <a:prstDash val="solid"/>
              <a:round/>
              <a:headEnd/>
              <a:tailEnd/>
            </a:ln>
          </p:spPr>
          <p:txBody>
            <a:bodyPr/>
            <a:lstStyle/>
            <a:p>
              <a:endParaRPr lang="zh-CN" altLang="en-US"/>
            </a:p>
          </p:txBody>
        </p:sp>
        <p:sp>
          <p:nvSpPr>
            <p:cNvPr id="609312" name="Freeform 32"/>
            <p:cNvSpPr>
              <a:spLocks/>
            </p:cNvSpPr>
            <p:nvPr/>
          </p:nvSpPr>
          <p:spPr bwMode="auto">
            <a:xfrm>
              <a:off x="827" y="1995"/>
              <a:ext cx="170" cy="211"/>
            </a:xfrm>
            <a:custGeom>
              <a:avLst/>
              <a:gdLst/>
              <a:ahLst/>
              <a:cxnLst>
                <a:cxn ang="0">
                  <a:pos x="12" y="12"/>
                </a:cxn>
                <a:cxn ang="0">
                  <a:pos x="6" y="36"/>
                </a:cxn>
                <a:cxn ang="0">
                  <a:pos x="6" y="60"/>
                </a:cxn>
                <a:cxn ang="0">
                  <a:pos x="0" y="84"/>
                </a:cxn>
                <a:cxn ang="0">
                  <a:pos x="0" y="108"/>
                </a:cxn>
                <a:cxn ang="0">
                  <a:pos x="0" y="138"/>
                </a:cxn>
                <a:cxn ang="0">
                  <a:pos x="0" y="162"/>
                </a:cxn>
                <a:cxn ang="0">
                  <a:pos x="0" y="186"/>
                </a:cxn>
                <a:cxn ang="0">
                  <a:pos x="0" y="210"/>
                </a:cxn>
                <a:cxn ang="0">
                  <a:pos x="6" y="234"/>
                </a:cxn>
                <a:cxn ang="0">
                  <a:pos x="12" y="246"/>
                </a:cxn>
                <a:cxn ang="0">
                  <a:pos x="42" y="240"/>
                </a:cxn>
                <a:cxn ang="0">
                  <a:pos x="72" y="234"/>
                </a:cxn>
                <a:cxn ang="0">
                  <a:pos x="102" y="228"/>
                </a:cxn>
                <a:cxn ang="0">
                  <a:pos x="132" y="216"/>
                </a:cxn>
                <a:cxn ang="0">
                  <a:pos x="168" y="204"/>
                </a:cxn>
                <a:cxn ang="0">
                  <a:pos x="198" y="198"/>
                </a:cxn>
                <a:cxn ang="0">
                  <a:pos x="210" y="186"/>
                </a:cxn>
                <a:cxn ang="0">
                  <a:pos x="216" y="162"/>
                </a:cxn>
                <a:cxn ang="0">
                  <a:pos x="222" y="138"/>
                </a:cxn>
                <a:cxn ang="0">
                  <a:pos x="222" y="114"/>
                </a:cxn>
                <a:cxn ang="0">
                  <a:pos x="228" y="84"/>
                </a:cxn>
                <a:cxn ang="0">
                  <a:pos x="228" y="60"/>
                </a:cxn>
                <a:cxn ang="0">
                  <a:pos x="228" y="36"/>
                </a:cxn>
                <a:cxn ang="0">
                  <a:pos x="222" y="6"/>
                </a:cxn>
                <a:cxn ang="0">
                  <a:pos x="222" y="6"/>
                </a:cxn>
                <a:cxn ang="0">
                  <a:pos x="198" y="6"/>
                </a:cxn>
                <a:cxn ang="0">
                  <a:pos x="174" y="0"/>
                </a:cxn>
                <a:cxn ang="0">
                  <a:pos x="150" y="0"/>
                </a:cxn>
                <a:cxn ang="0">
                  <a:pos x="126" y="0"/>
                </a:cxn>
                <a:cxn ang="0">
                  <a:pos x="96" y="0"/>
                </a:cxn>
                <a:cxn ang="0">
                  <a:pos x="72" y="0"/>
                </a:cxn>
                <a:cxn ang="0">
                  <a:pos x="48" y="6"/>
                </a:cxn>
                <a:cxn ang="0">
                  <a:pos x="24" y="12"/>
                </a:cxn>
                <a:cxn ang="0">
                  <a:pos x="18" y="12"/>
                </a:cxn>
                <a:cxn ang="0">
                  <a:pos x="12" y="12"/>
                </a:cxn>
              </a:cxnLst>
              <a:rect l="0" t="0" r="r" b="b"/>
              <a:pathLst>
                <a:path w="228" h="246">
                  <a:moveTo>
                    <a:pt x="12" y="12"/>
                  </a:moveTo>
                  <a:lnTo>
                    <a:pt x="6" y="36"/>
                  </a:lnTo>
                  <a:lnTo>
                    <a:pt x="6" y="60"/>
                  </a:lnTo>
                  <a:lnTo>
                    <a:pt x="0" y="84"/>
                  </a:lnTo>
                  <a:lnTo>
                    <a:pt x="0" y="108"/>
                  </a:lnTo>
                  <a:lnTo>
                    <a:pt x="0" y="138"/>
                  </a:lnTo>
                  <a:lnTo>
                    <a:pt x="0" y="162"/>
                  </a:lnTo>
                  <a:lnTo>
                    <a:pt x="0" y="186"/>
                  </a:lnTo>
                  <a:lnTo>
                    <a:pt x="0" y="210"/>
                  </a:lnTo>
                  <a:lnTo>
                    <a:pt x="6" y="234"/>
                  </a:lnTo>
                  <a:lnTo>
                    <a:pt x="12" y="246"/>
                  </a:lnTo>
                  <a:lnTo>
                    <a:pt x="42" y="240"/>
                  </a:lnTo>
                  <a:lnTo>
                    <a:pt x="72" y="234"/>
                  </a:lnTo>
                  <a:lnTo>
                    <a:pt x="102" y="228"/>
                  </a:lnTo>
                  <a:lnTo>
                    <a:pt x="132" y="216"/>
                  </a:lnTo>
                  <a:lnTo>
                    <a:pt x="168" y="204"/>
                  </a:lnTo>
                  <a:lnTo>
                    <a:pt x="198" y="198"/>
                  </a:lnTo>
                  <a:lnTo>
                    <a:pt x="210" y="186"/>
                  </a:lnTo>
                  <a:lnTo>
                    <a:pt x="216" y="162"/>
                  </a:lnTo>
                  <a:lnTo>
                    <a:pt x="222" y="138"/>
                  </a:lnTo>
                  <a:lnTo>
                    <a:pt x="222" y="114"/>
                  </a:lnTo>
                  <a:lnTo>
                    <a:pt x="228" y="84"/>
                  </a:lnTo>
                  <a:lnTo>
                    <a:pt x="228" y="60"/>
                  </a:lnTo>
                  <a:lnTo>
                    <a:pt x="228" y="36"/>
                  </a:lnTo>
                  <a:lnTo>
                    <a:pt x="222" y="6"/>
                  </a:lnTo>
                  <a:lnTo>
                    <a:pt x="222" y="6"/>
                  </a:lnTo>
                  <a:lnTo>
                    <a:pt x="198" y="6"/>
                  </a:lnTo>
                  <a:lnTo>
                    <a:pt x="174" y="0"/>
                  </a:lnTo>
                  <a:lnTo>
                    <a:pt x="150" y="0"/>
                  </a:lnTo>
                  <a:lnTo>
                    <a:pt x="126" y="0"/>
                  </a:lnTo>
                  <a:lnTo>
                    <a:pt x="96" y="0"/>
                  </a:lnTo>
                  <a:lnTo>
                    <a:pt x="72" y="0"/>
                  </a:lnTo>
                  <a:lnTo>
                    <a:pt x="48" y="6"/>
                  </a:lnTo>
                  <a:lnTo>
                    <a:pt x="24" y="12"/>
                  </a:lnTo>
                  <a:lnTo>
                    <a:pt x="18" y="12"/>
                  </a:lnTo>
                  <a:lnTo>
                    <a:pt x="12" y="12"/>
                  </a:lnTo>
                  <a:close/>
                </a:path>
              </a:pathLst>
            </a:custGeom>
            <a:solidFill>
              <a:srgbClr val="D1FFFF"/>
            </a:solidFill>
            <a:ln w="9525">
              <a:noFill/>
              <a:round/>
              <a:headEnd/>
              <a:tailEnd/>
            </a:ln>
          </p:spPr>
          <p:txBody>
            <a:bodyPr/>
            <a:lstStyle/>
            <a:p>
              <a:endParaRPr lang="zh-CN" altLang="en-US"/>
            </a:p>
          </p:txBody>
        </p:sp>
        <p:sp>
          <p:nvSpPr>
            <p:cNvPr id="609313" name="Freeform 33"/>
            <p:cNvSpPr>
              <a:spLocks/>
            </p:cNvSpPr>
            <p:nvPr/>
          </p:nvSpPr>
          <p:spPr bwMode="auto">
            <a:xfrm>
              <a:off x="827" y="1995"/>
              <a:ext cx="170" cy="211"/>
            </a:xfrm>
            <a:custGeom>
              <a:avLst/>
              <a:gdLst/>
              <a:ahLst/>
              <a:cxnLst>
                <a:cxn ang="0">
                  <a:pos x="12" y="12"/>
                </a:cxn>
                <a:cxn ang="0">
                  <a:pos x="6" y="36"/>
                </a:cxn>
                <a:cxn ang="0">
                  <a:pos x="6" y="60"/>
                </a:cxn>
                <a:cxn ang="0">
                  <a:pos x="0" y="84"/>
                </a:cxn>
                <a:cxn ang="0">
                  <a:pos x="0" y="108"/>
                </a:cxn>
                <a:cxn ang="0">
                  <a:pos x="0" y="138"/>
                </a:cxn>
                <a:cxn ang="0">
                  <a:pos x="0" y="162"/>
                </a:cxn>
                <a:cxn ang="0">
                  <a:pos x="0" y="186"/>
                </a:cxn>
                <a:cxn ang="0">
                  <a:pos x="0" y="210"/>
                </a:cxn>
                <a:cxn ang="0">
                  <a:pos x="6" y="234"/>
                </a:cxn>
                <a:cxn ang="0">
                  <a:pos x="12" y="246"/>
                </a:cxn>
                <a:cxn ang="0">
                  <a:pos x="42" y="240"/>
                </a:cxn>
                <a:cxn ang="0">
                  <a:pos x="72" y="234"/>
                </a:cxn>
                <a:cxn ang="0">
                  <a:pos x="102" y="228"/>
                </a:cxn>
                <a:cxn ang="0">
                  <a:pos x="132" y="216"/>
                </a:cxn>
                <a:cxn ang="0">
                  <a:pos x="168" y="204"/>
                </a:cxn>
                <a:cxn ang="0">
                  <a:pos x="198" y="198"/>
                </a:cxn>
                <a:cxn ang="0">
                  <a:pos x="210" y="186"/>
                </a:cxn>
                <a:cxn ang="0">
                  <a:pos x="216" y="162"/>
                </a:cxn>
                <a:cxn ang="0">
                  <a:pos x="222" y="138"/>
                </a:cxn>
                <a:cxn ang="0">
                  <a:pos x="222" y="114"/>
                </a:cxn>
                <a:cxn ang="0">
                  <a:pos x="228" y="84"/>
                </a:cxn>
                <a:cxn ang="0">
                  <a:pos x="228" y="60"/>
                </a:cxn>
                <a:cxn ang="0">
                  <a:pos x="228" y="36"/>
                </a:cxn>
                <a:cxn ang="0">
                  <a:pos x="222" y="6"/>
                </a:cxn>
                <a:cxn ang="0">
                  <a:pos x="222" y="6"/>
                </a:cxn>
                <a:cxn ang="0">
                  <a:pos x="198" y="6"/>
                </a:cxn>
                <a:cxn ang="0">
                  <a:pos x="174" y="0"/>
                </a:cxn>
                <a:cxn ang="0">
                  <a:pos x="150" y="0"/>
                </a:cxn>
                <a:cxn ang="0">
                  <a:pos x="126" y="0"/>
                </a:cxn>
                <a:cxn ang="0">
                  <a:pos x="96" y="0"/>
                </a:cxn>
                <a:cxn ang="0">
                  <a:pos x="72" y="0"/>
                </a:cxn>
                <a:cxn ang="0">
                  <a:pos x="48" y="6"/>
                </a:cxn>
                <a:cxn ang="0">
                  <a:pos x="24" y="12"/>
                </a:cxn>
                <a:cxn ang="0">
                  <a:pos x="18" y="12"/>
                </a:cxn>
                <a:cxn ang="0">
                  <a:pos x="12" y="12"/>
                </a:cxn>
              </a:cxnLst>
              <a:rect l="0" t="0" r="r" b="b"/>
              <a:pathLst>
                <a:path w="228" h="246">
                  <a:moveTo>
                    <a:pt x="12" y="12"/>
                  </a:moveTo>
                  <a:lnTo>
                    <a:pt x="6" y="36"/>
                  </a:lnTo>
                  <a:lnTo>
                    <a:pt x="6" y="60"/>
                  </a:lnTo>
                  <a:lnTo>
                    <a:pt x="0" y="84"/>
                  </a:lnTo>
                  <a:lnTo>
                    <a:pt x="0" y="108"/>
                  </a:lnTo>
                  <a:lnTo>
                    <a:pt x="0" y="138"/>
                  </a:lnTo>
                  <a:lnTo>
                    <a:pt x="0" y="162"/>
                  </a:lnTo>
                  <a:lnTo>
                    <a:pt x="0" y="186"/>
                  </a:lnTo>
                  <a:lnTo>
                    <a:pt x="0" y="210"/>
                  </a:lnTo>
                  <a:lnTo>
                    <a:pt x="6" y="234"/>
                  </a:lnTo>
                  <a:lnTo>
                    <a:pt x="12" y="246"/>
                  </a:lnTo>
                  <a:lnTo>
                    <a:pt x="42" y="240"/>
                  </a:lnTo>
                  <a:lnTo>
                    <a:pt x="72" y="234"/>
                  </a:lnTo>
                  <a:lnTo>
                    <a:pt x="102" y="228"/>
                  </a:lnTo>
                  <a:lnTo>
                    <a:pt x="132" y="216"/>
                  </a:lnTo>
                  <a:lnTo>
                    <a:pt x="168" y="204"/>
                  </a:lnTo>
                  <a:lnTo>
                    <a:pt x="198" y="198"/>
                  </a:lnTo>
                  <a:lnTo>
                    <a:pt x="210" y="186"/>
                  </a:lnTo>
                  <a:lnTo>
                    <a:pt x="216" y="162"/>
                  </a:lnTo>
                  <a:lnTo>
                    <a:pt x="222" y="138"/>
                  </a:lnTo>
                  <a:lnTo>
                    <a:pt x="222" y="114"/>
                  </a:lnTo>
                  <a:lnTo>
                    <a:pt x="228" y="84"/>
                  </a:lnTo>
                  <a:lnTo>
                    <a:pt x="228" y="60"/>
                  </a:lnTo>
                  <a:lnTo>
                    <a:pt x="228" y="36"/>
                  </a:lnTo>
                  <a:lnTo>
                    <a:pt x="222" y="6"/>
                  </a:lnTo>
                  <a:lnTo>
                    <a:pt x="222" y="6"/>
                  </a:lnTo>
                  <a:lnTo>
                    <a:pt x="198" y="6"/>
                  </a:lnTo>
                  <a:lnTo>
                    <a:pt x="174" y="0"/>
                  </a:lnTo>
                  <a:lnTo>
                    <a:pt x="150" y="0"/>
                  </a:lnTo>
                  <a:lnTo>
                    <a:pt x="126" y="0"/>
                  </a:lnTo>
                  <a:lnTo>
                    <a:pt x="96" y="0"/>
                  </a:lnTo>
                  <a:lnTo>
                    <a:pt x="72" y="0"/>
                  </a:lnTo>
                  <a:lnTo>
                    <a:pt x="48" y="6"/>
                  </a:lnTo>
                  <a:lnTo>
                    <a:pt x="24" y="12"/>
                  </a:lnTo>
                  <a:lnTo>
                    <a:pt x="18" y="12"/>
                  </a:lnTo>
                  <a:lnTo>
                    <a:pt x="12" y="12"/>
                  </a:lnTo>
                </a:path>
              </a:pathLst>
            </a:custGeom>
            <a:noFill/>
            <a:ln w="0">
              <a:solidFill>
                <a:srgbClr val="000000"/>
              </a:solidFill>
              <a:prstDash val="solid"/>
              <a:round/>
              <a:headEnd/>
              <a:tailEnd/>
            </a:ln>
          </p:spPr>
          <p:txBody>
            <a:bodyPr/>
            <a:lstStyle/>
            <a:p>
              <a:endParaRPr lang="zh-CN" altLang="en-US"/>
            </a:p>
          </p:txBody>
        </p:sp>
        <p:sp>
          <p:nvSpPr>
            <p:cNvPr id="609314" name="Freeform 34"/>
            <p:cNvSpPr>
              <a:spLocks/>
            </p:cNvSpPr>
            <p:nvPr/>
          </p:nvSpPr>
          <p:spPr bwMode="auto">
            <a:xfrm>
              <a:off x="890" y="2010"/>
              <a:ext cx="44" cy="52"/>
            </a:xfrm>
            <a:custGeom>
              <a:avLst/>
              <a:gdLst/>
              <a:ahLst/>
              <a:cxnLst>
                <a:cxn ang="0">
                  <a:pos x="60" y="30"/>
                </a:cxn>
                <a:cxn ang="0">
                  <a:pos x="60" y="24"/>
                </a:cxn>
                <a:cxn ang="0">
                  <a:pos x="60" y="18"/>
                </a:cxn>
                <a:cxn ang="0">
                  <a:pos x="54" y="12"/>
                </a:cxn>
                <a:cxn ang="0">
                  <a:pos x="54" y="6"/>
                </a:cxn>
                <a:cxn ang="0">
                  <a:pos x="48" y="6"/>
                </a:cxn>
                <a:cxn ang="0">
                  <a:pos x="42" y="0"/>
                </a:cxn>
                <a:cxn ang="0">
                  <a:pos x="36" y="0"/>
                </a:cxn>
                <a:cxn ang="0">
                  <a:pos x="30" y="0"/>
                </a:cxn>
                <a:cxn ang="0">
                  <a:pos x="24" y="0"/>
                </a:cxn>
                <a:cxn ang="0">
                  <a:pos x="18" y="0"/>
                </a:cxn>
                <a:cxn ang="0">
                  <a:pos x="12" y="6"/>
                </a:cxn>
                <a:cxn ang="0">
                  <a:pos x="6" y="6"/>
                </a:cxn>
                <a:cxn ang="0">
                  <a:pos x="6" y="12"/>
                </a:cxn>
                <a:cxn ang="0">
                  <a:pos x="0" y="18"/>
                </a:cxn>
                <a:cxn ang="0">
                  <a:pos x="0" y="24"/>
                </a:cxn>
                <a:cxn ang="0">
                  <a:pos x="0" y="30"/>
                </a:cxn>
                <a:cxn ang="0">
                  <a:pos x="0" y="36"/>
                </a:cxn>
                <a:cxn ang="0">
                  <a:pos x="6" y="42"/>
                </a:cxn>
                <a:cxn ang="0">
                  <a:pos x="6" y="48"/>
                </a:cxn>
                <a:cxn ang="0">
                  <a:pos x="12" y="48"/>
                </a:cxn>
                <a:cxn ang="0">
                  <a:pos x="12" y="54"/>
                </a:cxn>
                <a:cxn ang="0">
                  <a:pos x="18" y="54"/>
                </a:cxn>
                <a:cxn ang="0">
                  <a:pos x="24" y="60"/>
                </a:cxn>
                <a:cxn ang="0">
                  <a:pos x="30" y="60"/>
                </a:cxn>
                <a:cxn ang="0">
                  <a:pos x="36" y="60"/>
                </a:cxn>
                <a:cxn ang="0">
                  <a:pos x="42" y="54"/>
                </a:cxn>
                <a:cxn ang="0">
                  <a:pos x="48" y="54"/>
                </a:cxn>
                <a:cxn ang="0">
                  <a:pos x="54" y="48"/>
                </a:cxn>
                <a:cxn ang="0">
                  <a:pos x="54" y="42"/>
                </a:cxn>
                <a:cxn ang="0">
                  <a:pos x="60" y="42"/>
                </a:cxn>
                <a:cxn ang="0">
                  <a:pos x="60" y="36"/>
                </a:cxn>
                <a:cxn ang="0">
                  <a:pos x="60" y="30"/>
                </a:cxn>
              </a:cxnLst>
              <a:rect l="0" t="0" r="r" b="b"/>
              <a:pathLst>
                <a:path w="60" h="60">
                  <a:moveTo>
                    <a:pt x="60" y="30"/>
                  </a:moveTo>
                  <a:lnTo>
                    <a:pt x="60" y="24"/>
                  </a:lnTo>
                  <a:lnTo>
                    <a:pt x="60" y="18"/>
                  </a:lnTo>
                  <a:lnTo>
                    <a:pt x="54" y="12"/>
                  </a:lnTo>
                  <a:lnTo>
                    <a:pt x="54" y="6"/>
                  </a:lnTo>
                  <a:lnTo>
                    <a:pt x="48" y="6"/>
                  </a:lnTo>
                  <a:lnTo>
                    <a:pt x="42" y="0"/>
                  </a:lnTo>
                  <a:lnTo>
                    <a:pt x="36" y="0"/>
                  </a:lnTo>
                  <a:lnTo>
                    <a:pt x="30" y="0"/>
                  </a:lnTo>
                  <a:lnTo>
                    <a:pt x="24" y="0"/>
                  </a:lnTo>
                  <a:lnTo>
                    <a:pt x="18" y="0"/>
                  </a:lnTo>
                  <a:lnTo>
                    <a:pt x="12" y="6"/>
                  </a:lnTo>
                  <a:lnTo>
                    <a:pt x="6" y="6"/>
                  </a:lnTo>
                  <a:lnTo>
                    <a:pt x="6" y="12"/>
                  </a:lnTo>
                  <a:lnTo>
                    <a:pt x="0" y="18"/>
                  </a:lnTo>
                  <a:lnTo>
                    <a:pt x="0" y="24"/>
                  </a:lnTo>
                  <a:lnTo>
                    <a:pt x="0" y="30"/>
                  </a:lnTo>
                  <a:lnTo>
                    <a:pt x="0" y="36"/>
                  </a:lnTo>
                  <a:lnTo>
                    <a:pt x="6" y="42"/>
                  </a:lnTo>
                  <a:lnTo>
                    <a:pt x="6" y="48"/>
                  </a:lnTo>
                  <a:lnTo>
                    <a:pt x="12" y="48"/>
                  </a:lnTo>
                  <a:lnTo>
                    <a:pt x="12" y="54"/>
                  </a:lnTo>
                  <a:lnTo>
                    <a:pt x="18" y="54"/>
                  </a:lnTo>
                  <a:lnTo>
                    <a:pt x="24" y="60"/>
                  </a:lnTo>
                  <a:lnTo>
                    <a:pt x="30" y="60"/>
                  </a:lnTo>
                  <a:lnTo>
                    <a:pt x="36" y="60"/>
                  </a:lnTo>
                  <a:lnTo>
                    <a:pt x="42" y="54"/>
                  </a:lnTo>
                  <a:lnTo>
                    <a:pt x="48" y="54"/>
                  </a:lnTo>
                  <a:lnTo>
                    <a:pt x="54" y="48"/>
                  </a:lnTo>
                  <a:lnTo>
                    <a:pt x="54" y="42"/>
                  </a:lnTo>
                  <a:lnTo>
                    <a:pt x="60" y="42"/>
                  </a:lnTo>
                  <a:lnTo>
                    <a:pt x="60" y="36"/>
                  </a:lnTo>
                  <a:lnTo>
                    <a:pt x="60" y="30"/>
                  </a:lnTo>
                  <a:close/>
                </a:path>
              </a:pathLst>
            </a:custGeom>
            <a:solidFill>
              <a:srgbClr val="000000"/>
            </a:solidFill>
            <a:ln w="9525">
              <a:noFill/>
              <a:round/>
              <a:headEnd/>
              <a:tailEnd/>
            </a:ln>
          </p:spPr>
          <p:txBody>
            <a:bodyPr/>
            <a:lstStyle/>
            <a:p>
              <a:endParaRPr lang="zh-CN" altLang="en-US"/>
            </a:p>
          </p:txBody>
        </p:sp>
        <p:sp>
          <p:nvSpPr>
            <p:cNvPr id="609315" name="Freeform 35"/>
            <p:cNvSpPr>
              <a:spLocks/>
            </p:cNvSpPr>
            <p:nvPr/>
          </p:nvSpPr>
          <p:spPr bwMode="auto">
            <a:xfrm>
              <a:off x="890" y="2010"/>
              <a:ext cx="44" cy="52"/>
            </a:xfrm>
            <a:custGeom>
              <a:avLst/>
              <a:gdLst/>
              <a:ahLst/>
              <a:cxnLst>
                <a:cxn ang="0">
                  <a:pos x="60" y="30"/>
                </a:cxn>
                <a:cxn ang="0">
                  <a:pos x="60" y="24"/>
                </a:cxn>
                <a:cxn ang="0">
                  <a:pos x="60" y="18"/>
                </a:cxn>
                <a:cxn ang="0">
                  <a:pos x="54" y="12"/>
                </a:cxn>
                <a:cxn ang="0">
                  <a:pos x="54" y="6"/>
                </a:cxn>
                <a:cxn ang="0">
                  <a:pos x="48" y="6"/>
                </a:cxn>
                <a:cxn ang="0">
                  <a:pos x="42" y="0"/>
                </a:cxn>
                <a:cxn ang="0">
                  <a:pos x="36" y="0"/>
                </a:cxn>
                <a:cxn ang="0">
                  <a:pos x="30" y="0"/>
                </a:cxn>
                <a:cxn ang="0">
                  <a:pos x="24" y="0"/>
                </a:cxn>
                <a:cxn ang="0">
                  <a:pos x="18" y="0"/>
                </a:cxn>
                <a:cxn ang="0">
                  <a:pos x="12" y="6"/>
                </a:cxn>
                <a:cxn ang="0">
                  <a:pos x="6" y="6"/>
                </a:cxn>
                <a:cxn ang="0">
                  <a:pos x="6" y="12"/>
                </a:cxn>
                <a:cxn ang="0">
                  <a:pos x="0" y="18"/>
                </a:cxn>
                <a:cxn ang="0">
                  <a:pos x="0" y="24"/>
                </a:cxn>
                <a:cxn ang="0">
                  <a:pos x="0" y="30"/>
                </a:cxn>
                <a:cxn ang="0">
                  <a:pos x="0" y="36"/>
                </a:cxn>
                <a:cxn ang="0">
                  <a:pos x="6" y="42"/>
                </a:cxn>
                <a:cxn ang="0">
                  <a:pos x="6" y="48"/>
                </a:cxn>
                <a:cxn ang="0">
                  <a:pos x="12" y="48"/>
                </a:cxn>
                <a:cxn ang="0">
                  <a:pos x="12" y="54"/>
                </a:cxn>
                <a:cxn ang="0">
                  <a:pos x="18" y="54"/>
                </a:cxn>
                <a:cxn ang="0">
                  <a:pos x="24" y="60"/>
                </a:cxn>
                <a:cxn ang="0">
                  <a:pos x="30" y="60"/>
                </a:cxn>
                <a:cxn ang="0">
                  <a:pos x="36" y="60"/>
                </a:cxn>
                <a:cxn ang="0">
                  <a:pos x="42" y="54"/>
                </a:cxn>
                <a:cxn ang="0">
                  <a:pos x="48" y="54"/>
                </a:cxn>
                <a:cxn ang="0">
                  <a:pos x="54" y="48"/>
                </a:cxn>
                <a:cxn ang="0">
                  <a:pos x="54" y="42"/>
                </a:cxn>
                <a:cxn ang="0">
                  <a:pos x="60" y="42"/>
                </a:cxn>
                <a:cxn ang="0">
                  <a:pos x="60" y="36"/>
                </a:cxn>
                <a:cxn ang="0">
                  <a:pos x="60" y="30"/>
                </a:cxn>
              </a:cxnLst>
              <a:rect l="0" t="0" r="r" b="b"/>
              <a:pathLst>
                <a:path w="60" h="60">
                  <a:moveTo>
                    <a:pt x="60" y="30"/>
                  </a:moveTo>
                  <a:lnTo>
                    <a:pt x="60" y="24"/>
                  </a:lnTo>
                  <a:lnTo>
                    <a:pt x="60" y="18"/>
                  </a:lnTo>
                  <a:lnTo>
                    <a:pt x="54" y="12"/>
                  </a:lnTo>
                  <a:lnTo>
                    <a:pt x="54" y="6"/>
                  </a:lnTo>
                  <a:lnTo>
                    <a:pt x="48" y="6"/>
                  </a:lnTo>
                  <a:lnTo>
                    <a:pt x="42" y="0"/>
                  </a:lnTo>
                  <a:lnTo>
                    <a:pt x="36" y="0"/>
                  </a:lnTo>
                  <a:lnTo>
                    <a:pt x="30" y="0"/>
                  </a:lnTo>
                  <a:lnTo>
                    <a:pt x="24" y="0"/>
                  </a:lnTo>
                  <a:lnTo>
                    <a:pt x="18" y="0"/>
                  </a:lnTo>
                  <a:lnTo>
                    <a:pt x="12" y="6"/>
                  </a:lnTo>
                  <a:lnTo>
                    <a:pt x="6" y="6"/>
                  </a:lnTo>
                  <a:lnTo>
                    <a:pt x="6" y="12"/>
                  </a:lnTo>
                  <a:lnTo>
                    <a:pt x="0" y="18"/>
                  </a:lnTo>
                  <a:lnTo>
                    <a:pt x="0" y="24"/>
                  </a:lnTo>
                  <a:lnTo>
                    <a:pt x="0" y="30"/>
                  </a:lnTo>
                  <a:lnTo>
                    <a:pt x="0" y="36"/>
                  </a:lnTo>
                  <a:lnTo>
                    <a:pt x="6" y="42"/>
                  </a:lnTo>
                  <a:lnTo>
                    <a:pt x="6" y="48"/>
                  </a:lnTo>
                  <a:lnTo>
                    <a:pt x="12" y="48"/>
                  </a:lnTo>
                  <a:lnTo>
                    <a:pt x="12" y="54"/>
                  </a:lnTo>
                  <a:lnTo>
                    <a:pt x="18" y="54"/>
                  </a:lnTo>
                  <a:lnTo>
                    <a:pt x="24" y="60"/>
                  </a:lnTo>
                  <a:lnTo>
                    <a:pt x="30" y="60"/>
                  </a:lnTo>
                  <a:lnTo>
                    <a:pt x="36" y="60"/>
                  </a:lnTo>
                  <a:lnTo>
                    <a:pt x="42" y="54"/>
                  </a:lnTo>
                  <a:lnTo>
                    <a:pt x="48" y="54"/>
                  </a:lnTo>
                  <a:lnTo>
                    <a:pt x="54" y="48"/>
                  </a:lnTo>
                  <a:lnTo>
                    <a:pt x="54" y="42"/>
                  </a:lnTo>
                  <a:lnTo>
                    <a:pt x="60" y="42"/>
                  </a:lnTo>
                  <a:lnTo>
                    <a:pt x="60" y="36"/>
                  </a:lnTo>
                  <a:lnTo>
                    <a:pt x="60" y="30"/>
                  </a:lnTo>
                </a:path>
              </a:pathLst>
            </a:custGeom>
            <a:noFill/>
            <a:ln w="0">
              <a:solidFill>
                <a:srgbClr val="000000"/>
              </a:solidFill>
              <a:prstDash val="solid"/>
              <a:round/>
              <a:headEnd/>
              <a:tailEnd/>
            </a:ln>
          </p:spPr>
          <p:txBody>
            <a:bodyPr/>
            <a:lstStyle/>
            <a:p>
              <a:endParaRPr lang="zh-CN" altLang="en-US"/>
            </a:p>
          </p:txBody>
        </p:sp>
        <p:sp>
          <p:nvSpPr>
            <p:cNvPr id="609316" name="Freeform 36"/>
            <p:cNvSpPr>
              <a:spLocks/>
            </p:cNvSpPr>
            <p:nvPr/>
          </p:nvSpPr>
          <p:spPr bwMode="auto">
            <a:xfrm>
              <a:off x="917" y="2010"/>
              <a:ext cx="26" cy="21"/>
            </a:xfrm>
            <a:custGeom>
              <a:avLst/>
              <a:gdLst/>
              <a:ahLst/>
              <a:cxnLst>
                <a:cxn ang="0">
                  <a:pos x="0" y="24"/>
                </a:cxn>
                <a:cxn ang="0">
                  <a:pos x="24" y="0"/>
                </a:cxn>
                <a:cxn ang="0">
                  <a:pos x="36" y="18"/>
                </a:cxn>
                <a:cxn ang="0">
                  <a:pos x="0" y="24"/>
                </a:cxn>
              </a:cxnLst>
              <a:rect l="0" t="0" r="r" b="b"/>
              <a:pathLst>
                <a:path w="36" h="24">
                  <a:moveTo>
                    <a:pt x="0" y="24"/>
                  </a:moveTo>
                  <a:lnTo>
                    <a:pt x="24" y="0"/>
                  </a:lnTo>
                  <a:lnTo>
                    <a:pt x="36" y="18"/>
                  </a:lnTo>
                  <a:lnTo>
                    <a:pt x="0" y="24"/>
                  </a:lnTo>
                  <a:close/>
                </a:path>
              </a:pathLst>
            </a:custGeom>
            <a:solidFill>
              <a:srgbClr val="D1FFFF"/>
            </a:solidFill>
            <a:ln w="9525">
              <a:noFill/>
              <a:round/>
              <a:headEnd/>
              <a:tailEnd/>
            </a:ln>
          </p:spPr>
          <p:txBody>
            <a:bodyPr/>
            <a:lstStyle/>
            <a:p>
              <a:endParaRPr lang="zh-CN" altLang="en-US"/>
            </a:p>
          </p:txBody>
        </p:sp>
        <p:sp>
          <p:nvSpPr>
            <p:cNvPr id="609317" name="Freeform 37"/>
            <p:cNvSpPr>
              <a:spLocks/>
            </p:cNvSpPr>
            <p:nvPr/>
          </p:nvSpPr>
          <p:spPr bwMode="auto">
            <a:xfrm>
              <a:off x="872" y="2026"/>
              <a:ext cx="22" cy="41"/>
            </a:xfrm>
            <a:custGeom>
              <a:avLst/>
              <a:gdLst/>
              <a:ahLst/>
              <a:cxnLst>
                <a:cxn ang="0">
                  <a:pos x="6" y="0"/>
                </a:cxn>
                <a:cxn ang="0">
                  <a:pos x="0" y="6"/>
                </a:cxn>
                <a:cxn ang="0">
                  <a:pos x="0" y="6"/>
                </a:cxn>
                <a:cxn ang="0">
                  <a:pos x="0" y="18"/>
                </a:cxn>
                <a:cxn ang="0">
                  <a:pos x="0" y="24"/>
                </a:cxn>
                <a:cxn ang="0">
                  <a:pos x="0" y="30"/>
                </a:cxn>
                <a:cxn ang="0">
                  <a:pos x="6" y="36"/>
                </a:cxn>
                <a:cxn ang="0">
                  <a:pos x="6" y="36"/>
                </a:cxn>
                <a:cxn ang="0">
                  <a:pos x="12" y="42"/>
                </a:cxn>
                <a:cxn ang="0">
                  <a:pos x="18" y="48"/>
                </a:cxn>
                <a:cxn ang="0">
                  <a:pos x="24" y="48"/>
                </a:cxn>
                <a:cxn ang="0">
                  <a:pos x="30" y="48"/>
                </a:cxn>
                <a:cxn ang="0">
                  <a:pos x="30" y="48"/>
                </a:cxn>
              </a:cxnLst>
              <a:rect l="0" t="0" r="r" b="b"/>
              <a:pathLst>
                <a:path w="30" h="48">
                  <a:moveTo>
                    <a:pt x="6" y="0"/>
                  </a:moveTo>
                  <a:lnTo>
                    <a:pt x="0" y="6"/>
                  </a:lnTo>
                  <a:lnTo>
                    <a:pt x="0" y="6"/>
                  </a:lnTo>
                  <a:lnTo>
                    <a:pt x="0" y="18"/>
                  </a:lnTo>
                  <a:lnTo>
                    <a:pt x="0" y="24"/>
                  </a:lnTo>
                  <a:lnTo>
                    <a:pt x="0" y="30"/>
                  </a:lnTo>
                  <a:lnTo>
                    <a:pt x="6" y="36"/>
                  </a:lnTo>
                  <a:lnTo>
                    <a:pt x="6" y="36"/>
                  </a:lnTo>
                  <a:lnTo>
                    <a:pt x="12" y="42"/>
                  </a:lnTo>
                  <a:lnTo>
                    <a:pt x="18" y="48"/>
                  </a:lnTo>
                  <a:lnTo>
                    <a:pt x="24" y="48"/>
                  </a:lnTo>
                  <a:lnTo>
                    <a:pt x="30" y="48"/>
                  </a:lnTo>
                  <a:lnTo>
                    <a:pt x="30" y="48"/>
                  </a:lnTo>
                </a:path>
              </a:pathLst>
            </a:custGeom>
            <a:noFill/>
            <a:ln w="0">
              <a:solidFill>
                <a:srgbClr val="000000"/>
              </a:solidFill>
              <a:prstDash val="solid"/>
              <a:round/>
              <a:headEnd/>
              <a:tailEnd/>
            </a:ln>
          </p:spPr>
          <p:txBody>
            <a:bodyPr/>
            <a:lstStyle/>
            <a:p>
              <a:endParaRPr lang="zh-CN" altLang="en-US"/>
            </a:p>
          </p:txBody>
        </p:sp>
        <p:sp>
          <p:nvSpPr>
            <p:cNvPr id="609318" name="Freeform 38"/>
            <p:cNvSpPr>
              <a:spLocks/>
            </p:cNvSpPr>
            <p:nvPr/>
          </p:nvSpPr>
          <p:spPr bwMode="auto">
            <a:xfrm>
              <a:off x="1099" y="1995"/>
              <a:ext cx="31" cy="51"/>
            </a:xfrm>
            <a:custGeom>
              <a:avLst/>
              <a:gdLst/>
              <a:ahLst/>
              <a:cxnLst>
                <a:cxn ang="0">
                  <a:pos x="0" y="30"/>
                </a:cxn>
                <a:cxn ang="0">
                  <a:pos x="0" y="24"/>
                </a:cxn>
                <a:cxn ang="0">
                  <a:pos x="0" y="18"/>
                </a:cxn>
                <a:cxn ang="0">
                  <a:pos x="6" y="12"/>
                </a:cxn>
                <a:cxn ang="0">
                  <a:pos x="6" y="6"/>
                </a:cxn>
                <a:cxn ang="0">
                  <a:pos x="12" y="0"/>
                </a:cxn>
                <a:cxn ang="0">
                  <a:pos x="12" y="0"/>
                </a:cxn>
                <a:cxn ang="0">
                  <a:pos x="18" y="0"/>
                </a:cxn>
                <a:cxn ang="0">
                  <a:pos x="18" y="0"/>
                </a:cxn>
                <a:cxn ang="0">
                  <a:pos x="24" y="0"/>
                </a:cxn>
                <a:cxn ang="0">
                  <a:pos x="30" y="0"/>
                </a:cxn>
                <a:cxn ang="0">
                  <a:pos x="30" y="6"/>
                </a:cxn>
                <a:cxn ang="0">
                  <a:pos x="36" y="6"/>
                </a:cxn>
                <a:cxn ang="0">
                  <a:pos x="36" y="12"/>
                </a:cxn>
                <a:cxn ang="0">
                  <a:pos x="36" y="18"/>
                </a:cxn>
                <a:cxn ang="0">
                  <a:pos x="42" y="24"/>
                </a:cxn>
                <a:cxn ang="0">
                  <a:pos x="42" y="30"/>
                </a:cxn>
                <a:cxn ang="0">
                  <a:pos x="42" y="36"/>
                </a:cxn>
                <a:cxn ang="0">
                  <a:pos x="36" y="42"/>
                </a:cxn>
                <a:cxn ang="0">
                  <a:pos x="36" y="42"/>
                </a:cxn>
                <a:cxn ang="0">
                  <a:pos x="36" y="48"/>
                </a:cxn>
                <a:cxn ang="0">
                  <a:pos x="30" y="54"/>
                </a:cxn>
                <a:cxn ang="0">
                  <a:pos x="30" y="54"/>
                </a:cxn>
                <a:cxn ang="0">
                  <a:pos x="24" y="60"/>
                </a:cxn>
                <a:cxn ang="0">
                  <a:pos x="18" y="60"/>
                </a:cxn>
                <a:cxn ang="0">
                  <a:pos x="18" y="60"/>
                </a:cxn>
                <a:cxn ang="0">
                  <a:pos x="12" y="54"/>
                </a:cxn>
                <a:cxn ang="0">
                  <a:pos x="6" y="54"/>
                </a:cxn>
                <a:cxn ang="0">
                  <a:pos x="6" y="48"/>
                </a:cxn>
                <a:cxn ang="0">
                  <a:pos x="6" y="42"/>
                </a:cxn>
                <a:cxn ang="0">
                  <a:pos x="0" y="36"/>
                </a:cxn>
                <a:cxn ang="0">
                  <a:pos x="0" y="36"/>
                </a:cxn>
                <a:cxn ang="0">
                  <a:pos x="0" y="30"/>
                </a:cxn>
              </a:cxnLst>
              <a:rect l="0" t="0" r="r" b="b"/>
              <a:pathLst>
                <a:path w="42" h="60">
                  <a:moveTo>
                    <a:pt x="0" y="30"/>
                  </a:moveTo>
                  <a:lnTo>
                    <a:pt x="0" y="24"/>
                  </a:lnTo>
                  <a:lnTo>
                    <a:pt x="0" y="18"/>
                  </a:lnTo>
                  <a:lnTo>
                    <a:pt x="6" y="12"/>
                  </a:lnTo>
                  <a:lnTo>
                    <a:pt x="6" y="6"/>
                  </a:lnTo>
                  <a:lnTo>
                    <a:pt x="12" y="0"/>
                  </a:lnTo>
                  <a:lnTo>
                    <a:pt x="12" y="0"/>
                  </a:lnTo>
                  <a:lnTo>
                    <a:pt x="18" y="0"/>
                  </a:lnTo>
                  <a:lnTo>
                    <a:pt x="18" y="0"/>
                  </a:lnTo>
                  <a:lnTo>
                    <a:pt x="24" y="0"/>
                  </a:lnTo>
                  <a:lnTo>
                    <a:pt x="30" y="0"/>
                  </a:lnTo>
                  <a:lnTo>
                    <a:pt x="30" y="6"/>
                  </a:lnTo>
                  <a:lnTo>
                    <a:pt x="36" y="6"/>
                  </a:lnTo>
                  <a:lnTo>
                    <a:pt x="36" y="12"/>
                  </a:lnTo>
                  <a:lnTo>
                    <a:pt x="36" y="18"/>
                  </a:lnTo>
                  <a:lnTo>
                    <a:pt x="42" y="24"/>
                  </a:lnTo>
                  <a:lnTo>
                    <a:pt x="42" y="30"/>
                  </a:lnTo>
                  <a:lnTo>
                    <a:pt x="42" y="36"/>
                  </a:lnTo>
                  <a:lnTo>
                    <a:pt x="36" y="42"/>
                  </a:lnTo>
                  <a:lnTo>
                    <a:pt x="36" y="42"/>
                  </a:lnTo>
                  <a:lnTo>
                    <a:pt x="36" y="48"/>
                  </a:lnTo>
                  <a:lnTo>
                    <a:pt x="30" y="54"/>
                  </a:lnTo>
                  <a:lnTo>
                    <a:pt x="30" y="54"/>
                  </a:lnTo>
                  <a:lnTo>
                    <a:pt x="24" y="60"/>
                  </a:lnTo>
                  <a:lnTo>
                    <a:pt x="18" y="60"/>
                  </a:lnTo>
                  <a:lnTo>
                    <a:pt x="18" y="60"/>
                  </a:lnTo>
                  <a:lnTo>
                    <a:pt x="12" y="54"/>
                  </a:lnTo>
                  <a:lnTo>
                    <a:pt x="6" y="54"/>
                  </a:lnTo>
                  <a:lnTo>
                    <a:pt x="6" y="48"/>
                  </a:lnTo>
                  <a:lnTo>
                    <a:pt x="6" y="42"/>
                  </a:lnTo>
                  <a:lnTo>
                    <a:pt x="0" y="36"/>
                  </a:lnTo>
                  <a:lnTo>
                    <a:pt x="0" y="36"/>
                  </a:lnTo>
                  <a:lnTo>
                    <a:pt x="0" y="30"/>
                  </a:lnTo>
                  <a:close/>
                </a:path>
              </a:pathLst>
            </a:custGeom>
            <a:solidFill>
              <a:srgbClr val="000000"/>
            </a:solidFill>
            <a:ln w="9525">
              <a:noFill/>
              <a:round/>
              <a:headEnd/>
              <a:tailEnd/>
            </a:ln>
          </p:spPr>
          <p:txBody>
            <a:bodyPr/>
            <a:lstStyle/>
            <a:p>
              <a:endParaRPr lang="zh-CN" altLang="en-US"/>
            </a:p>
          </p:txBody>
        </p:sp>
        <p:sp>
          <p:nvSpPr>
            <p:cNvPr id="609319" name="Freeform 39"/>
            <p:cNvSpPr>
              <a:spLocks/>
            </p:cNvSpPr>
            <p:nvPr/>
          </p:nvSpPr>
          <p:spPr bwMode="auto">
            <a:xfrm>
              <a:off x="1099" y="1995"/>
              <a:ext cx="31" cy="51"/>
            </a:xfrm>
            <a:custGeom>
              <a:avLst/>
              <a:gdLst/>
              <a:ahLst/>
              <a:cxnLst>
                <a:cxn ang="0">
                  <a:pos x="0" y="30"/>
                </a:cxn>
                <a:cxn ang="0">
                  <a:pos x="0" y="24"/>
                </a:cxn>
                <a:cxn ang="0">
                  <a:pos x="0" y="18"/>
                </a:cxn>
                <a:cxn ang="0">
                  <a:pos x="6" y="12"/>
                </a:cxn>
                <a:cxn ang="0">
                  <a:pos x="6" y="6"/>
                </a:cxn>
                <a:cxn ang="0">
                  <a:pos x="12" y="0"/>
                </a:cxn>
                <a:cxn ang="0">
                  <a:pos x="12" y="0"/>
                </a:cxn>
                <a:cxn ang="0">
                  <a:pos x="18" y="0"/>
                </a:cxn>
                <a:cxn ang="0">
                  <a:pos x="18" y="0"/>
                </a:cxn>
                <a:cxn ang="0">
                  <a:pos x="24" y="0"/>
                </a:cxn>
                <a:cxn ang="0">
                  <a:pos x="30" y="0"/>
                </a:cxn>
                <a:cxn ang="0">
                  <a:pos x="30" y="6"/>
                </a:cxn>
                <a:cxn ang="0">
                  <a:pos x="36" y="6"/>
                </a:cxn>
                <a:cxn ang="0">
                  <a:pos x="36" y="12"/>
                </a:cxn>
                <a:cxn ang="0">
                  <a:pos x="36" y="18"/>
                </a:cxn>
                <a:cxn ang="0">
                  <a:pos x="42" y="24"/>
                </a:cxn>
                <a:cxn ang="0">
                  <a:pos x="42" y="30"/>
                </a:cxn>
                <a:cxn ang="0">
                  <a:pos x="42" y="36"/>
                </a:cxn>
                <a:cxn ang="0">
                  <a:pos x="36" y="42"/>
                </a:cxn>
                <a:cxn ang="0">
                  <a:pos x="36" y="42"/>
                </a:cxn>
                <a:cxn ang="0">
                  <a:pos x="36" y="48"/>
                </a:cxn>
                <a:cxn ang="0">
                  <a:pos x="30" y="54"/>
                </a:cxn>
                <a:cxn ang="0">
                  <a:pos x="30" y="54"/>
                </a:cxn>
                <a:cxn ang="0">
                  <a:pos x="24" y="60"/>
                </a:cxn>
                <a:cxn ang="0">
                  <a:pos x="18" y="60"/>
                </a:cxn>
                <a:cxn ang="0">
                  <a:pos x="18" y="60"/>
                </a:cxn>
                <a:cxn ang="0">
                  <a:pos x="12" y="54"/>
                </a:cxn>
                <a:cxn ang="0">
                  <a:pos x="6" y="54"/>
                </a:cxn>
                <a:cxn ang="0">
                  <a:pos x="6" y="48"/>
                </a:cxn>
                <a:cxn ang="0">
                  <a:pos x="6" y="42"/>
                </a:cxn>
                <a:cxn ang="0">
                  <a:pos x="0" y="36"/>
                </a:cxn>
                <a:cxn ang="0">
                  <a:pos x="0" y="36"/>
                </a:cxn>
                <a:cxn ang="0">
                  <a:pos x="0" y="30"/>
                </a:cxn>
              </a:cxnLst>
              <a:rect l="0" t="0" r="r" b="b"/>
              <a:pathLst>
                <a:path w="42" h="60">
                  <a:moveTo>
                    <a:pt x="0" y="30"/>
                  </a:moveTo>
                  <a:lnTo>
                    <a:pt x="0" y="24"/>
                  </a:lnTo>
                  <a:lnTo>
                    <a:pt x="0" y="18"/>
                  </a:lnTo>
                  <a:lnTo>
                    <a:pt x="6" y="12"/>
                  </a:lnTo>
                  <a:lnTo>
                    <a:pt x="6" y="6"/>
                  </a:lnTo>
                  <a:lnTo>
                    <a:pt x="12" y="0"/>
                  </a:lnTo>
                  <a:lnTo>
                    <a:pt x="12" y="0"/>
                  </a:lnTo>
                  <a:lnTo>
                    <a:pt x="18" y="0"/>
                  </a:lnTo>
                  <a:lnTo>
                    <a:pt x="18" y="0"/>
                  </a:lnTo>
                  <a:lnTo>
                    <a:pt x="24" y="0"/>
                  </a:lnTo>
                  <a:lnTo>
                    <a:pt x="30" y="0"/>
                  </a:lnTo>
                  <a:lnTo>
                    <a:pt x="30" y="6"/>
                  </a:lnTo>
                  <a:lnTo>
                    <a:pt x="36" y="6"/>
                  </a:lnTo>
                  <a:lnTo>
                    <a:pt x="36" y="12"/>
                  </a:lnTo>
                  <a:lnTo>
                    <a:pt x="36" y="18"/>
                  </a:lnTo>
                  <a:lnTo>
                    <a:pt x="42" y="24"/>
                  </a:lnTo>
                  <a:lnTo>
                    <a:pt x="42" y="30"/>
                  </a:lnTo>
                  <a:lnTo>
                    <a:pt x="42" y="36"/>
                  </a:lnTo>
                  <a:lnTo>
                    <a:pt x="36" y="42"/>
                  </a:lnTo>
                  <a:lnTo>
                    <a:pt x="36" y="42"/>
                  </a:lnTo>
                  <a:lnTo>
                    <a:pt x="36" y="48"/>
                  </a:lnTo>
                  <a:lnTo>
                    <a:pt x="30" y="54"/>
                  </a:lnTo>
                  <a:lnTo>
                    <a:pt x="30" y="54"/>
                  </a:lnTo>
                  <a:lnTo>
                    <a:pt x="24" y="60"/>
                  </a:lnTo>
                  <a:lnTo>
                    <a:pt x="18" y="60"/>
                  </a:lnTo>
                  <a:lnTo>
                    <a:pt x="18" y="60"/>
                  </a:lnTo>
                  <a:lnTo>
                    <a:pt x="12" y="54"/>
                  </a:lnTo>
                  <a:lnTo>
                    <a:pt x="6" y="54"/>
                  </a:lnTo>
                  <a:lnTo>
                    <a:pt x="6" y="48"/>
                  </a:lnTo>
                  <a:lnTo>
                    <a:pt x="6" y="42"/>
                  </a:lnTo>
                  <a:lnTo>
                    <a:pt x="0" y="36"/>
                  </a:lnTo>
                  <a:lnTo>
                    <a:pt x="0" y="36"/>
                  </a:lnTo>
                  <a:lnTo>
                    <a:pt x="0" y="30"/>
                  </a:lnTo>
                </a:path>
              </a:pathLst>
            </a:custGeom>
            <a:noFill/>
            <a:ln w="0">
              <a:solidFill>
                <a:srgbClr val="000000"/>
              </a:solidFill>
              <a:prstDash val="solid"/>
              <a:round/>
              <a:headEnd/>
              <a:tailEnd/>
            </a:ln>
          </p:spPr>
          <p:txBody>
            <a:bodyPr/>
            <a:lstStyle/>
            <a:p>
              <a:endParaRPr lang="zh-CN" altLang="en-US"/>
            </a:p>
          </p:txBody>
        </p:sp>
        <p:sp>
          <p:nvSpPr>
            <p:cNvPr id="609320" name="Freeform 40"/>
            <p:cNvSpPr>
              <a:spLocks/>
            </p:cNvSpPr>
            <p:nvPr/>
          </p:nvSpPr>
          <p:spPr bwMode="auto">
            <a:xfrm>
              <a:off x="1095" y="1995"/>
              <a:ext cx="18" cy="20"/>
            </a:xfrm>
            <a:custGeom>
              <a:avLst/>
              <a:gdLst/>
              <a:ahLst/>
              <a:cxnLst>
                <a:cxn ang="0">
                  <a:pos x="24" y="24"/>
                </a:cxn>
                <a:cxn ang="0">
                  <a:pos x="6" y="0"/>
                </a:cxn>
                <a:cxn ang="0">
                  <a:pos x="0" y="18"/>
                </a:cxn>
                <a:cxn ang="0">
                  <a:pos x="24" y="24"/>
                </a:cxn>
              </a:cxnLst>
              <a:rect l="0" t="0" r="r" b="b"/>
              <a:pathLst>
                <a:path w="24" h="24">
                  <a:moveTo>
                    <a:pt x="24" y="24"/>
                  </a:moveTo>
                  <a:lnTo>
                    <a:pt x="6" y="0"/>
                  </a:lnTo>
                  <a:lnTo>
                    <a:pt x="0" y="18"/>
                  </a:lnTo>
                  <a:lnTo>
                    <a:pt x="24" y="24"/>
                  </a:lnTo>
                  <a:close/>
                </a:path>
              </a:pathLst>
            </a:custGeom>
            <a:solidFill>
              <a:srgbClr val="D1FFFF"/>
            </a:solidFill>
            <a:ln w="9525">
              <a:noFill/>
              <a:round/>
              <a:headEnd/>
              <a:tailEnd/>
            </a:ln>
          </p:spPr>
          <p:txBody>
            <a:bodyPr/>
            <a:lstStyle/>
            <a:p>
              <a:endParaRPr lang="zh-CN" altLang="en-US"/>
            </a:p>
          </p:txBody>
        </p:sp>
        <p:sp>
          <p:nvSpPr>
            <p:cNvPr id="609321" name="Freeform 41"/>
            <p:cNvSpPr>
              <a:spLocks/>
            </p:cNvSpPr>
            <p:nvPr/>
          </p:nvSpPr>
          <p:spPr bwMode="auto">
            <a:xfrm>
              <a:off x="1126" y="2010"/>
              <a:ext cx="18" cy="41"/>
            </a:xfrm>
            <a:custGeom>
              <a:avLst/>
              <a:gdLst/>
              <a:ahLst/>
              <a:cxnLst>
                <a:cxn ang="0">
                  <a:pos x="18" y="0"/>
                </a:cxn>
                <a:cxn ang="0">
                  <a:pos x="18" y="0"/>
                </a:cxn>
                <a:cxn ang="0">
                  <a:pos x="18" y="6"/>
                </a:cxn>
                <a:cxn ang="0">
                  <a:pos x="24" y="18"/>
                </a:cxn>
                <a:cxn ang="0">
                  <a:pos x="18" y="24"/>
                </a:cxn>
                <a:cxn ang="0">
                  <a:pos x="18" y="30"/>
                </a:cxn>
                <a:cxn ang="0">
                  <a:pos x="18" y="36"/>
                </a:cxn>
                <a:cxn ang="0">
                  <a:pos x="12" y="36"/>
                </a:cxn>
                <a:cxn ang="0">
                  <a:pos x="12" y="42"/>
                </a:cxn>
                <a:cxn ang="0">
                  <a:pos x="6" y="48"/>
                </a:cxn>
                <a:cxn ang="0">
                  <a:pos x="6" y="48"/>
                </a:cxn>
                <a:cxn ang="0">
                  <a:pos x="0" y="48"/>
                </a:cxn>
                <a:cxn ang="0">
                  <a:pos x="0" y="48"/>
                </a:cxn>
              </a:cxnLst>
              <a:rect l="0" t="0" r="r" b="b"/>
              <a:pathLst>
                <a:path w="24" h="48">
                  <a:moveTo>
                    <a:pt x="18" y="0"/>
                  </a:moveTo>
                  <a:lnTo>
                    <a:pt x="18" y="0"/>
                  </a:lnTo>
                  <a:lnTo>
                    <a:pt x="18" y="6"/>
                  </a:lnTo>
                  <a:lnTo>
                    <a:pt x="24" y="18"/>
                  </a:lnTo>
                  <a:lnTo>
                    <a:pt x="18" y="24"/>
                  </a:lnTo>
                  <a:lnTo>
                    <a:pt x="18" y="30"/>
                  </a:lnTo>
                  <a:lnTo>
                    <a:pt x="18" y="36"/>
                  </a:lnTo>
                  <a:lnTo>
                    <a:pt x="12" y="36"/>
                  </a:lnTo>
                  <a:lnTo>
                    <a:pt x="12" y="42"/>
                  </a:lnTo>
                  <a:lnTo>
                    <a:pt x="6" y="48"/>
                  </a:lnTo>
                  <a:lnTo>
                    <a:pt x="6" y="48"/>
                  </a:lnTo>
                  <a:lnTo>
                    <a:pt x="0" y="48"/>
                  </a:lnTo>
                  <a:lnTo>
                    <a:pt x="0" y="48"/>
                  </a:lnTo>
                </a:path>
              </a:pathLst>
            </a:custGeom>
            <a:noFill/>
            <a:ln w="0">
              <a:solidFill>
                <a:srgbClr val="000000"/>
              </a:solidFill>
              <a:prstDash val="solid"/>
              <a:round/>
              <a:headEnd/>
              <a:tailEnd/>
            </a:ln>
          </p:spPr>
          <p:txBody>
            <a:bodyPr/>
            <a:lstStyle/>
            <a:p>
              <a:endParaRPr lang="zh-CN" altLang="en-US"/>
            </a:p>
          </p:txBody>
        </p:sp>
        <p:sp>
          <p:nvSpPr>
            <p:cNvPr id="609322" name="Freeform 42"/>
            <p:cNvSpPr>
              <a:spLocks/>
            </p:cNvSpPr>
            <p:nvPr/>
          </p:nvSpPr>
          <p:spPr bwMode="auto">
            <a:xfrm>
              <a:off x="1015" y="1974"/>
              <a:ext cx="4" cy="31"/>
            </a:xfrm>
            <a:custGeom>
              <a:avLst/>
              <a:gdLst/>
              <a:ahLst/>
              <a:cxnLst>
                <a:cxn ang="0">
                  <a:pos x="0" y="0"/>
                </a:cxn>
                <a:cxn ang="0">
                  <a:pos x="0" y="12"/>
                </a:cxn>
                <a:cxn ang="0">
                  <a:pos x="6" y="36"/>
                </a:cxn>
              </a:cxnLst>
              <a:rect l="0" t="0" r="r" b="b"/>
              <a:pathLst>
                <a:path w="6" h="36">
                  <a:moveTo>
                    <a:pt x="0" y="0"/>
                  </a:moveTo>
                  <a:lnTo>
                    <a:pt x="0" y="12"/>
                  </a:lnTo>
                  <a:lnTo>
                    <a:pt x="6" y="36"/>
                  </a:lnTo>
                </a:path>
              </a:pathLst>
            </a:custGeom>
            <a:noFill/>
            <a:ln w="0">
              <a:solidFill>
                <a:srgbClr val="000000"/>
              </a:solidFill>
              <a:prstDash val="solid"/>
              <a:round/>
              <a:headEnd/>
              <a:tailEnd/>
            </a:ln>
          </p:spPr>
          <p:txBody>
            <a:bodyPr/>
            <a:lstStyle/>
            <a:p>
              <a:endParaRPr lang="zh-CN" altLang="en-US"/>
            </a:p>
          </p:txBody>
        </p:sp>
        <p:sp>
          <p:nvSpPr>
            <p:cNvPr id="609323" name="Freeform 43"/>
            <p:cNvSpPr>
              <a:spLocks/>
            </p:cNvSpPr>
            <p:nvPr/>
          </p:nvSpPr>
          <p:spPr bwMode="auto">
            <a:xfrm>
              <a:off x="814" y="2051"/>
              <a:ext cx="205" cy="192"/>
            </a:xfrm>
            <a:custGeom>
              <a:avLst/>
              <a:gdLst/>
              <a:ahLst/>
              <a:cxnLst>
                <a:cxn ang="0">
                  <a:pos x="276" y="0"/>
                </a:cxn>
                <a:cxn ang="0">
                  <a:pos x="276" y="24"/>
                </a:cxn>
                <a:cxn ang="0">
                  <a:pos x="276" y="48"/>
                </a:cxn>
                <a:cxn ang="0">
                  <a:pos x="270" y="72"/>
                </a:cxn>
                <a:cxn ang="0">
                  <a:pos x="270" y="96"/>
                </a:cxn>
                <a:cxn ang="0">
                  <a:pos x="264" y="120"/>
                </a:cxn>
                <a:cxn ang="0">
                  <a:pos x="258" y="144"/>
                </a:cxn>
                <a:cxn ang="0">
                  <a:pos x="228" y="156"/>
                </a:cxn>
                <a:cxn ang="0">
                  <a:pos x="198" y="168"/>
                </a:cxn>
                <a:cxn ang="0">
                  <a:pos x="162" y="180"/>
                </a:cxn>
                <a:cxn ang="0">
                  <a:pos x="132" y="192"/>
                </a:cxn>
                <a:cxn ang="0">
                  <a:pos x="96" y="198"/>
                </a:cxn>
                <a:cxn ang="0">
                  <a:pos x="66" y="210"/>
                </a:cxn>
                <a:cxn ang="0">
                  <a:pos x="30" y="216"/>
                </a:cxn>
                <a:cxn ang="0">
                  <a:pos x="0" y="222"/>
                </a:cxn>
                <a:cxn ang="0">
                  <a:pos x="0" y="222"/>
                </a:cxn>
              </a:cxnLst>
              <a:rect l="0" t="0" r="r" b="b"/>
              <a:pathLst>
                <a:path w="276" h="222">
                  <a:moveTo>
                    <a:pt x="276" y="0"/>
                  </a:moveTo>
                  <a:lnTo>
                    <a:pt x="276" y="24"/>
                  </a:lnTo>
                  <a:lnTo>
                    <a:pt x="276" y="48"/>
                  </a:lnTo>
                  <a:lnTo>
                    <a:pt x="270" y="72"/>
                  </a:lnTo>
                  <a:lnTo>
                    <a:pt x="270" y="96"/>
                  </a:lnTo>
                  <a:lnTo>
                    <a:pt x="264" y="120"/>
                  </a:lnTo>
                  <a:lnTo>
                    <a:pt x="258" y="144"/>
                  </a:lnTo>
                  <a:lnTo>
                    <a:pt x="228" y="156"/>
                  </a:lnTo>
                  <a:lnTo>
                    <a:pt x="198" y="168"/>
                  </a:lnTo>
                  <a:lnTo>
                    <a:pt x="162" y="180"/>
                  </a:lnTo>
                  <a:lnTo>
                    <a:pt x="132" y="192"/>
                  </a:lnTo>
                  <a:lnTo>
                    <a:pt x="96" y="198"/>
                  </a:lnTo>
                  <a:lnTo>
                    <a:pt x="66" y="210"/>
                  </a:lnTo>
                  <a:lnTo>
                    <a:pt x="30" y="216"/>
                  </a:lnTo>
                  <a:lnTo>
                    <a:pt x="0" y="222"/>
                  </a:lnTo>
                  <a:lnTo>
                    <a:pt x="0" y="222"/>
                  </a:lnTo>
                </a:path>
              </a:pathLst>
            </a:custGeom>
            <a:noFill/>
            <a:ln w="0">
              <a:solidFill>
                <a:srgbClr val="000000"/>
              </a:solidFill>
              <a:prstDash val="solid"/>
              <a:round/>
              <a:headEnd/>
              <a:tailEnd/>
            </a:ln>
          </p:spPr>
          <p:txBody>
            <a:bodyPr/>
            <a:lstStyle/>
            <a:p>
              <a:endParaRPr lang="zh-CN" altLang="en-US"/>
            </a:p>
          </p:txBody>
        </p:sp>
        <p:sp>
          <p:nvSpPr>
            <p:cNvPr id="609324" name="Freeform 44"/>
            <p:cNvSpPr>
              <a:spLocks/>
            </p:cNvSpPr>
            <p:nvPr/>
          </p:nvSpPr>
          <p:spPr bwMode="auto">
            <a:xfrm>
              <a:off x="796" y="1969"/>
              <a:ext cx="192" cy="274"/>
            </a:xfrm>
            <a:custGeom>
              <a:avLst/>
              <a:gdLst/>
              <a:ahLst/>
              <a:cxnLst>
                <a:cxn ang="0">
                  <a:pos x="24" y="318"/>
                </a:cxn>
                <a:cxn ang="0">
                  <a:pos x="24" y="318"/>
                </a:cxn>
                <a:cxn ang="0">
                  <a:pos x="18" y="294"/>
                </a:cxn>
                <a:cxn ang="0">
                  <a:pos x="12" y="270"/>
                </a:cxn>
                <a:cxn ang="0">
                  <a:pos x="6" y="246"/>
                </a:cxn>
                <a:cxn ang="0">
                  <a:pos x="6" y="222"/>
                </a:cxn>
                <a:cxn ang="0">
                  <a:pos x="0" y="198"/>
                </a:cxn>
                <a:cxn ang="0">
                  <a:pos x="0" y="174"/>
                </a:cxn>
                <a:cxn ang="0">
                  <a:pos x="0" y="150"/>
                </a:cxn>
                <a:cxn ang="0">
                  <a:pos x="6" y="126"/>
                </a:cxn>
                <a:cxn ang="0">
                  <a:pos x="6" y="102"/>
                </a:cxn>
                <a:cxn ang="0">
                  <a:pos x="12" y="84"/>
                </a:cxn>
                <a:cxn ang="0">
                  <a:pos x="12" y="60"/>
                </a:cxn>
                <a:cxn ang="0">
                  <a:pos x="24" y="36"/>
                </a:cxn>
                <a:cxn ang="0">
                  <a:pos x="30" y="12"/>
                </a:cxn>
                <a:cxn ang="0">
                  <a:pos x="36" y="12"/>
                </a:cxn>
                <a:cxn ang="0">
                  <a:pos x="66" y="6"/>
                </a:cxn>
                <a:cxn ang="0">
                  <a:pos x="102" y="0"/>
                </a:cxn>
                <a:cxn ang="0">
                  <a:pos x="132" y="0"/>
                </a:cxn>
                <a:cxn ang="0">
                  <a:pos x="162" y="0"/>
                </a:cxn>
                <a:cxn ang="0">
                  <a:pos x="198" y="0"/>
                </a:cxn>
                <a:cxn ang="0">
                  <a:pos x="228" y="0"/>
                </a:cxn>
                <a:cxn ang="0">
                  <a:pos x="258" y="0"/>
                </a:cxn>
              </a:cxnLst>
              <a:rect l="0" t="0" r="r" b="b"/>
              <a:pathLst>
                <a:path w="258" h="318">
                  <a:moveTo>
                    <a:pt x="24" y="318"/>
                  </a:moveTo>
                  <a:lnTo>
                    <a:pt x="24" y="318"/>
                  </a:lnTo>
                  <a:lnTo>
                    <a:pt x="18" y="294"/>
                  </a:lnTo>
                  <a:lnTo>
                    <a:pt x="12" y="270"/>
                  </a:lnTo>
                  <a:lnTo>
                    <a:pt x="6" y="246"/>
                  </a:lnTo>
                  <a:lnTo>
                    <a:pt x="6" y="222"/>
                  </a:lnTo>
                  <a:lnTo>
                    <a:pt x="0" y="198"/>
                  </a:lnTo>
                  <a:lnTo>
                    <a:pt x="0" y="174"/>
                  </a:lnTo>
                  <a:lnTo>
                    <a:pt x="0" y="150"/>
                  </a:lnTo>
                  <a:lnTo>
                    <a:pt x="6" y="126"/>
                  </a:lnTo>
                  <a:lnTo>
                    <a:pt x="6" y="102"/>
                  </a:lnTo>
                  <a:lnTo>
                    <a:pt x="12" y="84"/>
                  </a:lnTo>
                  <a:lnTo>
                    <a:pt x="12" y="60"/>
                  </a:lnTo>
                  <a:lnTo>
                    <a:pt x="24" y="36"/>
                  </a:lnTo>
                  <a:lnTo>
                    <a:pt x="30" y="12"/>
                  </a:lnTo>
                  <a:lnTo>
                    <a:pt x="36" y="12"/>
                  </a:lnTo>
                  <a:lnTo>
                    <a:pt x="66" y="6"/>
                  </a:lnTo>
                  <a:lnTo>
                    <a:pt x="102" y="0"/>
                  </a:lnTo>
                  <a:lnTo>
                    <a:pt x="132" y="0"/>
                  </a:lnTo>
                  <a:lnTo>
                    <a:pt x="162" y="0"/>
                  </a:lnTo>
                  <a:lnTo>
                    <a:pt x="198" y="0"/>
                  </a:lnTo>
                  <a:lnTo>
                    <a:pt x="228" y="0"/>
                  </a:lnTo>
                  <a:lnTo>
                    <a:pt x="258" y="0"/>
                  </a:lnTo>
                </a:path>
              </a:pathLst>
            </a:custGeom>
            <a:noFill/>
            <a:ln w="0">
              <a:solidFill>
                <a:srgbClr val="000000"/>
              </a:solidFill>
              <a:prstDash val="solid"/>
              <a:round/>
              <a:headEnd/>
              <a:tailEnd/>
            </a:ln>
          </p:spPr>
          <p:txBody>
            <a:bodyPr/>
            <a:lstStyle/>
            <a:p>
              <a:endParaRPr lang="zh-CN" altLang="en-US"/>
            </a:p>
          </p:txBody>
        </p:sp>
        <p:sp>
          <p:nvSpPr>
            <p:cNvPr id="609325" name="Line 45"/>
            <p:cNvSpPr>
              <a:spLocks noChangeShapeType="1"/>
            </p:cNvSpPr>
            <p:nvPr/>
          </p:nvSpPr>
          <p:spPr bwMode="auto">
            <a:xfrm>
              <a:off x="1019" y="2046"/>
              <a:ext cx="45" cy="1"/>
            </a:xfrm>
            <a:prstGeom prst="line">
              <a:avLst/>
            </a:prstGeom>
            <a:noFill/>
            <a:ln w="0">
              <a:solidFill>
                <a:srgbClr val="000000"/>
              </a:solidFill>
              <a:round/>
              <a:headEnd/>
              <a:tailEnd/>
            </a:ln>
          </p:spPr>
          <p:txBody>
            <a:bodyPr/>
            <a:lstStyle/>
            <a:p>
              <a:endParaRPr lang="zh-CN" altLang="en-US"/>
            </a:p>
          </p:txBody>
        </p:sp>
        <p:sp>
          <p:nvSpPr>
            <p:cNvPr id="609326" name="Freeform 46"/>
            <p:cNvSpPr>
              <a:spLocks/>
            </p:cNvSpPr>
            <p:nvPr/>
          </p:nvSpPr>
          <p:spPr bwMode="auto">
            <a:xfrm>
              <a:off x="1024" y="1953"/>
              <a:ext cx="182" cy="160"/>
            </a:xfrm>
            <a:custGeom>
              <a:avLst/>
              <a:gdLst/>
              <a:ahLst/>
              <a:cxnLst>
                <a:cxn ang="0">
                  <a:pos x="0" y="78"/>
                </a:cxn>
                <a:cxn ang="0">
                  <a:pos x="54" y="78"/>
                </a:cxn>
                <a:cxn ang="0">
                  <a:pos x="60" y="18"/>
                </a:cxn>
                <a:cxn ang="0">
                  <a:pos x="66" y="18"/>
                </a:cxn>
                <a:cxn ang="0">
                  <a:pos x="78" y="12"/>
                </a:cxn>
                <a:cxn ang="0">
                  <a:pos x="96" y="6"/>
                </a:cxn>
                <a:cxn ang="0">
                  <a:pos x="114" y="6"/>
                </a:cxn>
                <a:cxn ang="0">
                  <a:pos x="132" y="6"/>
                </a:cxn>
                <a:cxn ang="0">
                  <a:pos x="150" y="0"/>
                </a:cxn>
                <a:cxn ang="0">
                  <a:pos x="168" y="6"/>
                </a:cxn>
                <a:cxn ang="0">
                  <a:pos x="186" y="6"/>
                </a:cxn>
                <a:cxn ang="0">
                  <a:pos x="204" y="6"/>
                </a:cxn>
                <a:cxn ang="0">
                  <a:pos x="222" y="12"/>
                </a:cxn>
                <a:cxn ang="0">
                  <a:pos x="240" y="18"/>
                </a:cxn>
                <a:cxn ang="0">
                  <a:pos x="240" y="42"/>
                </a:cxn>
                <a:cxn ang="0">
                  <a:pos x="240" y="66"/>
                </a:cxn>
                <a:cxn ang="0">
                  <a:pos x="246" y="96"/>
                </a:cxn>
                <a:cxn ang="0">
                  <a:pos x="246" y="126"/>
                </a:cxn>
                <a:cxn ang="0">
                  <a:pos x="246" y="156"/>
                </a:cxn>
                <a:cxn ang="0">
                  <a:pos x="240" y="186"/>
                </a:cxn>
              </a:cxnLst>
              <a:rect l="0" t="0" r="r" b="b"/>
              <a:pathLst>
                <a:path w="246" h="186">
                  <a:moveTo>
                    <a:pt x="0" y="78"/>
                  </a:moveTo>
                  <a:lnTo>
                    <a:pt x="54" y="78"/>
                  </a:lnTo>
                  <a:lnTo>
                    <a:pt x="60" y="18"/>
                  </a:lnTo>
                  <a:lnTo>
                    <a:pt x="66" y="18"/>
                  </a:lnTo>
                  <a:lnTo>
                    <a:pt x="78" y="12"/>
                  </a:lnTo>
                  <a:lnTo>
                    <a:pt x="96" y="6"/>
                  </a:lnTo>
                  <a:lnTo>
                    <a:pt x="114" y="6"/>
                  </a:lnTo>
                  <a:lnTo>
                    <a:pt x="132" y="6"/>
                  </a:lnTo>
                  <a:lnTo>
                    <a:pt x="150" y="0"/>
                  </a:lnTo>
                  <a:lnTo>
                    <a:pt x="168" y="6"/>
                  </a:lnTo>
                  <a:lnTo>
                    <a:pt x="186" y="6"/>
                  </a:lnTo>
                  <a:lnTo>
                    <a:pt x="204" y="6"/>
                  </a:lnTo>
                  <a:lnTo>
                    <a:pt x="222" y="12"/>
                  </a:lnTo>
                  <a:lnTo>
                    <a:pt x="240" y="18"/>
                  </a:lnTo>
                  <a:lnTo>
                    <a:pt x="240" y="42"/>
                  </a:lnTo>
                  <a:lnTo>
                    <a:pt x="240" y="66"/>
                  </a:lnTo>
                  <a:lnTo>
                    <a:pt x="246" y="96"/>
                  </a:lnTo>
                  <a:lnTo>
                    <a:pt x="246" y="126"/>
                  </a:lnTo>
                  <a:lnTo>
                    <a:pt x="246" y="156"/>
                  </a:lnTo>
                  <a:lnTo>
                    <a:pt x="240" y="186"/>
                  </a:lnTo>
                </a:path>
              </a:pathLst>
            </a:custGeom>
            <a:noFill/>
            <a:ln w="0">
              <a:solidFill>
                <a:srgbClr val="000000"/>
              </a:solidFill>
              <a:prstDash val="solid"/>
              <a:round/>
              <a:headEnd/>
              <a:tailEnd/>
            </a:ln>
          </p:spPr>
          <p:txBody>
            <a:bodyPr/>
            <a:lstStyle/>
            <a:p>
              <a:endParaRPr lang="zh-CN" altLang="en-US"/>
            </a:p>
          </p:txBody>
        </p:sp>
        <p:sp>
          <p:nvSpPr>
            <p:cNvPr id="609327" name="Freeform 47"/>
            <p:cNvSpPr>
              <a:spLocks/>
            </p:cNvSpPr>
            <p:nvPr/>
          </p:nvSpPr>
          <p:spPr bwMode="auto">
            <a:xfrm>
              <a:off x="605" y="2046"/>
              <a:ext cx="191" cy="31"/>
            </a:xfrm>
            <a:custGeom>
              <a:avLst/>
              <a:gdLst/>
              <a:ahLst/>
              <a:cxnLst>
                <a:cxn ang="0">
                  <a:pos x="258" y="36"/>
                </a:cxn>
                <a:cxn ang="0">
                  <a:pos x="210" y="30"/>
                </a:cxn>
                <a:cxn ang="0">
                  <a:pos x="168" y="18"/>
                </a:cxn>
                <a:cxn ang="0">
                  <a:pos x="126" y="12"/>
                </a:cxn>
                <a:cxn ang="0">
                  <a:pos x="78" y="6"/>
                </a:cxn>
                <a:cxn ang="0">
                  <a:pos x="36" y="0"/>
                </a:cxn>
                <a:cxn ang="0">
                  <a:pos x="0" y="0"/>
                </a:cxn>
              </a:cxnLst>
              <a:rect l="0" t="0" r="r" b="b"/>
              <a:pathLst>
                <a:path w="258" h="36">
                  <a:moveTo>
                    <a:pt x="258" y="36"/>
                  </a:moveTo>
                  <a:lnTo>
                    <a:pt x="210" y="30"/>
                  </a:lnTo>
                  <a:lnTo>
                    <a:pt x="168" y="18"/>
                  </a:lnTo>
                  <a:lnTo>
                    <a:pt x="126" y="12"/>
                  </a:lnTo>
                  <a:lnTo>
                    <a:pt x="78" y="6"/>
                  </a:lnTo>
                  <a:lnTo>
                    <a:pt x="36" y="0"/>
                  </a:lnTo>
                  <a:lnTo>
                    <a:pt x="0" y="0"/>
                  </a:lnTo>
                </a:path>
              </a:pathLst>
            </a:custGeom>
            <a:noFill/>
            <a:ln w="0">
              <a:solidFill>
                <a:srgbClr val="000000"/>
              </a:solidFill>
              <a:prstDash val="solid"/>
              <a:round/>
              <a:headEnd/>
              <a:tailEnd/>
            </a:ln>
          </p:spPr>
          <p:txBody>
            <a:bodyPr/>
            <a:lstStyle/>
            <a:p>
              <a:endParaRPr lang="zh-CN" altLang="en-US"/>
            </a:p>
          </p:txBody>
        </p:sp>
        <p:sp>
          <p:nvSpPr>
            <p:cNvPr id="609328" name="Freeform 48"/>
            <p:cNvSpPr>
              <a:spLocks/>
            </p:cNvSpPr>
            <p:nvPr/>
          </p:nvSpPr>
          <p:spPr bwMode="auto">
            <a:xfrm>
              <a:off x="952" y="2351"/>
              <a:ext cx="152" cy="52"/>
            </a:xfrm>
            <a:custGeom>
              <a:avLst/>
              <a:gdLst/>
              <a:ahLst/>
              <a:cxnLst>
                <a:cxn ang="0">
                  <a:pos x="0" y="0"/>
                </a:cxn>
                <a:cxn ang="0">
                  <a:pos x="12" y="12"/>
                </a:cxn>
                <a:cxn ang="0">
                  <a:pos x="24" y="24"/>
                </a:cxn>
                <a:cxn ang="0">
                  <a:pos x="36" y="30"/>
                </a:cxn>
                <a:cxn ang="0">
                  <a:pos x="54" y="36"/>
                </a:cxn>
                <a:cxn ang="0">
                  <a:pos x="66" y="42"/>
                </a:cxn>
                <a:cxn ang="0">
                  <a:pos x="78" y="48"/>
                </a:cxn>
                <a:cxn ang="0">
                  <a:pos x="96" y="54"/>
                </a:cxn>
                <a:cxn ang="0">
                  <a:pos x="108" y="60"/>
                </a:cxn>
                <a:cxn ang="0">
                  <a:pos x="126" y="60"/>
                </a:cxn>
                <a:cxn ang="0">
                  <a:pos x="144" y="60"/>
                </a:cxn>
                <a:cxn ang="0">
                  <a:pos x="156" y="60"/>
                </a:cxn>
                <a:cxn ang="0">
                  <a:pos x="174" y="60"/>
                </a:cxn>
                <a:cxn ang="0">
                  <a:pos x="186" y="60"/>
                </a:cxn>
                <a:cxn ang="0">
                  <a:pos x="204" y="54"/>
                </a:cxn>
              </a:cxnLst>
              <a:rect l="0" t="0" r="r" b="b"/>
              <a:pathLst>
                <a:path w="204" h="60">
                  <a:moveTo>
                    <a:pt x="0" y="0"/>
                  </a:moveTo>
                  <a:lnTo>
                    <a:pt x="12" y="12"/>
                  </a:lnTo>
                  <a:lnTo>
                    <a:pt x="24" y="24"/>
                  </a:lnTo>
                  <a:lnTo>
                    <a:pt x="36" y="30"/>
                  </a:lnTo>
                  <a:lnTo>
                    <a:pt x="54" y="36"/>
                  </a:lnTo>
                  <a:lnTo>
                    <a:pt x="66" y="42"/>
                  </a:lnTo>
                  <a:lnTo>
                    <a:pt x="78" y="48"/>
                  </a:lnTo>
                  <a:lnTo>
                    <a:pt x="96" y="54"/>
                  </a:lnTo>
                  <a:lnTo>
                    <a:pt x="108" y="60"/>
                  </a:lnTo>
                  <a:lnTo>
                    <a:pt x="126" y="60"/>
                  </a:lnTo>
                  <a:lnTo>
                    <a:pt x="144" y="60"/>
                  </a:lnTo>
                  <a:lnTo>
                    <a:pt x="156" y="60"/>
                  </a:lnTo>
                  <a:lnTo>
                    <a:pt x="174" y="60"/>
                  </a:lnTo>
                  <a:lnTo>
                    <a:pt x="186" y="60"/>
                  </a:lnTo>
                  <a:lnTo>
                    <a:pt x="204" y="54"/>
                  </a:lnTo>
                </a:path>
              </a:pathLst>
            </a:custGeom>
            <a:noFill/>
            <a:ln w="0">
              <a:solidFill>
                <a:srgbClr val="000000"/>
              </a:solidFill>
              <a:prstDash val="solid"/>
              <a:round/>
              <a:headEnd/>
              <a:tailEnd/>
            </a:ln>
          </p:spPr>
          <p:txBody>
            <a:bodyPr/>
            <a:lstStyle/>
            <a:p>
              <a:endParaRPr lang="zh-CN" altLang="en-US"/>
            </a:p>
          </p:txBody>
        </p:sp>
        <p:sp>
          <p:nvSpPr>
            <p:cNvPr id="609329" name="Freeform 49"/>
            <p:cNvSpPr>
              <a:spLocks/>
            </p:cNvSpPr>
            <p:nvPr/>
          </p:nvSpPr>
          <p:spPr bwMode="auto">
            <a:xfrm>
              <a:off x="480" y="2046"/>
              <a:ext cx="423" cy="507"/>
            </a:xfrm>
            <a:custGeom>
              <a:avLst/>
              <a:gdLst/>
              <a:ahLst/>
              <a:cxnLst>
                <a:cxn ang="0">
                  <a:pos x="156" y="0"/>
                </a:cxn>
                <a:cxn ang="0">
                  <a:pos x="144" y="0"/>
                </a:cxn>
                <a:cxn ang="0">
                  <a:pos x="126" y="0"/>
                </a:cxn>
                <a:cxn ang="0">
                  <a:pos x="114" y="6"/>
                </a:cxn>
                <a:cxn ang="0">
                  <a:pos x="102" y="18"/>
                </a:cxn>
                <a:cxn ang="0">
                  <a:pos x="96" y="30"/>
                </a:cxn>
                <a:cxn ang="0">
                  <a:pos x="96" y="48"/>
                </a:cxn>
                <a:cxn ang="0">
                  <a:pos x="96" y="60"/>
                </a:cxn>
                <a:cxn ang="0">
                  <a:pos x="108" y="72"/>
                </a:cxn>
                <a:cxn ang="0">
                  <a:pos x="114" y="84"/>
                </a:cxn>
                <a:cxn ang="0">
                  <a:pos x="90" y="102"/>
                </a:cxn>
                <a:cxn ang="0">
                  <a:pos x="66" y="126"/>
                </a:cxn>
                <a:cxn ang="0">
                  <a:pos x="42" y="150"/>
                </a:cxn>
                <a:cxn ang="0">
                  <a:pos x="30" y="180"/>
                </a:cxn>
                <a:cxn ang="0">
                  <a:pos x="12" y="210"/>
                </a:cxn>
                <a:cxn ang="0">
                  <a:pos x="6" y="240"/>
                </a:cxn>
                <a:cxn ang="0">
                  <a:pos x="0" y="276"/>
                </a:cxn>
                <a:cxn ang="0">
                  <a:pos x="6" y="306"/>
                </a:cxn>
                <a:cxn ang="0">
                  <a:pos x="12" y="342"/>
                </a:cxn>
                <a:cxn ang="0">
                  <a:pos x="18" y="372"/>
                </a:cxn>
                <a:cxn ang="0">
                  <a:pos x="36" y="402"/>
                </a:cxn>
                <a:cxn ang="0">
                  <a:pos x="84" y="450"/>
                </a:cxn>
                <a:cxn ang="0">
                  <a:pos x="126" y="486"/>
                </a:cxn>
                <a:cxn ang="0">
                  <a:pos x="174" y="510"/>
                </a:cxn>
                <a:cxn ang="0">
                  <a:pos x="222" y="534"/>
                </a:cxn>
                <a:cxn ang="0">
                  <a:pos x="270" y="558"/>
                </a:cxn>
                <a:cxn ang="0">
                  <a:pos x="324" y="570"/>
                </a:cxn>
                <a:cxn ang="0">
                  <a:pos x="378" y="582"/>
                </a:cxn>
                <a:cxn ang="0">
                  <a:pos x="432" y="588"/>
                </a:cxn>
                <a:cxn ang="0">
                  <a:pos x="486" y="588"/>
                </a:cxn>
                <a:cxn ang="0">
                  <a:pos x="534" y="588"/>
                </a:cxn>
                <a:cxn ang="0">
                  <a:pos x="570" y="582"/>
                </a:cxn>
              </a:cxnLst>
              <a:rect l="0" t="0" r="r" b="b"/>
              <a:pathLst>
                <a:path w="570" h="588">
                  <a:moveTo>
                    <a:pt x="162" y="0"/>
                  </a:moveTo>
                  <a:lnTo>
                    <a:pt x="156" y="0"/>
                  </a:lnTo>
                  <a:lnTo>
                    <a:pt x="150" y="0"/>
                  </a:lnTo>
                  <a:lnTo>
                    <a:pt x="144" y="0"/>
                  </a:lnTo>
                  <a:lnTo>
                    <a:pt x="138" y="0"/>
                  </a:lnTo>
                  <a:lnTo>
                    <a:pt x="126" y="0"/>
                  </a:lnTo>
                  <a:lnTo>
                    <a:pt x="120" y="6"/>
                  </a:lnTo>
                  <a:lnTo>
                    <a:pt x="114" y="6"/>
                  </a:lnTo>
                  <a:lnTo>
                    <a:pt x="108" y="12"/>
                  </a:lnTo>
                  <a:lnTo>
                    <a:pt x="102" y="18"/>
                  </a:lnTo>
                  <a:lnTo>
                    <a:pt x="102" y="24"/>
                  </a:lnTo>
                  <a:lnTo>
                    <a:pt x="96" y="30"/>
                  </a:lnTo>
                  <a:lnTo>
                    <a:pt x="96" y="36"/>
                  </a:lnTo>
                  <a:lnTo>
                    <a:pt x="96" y="48"/>
                  </a:lnTo>
                  <a:lnTo>
                    <a:pt x="96" y="54"/>
                  </a:lnTo>
                  <a:lnTo>
                    <a:pt x="96" y="60"/>
                  </a:lnTo>
                  <a:lnTo>
                    <a:pt x="102" y="66"/>
                  </a:lnTo>
                  <a:lnTo>
                    <a:pt x="108" y="72"/>
                  </a:lnTo>
                  <a:lnTo>
                    <a:pt x="108" y="78"/>
                  </a:lnTo>
                  <a:lnTo>
                    <a:pt x="114" y="84"/>
                  </a:lnTo>
                  <a:lnTo>
                    <a:pt x="102" y="90"/>
                  </a:lnTo>
                  <a:lnTo>
                    <a:pt x="90" y="102"/>
                  </a:lnTo>
                  <a:lnTo>
                    <a:pt x="78" y="114"/>
                  </a:lnTo>
                  <a:lnTo>
                    <a:pt x="66" y="126"/>
                  </a:lnTo>
                  <a:lnTo>
                    <a:pt x="54" y="138"/>
                  </a:lnTo>
                  <a:lnTo>
                    <a:pt x="42" y="150"/>
                  </a:lnTo>
                  <a:lnTo>
                    <a:pt x="36" y="168"/>
                  </a:lnTo>
                  <a:lnTo>
                    <a:pt x="30" y="180"/>
                  </a:lnTo>
                  <a:lnTo>
                    <a:pt x="18" y="192"/>
                  </a:lnTo>
                  <a:lnTo>
                    <a:pt x="12" y="210"/>
                  </a:lnTo>
                  <a:lnTo>
                    <a:pt x="12" y="228"/>
                  </a:lnTo>
                  <a:lnTo>
                    <a:pt x="6" y="240"/>
                  </a:lnTo>
                  <a:lnTo>
                    <a:pt x="6" y="258"/>
                  </a:lnTo>
                  <a:lnTo>
                    <a:pt x="0" y="276"/>
                  </a:lnTo>
                  <a:lnTo>
                    <a:pt x="0" y="294"/>
                  </a:lnTo>
                  <a:lnTo>
                    <a:pt x="6" y="306"/>
                  </a:lnTo>
                  <a:lnTo>
                    <a:pt x="6" y="324"/>
                  </a:lnTo>
                  <a:lnTo>
                    <a:pt x="12" y="342"/>
                  </a:lnTo>
                  <a:lnTo>
                    <a:pt x="12" y="360"/>
                  </a:lnTo>
                  <a:lnTo>
                    <a:pt x="18" y="372"/>
                  </a:lnTo>
                  <a:lnTo>
                    <a:pt x="24" y="390"/>
                  </a:lnTo>
                  <a:lnTo>
                    <a:pt x="36" y="402"/>
                  </a:lnTo>
                  <a:lnTo>
                    <a:pt x="54" y="426"/>
                  </a:lnTo>
                  <a:lnTo>
                    <a:pt x="84" y="450"/>
                  </a:lnTo>
                  <a:lnTo>
                    <a:pt x="102" y="468"/>
                  </a:lnTo>
                  <a:lnTo>
                    <a:pt x="126" y="486"/>
                  </a:lnTo>
                  <a:lnTo>
                    <a:pt x="150" y="498"/>
                  </a:lnTo>
                  <a:lnTo>
                    <a:pt x="174" y="510"/>
                  </a:lnTo>
                  <a:lnTo>
                    <a:pt x="198" y="522"/>
                  </a:lnTo>
                  <a:lnTo>
                    <a:pt x="222" y="534"/>
                  </a:lnTo>
                  <a:lnTo>
                    <a:pt x="246" y="546"/>
                  </a:lnTo>
                  <a:lnTo>
                    <a:pt x="270" y="558"/>
                  </a:lnTo>
                  <a:lnTo>
                    <a:pt x="294" y="564"/>
                  </a:lnTo>
                  <a:lnTo>
                    <a:pt x="324" y="570"/>
                  </a:lnTo>
                  <a:lnTo>
                    <a:pt x="348" y="576"/>
                  </a:lnTo>
                  <a:lnTo>
                    <a:pt x="378" y="582"/>
                  </a:lnTo>
                  <a:lnTo>
                    <a:pt x="402" y="588"/>
                  </a:lnTo>
                  <a:lnTo>
                    <a:pt x="432" y="588"/>
                  </a:lnTo>
                  <a:lnTo>
                    <a:pt x="456" y="588"/>
                  </a:lnTo>
                  <a:lnTo>
                    <a:pt x="486" y="588"/>
                  </a:lnTo>
                  <a:lnTo>
                    <a:pt x="510" y="588"/>
                  </a:lnTo>
                  <a:lnTo>
                    <a:pt x="534" y="588"/>
                  </a:lnTo>
                  <a:lnTo>
                    <a:pt x="564" y="582"/>
                  </a:lnTo>
                  <a:lnTo>
                    <a:pt x="570" y="582"/>
                  </a:lnTo>
                </a:path>
              </a:pathLst>
            </a:custGeom>
            <a:noFill/>
            <a:ln w="0">
              <a:solidFill>
                <a:srgbClr val="000000"/>
              </a:solidFill>
              <a:prstDash val="solid"/>
              <a:round/>
              <a:headEnd/>
              <a:tailEnd/>
            </a:ln>
          </p:spPr>
          <p:txBody>
            <a:bodyPr/>
            <a:lstStyle/>
            <a:p>
              <a:endParaRPr lang="zh-CN" altLang="en-US"/>
            </a:p>
          </p:txBody>
        </p:sp>
        <p:sp>
          <p:nvSpPr>
            <p:cNvPr id="609330" name="Freeform 50"/>
            <p:cNvSpPr>
              <a:spLocks/>
            </p:cNvSpPr>
            <p:nvPr/>
          </p:nvSpPr>
          <p:spPr bwMode="auto">
            <a:xfrm>
              <a:off x="1055" y="1907"/>
              <a:ext cx="53" cy="46"/>
            </a:xfrm>
            <a:custGeom>
              <a:avLst/>
              <a:gdLst/>
              <a:ahLst/>
              <a:cxnLst>
                <a:cxn ang="0">
                  <a:pos x="72" y="54"/>
                </a:cxn>
                <a:cxn ang="0">
                  <a:pos x="60" y="42"/>
                </a:cxn>
                <a:cxn ang="0">
                  <a:pos x="48" y="30"/>
                </a:cxn>
                <a:cxn ang="0">
                  <a:pos x="30" y="18"/>
                </a:cxn>
                <a:cxn ang="0">
                  <a:pos x="18" y="6"/>
                </a:cxn>
                <a:cxn ang="0">
                  <a:pos x="0" y="0"/>
                </a:cxn>
              </a:cxnLst>
              <a:rect l="0" t="0" r="r" b="b"/>
              <a:pathLst>
                <a:path w="72" h="54">
                  <a:moveTo>
                    <a:pt x="72" y="54"/>
                  </a:moveTo>
                  <a:lnTo>
                    <a:pt x="60" y="42"/>
                  </a:lnTo>
                  <a:lnTo>
                    <a:pt x="48" y="30"/>
                  </a:lnTo>
                  <a:lnTo>
                    <a:pt x="30" y="18"/>
                  </a:lnTo>
                  <a:lnTo>
                    <a:pt x="18" y="6"/>
                  </a:lnTo>
                  <a:lnTo>
                    <a:pt x="0" y="0"/>
                  </a:lnTo>
                </a:path>
              </a:pathLst>
            </a:custGeom>
            <a:noFill/>
            <a:ln w="0">
              <a:solidFill>
                <a:srgbClr val="000000"/>
              </a:solidFill>
              <a:prstDash val="solid"/>
              <a:round/>
              <a:headEnd/>
              <a:tailEnd/>
            </a:ln>
          </p:spPr>
          <p:txBody>
            <a:bodyPr/>
            <a:lstStyle/>
            <a:p>
              <a:endParaRPr lang="zh-CN" altLang="en-US"/>
            </a:p>
          </p:txBody>
        </p:sp>
        <p:sp>
          <p:nvSpPr>
            <p:cNvPr id="609331" name="Freeform 51"/>
            <p:cNvSpPr>
              <a:spLocks/>
            </p:cNvSpPr>
            <p:nvPr/>
          </p:nvSpPr>
          <p:spPr bwMode="auto">
            <a:xfrm>
              <a:off x="1228" y="2248"/>
              <a:ext cx="36" cy="191"/>
            </a:xfrm>
            <a:custGeom>
              <a:avLst/>
              <a:gdLst/>
              <a:ahLst/>
              <a:cxnLst>
                <a:cxn ang="0">
                  <a:pos x="12" y="222"/>
                </a:cxn>
                <a:cxn ang="0">
                  <a:pos x="24" y="210"/>
                </a:cxn>
                <a:cxn ang="0">
                  <a:pos x="30" y="198"/>
                </a:cxn>
                <a:cxn ang="0">
                  <a:pos x="36" y="186"/>
                </a:cxn>
                <a:cxn ang="0">
                  <a:pos x="42" y="168"/>
                </a:cxn>
                <a:cxn ang="0">
                  <a:pos x="42" y="156"/>
                </a:cxn>
                <a:cxn ang="0">
                  <a:pos x="48" y="144"/>
                </a:cxn>
                <a:cxn ang="0">
                  <a:pos x="48" y="126"/>
                </a:cxn>
                <a:cxn ang="0">
                  <a:pos x="48" y="114"/>
                </a:cxn>
                <a:cxn ang="0">
                  <a:pos x="48" y="102"/>
                </a:cxn>
                <a:cxn ang="0">
                  <a:pos x="42" y="84"/>
                </a:cxn>
                <a:cxn ang="0">
                  <a:pos x="42" y="72"/>
                </a:cxn>
                <a:cxn ang="0">
                  <a:pos x="36" y="60"/>
                </a:cxn>
                <a:cxn ang="0">
                  <a:pos x="30" y="48"/>
                </a:cxn>
                <a:cxn ang="0">
                  <a:pos x="24" y="36"/>
                </a:cxn>
                <a:cxn ang="0">
                  <a:pos x="18" y="24"/>
                </a:cxn>
                <a:cxn ang="0">
                  <a:pos x="6" y="12"/>
                </a:cxn>
                <a:cxn ang="0">
                  <a:pos x="0" y="0"/>
                </a:cxn>
              </a:cxnLst>
              <a:rect l="0" t="0" r="r" b="b"/>
              <a:pathLst>
                <a:path w="48" h="222">
                  <a:moveTo>
                    <a:pt x="12" y="222"/>
                  </a:moveTo>
                  <a:lnTo>
                    <a:pt x="24" y="210"/>
                  </a:lnTo>
                  <a:lnTo>
                    <a:pt x="30" y="198"/>
                  </a:lnTo>
                  <a:lnTo>
                    <a:pt x="36" y="186"/>
                  </a:lnTo>
                  <a:lnTo>
                    <a:pt x="42" y="168"/>
                  </a:lnTo>
                  <a:lnTo>
                    <a:pt x="42" y="156"/>
                  </a:lnTo>
                  <a:lnTo>
                    <a:pt x="48" y="144"/>
                  </a:lnTo>
                  <a:lnTo>
                    <a:pt x="48" y="126"/>
                  </a:lnTo>
                  <a:lnTo>
                    <a:pt x="48" y="114"/>
                  </a:lnTo>
                  <a:lnTo>
                    <a:pt x="48" y="102"/>
                  </a:lnTo>
                  <a:lnTo>
                    <a:pt x="42" y="84"/>
                  </a:lnTo>
                  <a:lnTo>
                    <a:pt x="42" y="72"/>
                  </a:lnTo>
                  <a:lnTo>
                    <a:pt x="36" y="60"/>
                  </a:lnTo>
                  <a:lnTo>
                    <a:pt x="30" y="48"/>
                  </a:lnTo>
                  <a:lnTo>
                    <a:pt x="24" y="36"/>
                  </a:lnTo>
                  <a:lnTo>
                    <a:pt x="18" y="24"/>
                  </a:lnTo>
                  <a:lnTo>
                    <a:pt x="6" y="12"/>
                  </a:lnTo>
                  <a:lnTo>
                    <a:pt x="0" y="0"/>
                  </a:lnTo>
                </a:path>
              </a:pathLst>
            </a:custGeom>
            <a:noFill/>
            <a:ln w="0">
              <a:solidFill>
                <a:srgbClr val="000000"/>
              </a:solidFill>
              <a:prstDash val="solid"/>
              <a:round/>
              <a:headEnd/>
              <a:tailEnd/>
            </a:ln>
          </p:spPr>
          <p:txBody>
            <a:bodyPr/>
            <a:lstStyle/>
            <a:p>
              <a:endParaRPr lang="zh-CN" altLang="en-US"/>
            </a:p>
          </p:txBody>
        </p:sp>
        <p:sp>
          <p:nvSpPr>
            <p:cNvPr id="609332" name="Freeform 52"/>
            <p:cNvSpPr>
              <a:spLocks/>
            </p:cNvSpPr>
            <p:nvPr/>
          </p:nvSpPr>
          <p:spPr bwMode="auto">
            <a:xfrm>
              <a:off x="1099" y="2418"/>
              <a:ext cx="250" cy="202"/>
            </a:xfrm>
            <a:custGeom>
              <a:avLst/>
              <a:gdLst/>
              <a:ahLst/>
              <a:cxnLst>
                <a:cxn ang="0">
                  <a:pos x="0" y="156"/>
                </a:cxn>
                <a:cxn ang="0">
                  <a:pos x="30" y="144"/>
                </a:cxn>
                <a:cxn ang="0">
                  <a:pos x="60" y="138"/>
                </a:cxn>
                <a:cxn ang="0">
                  <a:pos x="90" y="120"/>
                </a:cxn>
                <a:cxn ang="0">
                  <a:pos x="102" y="102"/>
                </a:cxn>
                <a:cxn ang="0">
                  <a:pos x="108" y="78"/>
                </a:cxn>
                <a:cxn ang="0">
                  <a:pos x="132" y="42"/>
                </a:cxn>
                <a:cxn ang="0">
                  <a:pos x="156" y="18"/>
                </a:cxn>
                <a:cxn ang="0">
                  <a:pos x="174" y="6"/>
                </a:cxn>
                <a:cxn ang="0">
                  <a:pos x="198" y="0"/>
                </a:cxn>
                <a:cxn ang="0">
                  <a:pos x="216" y="0"/>
                </a:cxn>
                <a:cxn ang="0">
                  <a:pos x="240" y="6"/>
                </a:cxn>
                <a:cxn ang="0">
                  <a:pos x="258" y="18"/>
                </a:cxn>
                <a:cxn ang="0">
                  <a:pos x="276" y="30"/>
                </a:cxn>
                <a:cxn ang="0">
                  <a:pos x="294" y="42"/>
                </a:cxn>
                <a:cxn ang="0">
                  <a:pos x="306" y="66"/>
                </a:cxn>
                <a:cxn ang="0">
                  <a:pos x="300" y="84"/>
                </a:cxn>
                <a:cxn ang="0">
                  <a:pos x="318" y="90"/>
                </a:cxn>
                <a:cxn ang="0">
                  <a:pos x="336" y="102"/>
                </a:cxn>
                <a:cxn ang="0">
                  <a:pos x="336" y="114"/>
                </a:cxn>
                <a:cxn ang="0">
                  <a:pos x="336" y="132"/>
                </a:cxn>
                <a:cxn ang="0">
                  <a:pos x="330" y="138"/>
                </a:cxn>
                <a:cxn ang="0">
                  <a:pos x="318" y="144"/>
                </a:cxn>
                <a:cxn ang="0">
                  <a:pos x="282" y="150"/>
                </a:cxn>
                <a:cxn ang="0">
                  <a:pos x="288" y="156"/>
                </a:cxn>
                <a:cxn ang="0">
                  <a:pos x="288" y="168"/>
                </a:cxn>
                <a:cxn ang="0">
                  <a:pos x="282" y="180"/>
                </a:cxn>
                <a:cxn ang="0">
                  <a:pos x="264" y="192"/>
                </a:cxn>
                <a:cxn ang="0">
                  <a:pos x="246" y="192"/>
                </a:cxn>
                <a:cxn ang="0">
                  <a:pos x="240" y="192"/>
                </a:cxn>
                <a:cxn ang="0">
                  <a:pos x="240" y="204"/>
                </a:cxn>
                <a:cxn ang="0">
                  <a:pos x="234" y="210"/>
                </a:cxn>
                <a:cxn ang="0">
                  <a:pos x="222" y="216"/>
                </a:cxn>
                <a:cxn ang="0">
                  <a:pos x="204" y="216"/>
                </a:cxn>
                <a:cxn ang="0">
                  <a:pos x="168" y="210"/>
                </a:cxn>
                <a:cxn ang="0">
                  <a:pos x="138" y="210"/>
                </a:cxn>
                <a:cxn ang="0">
                  <a:pos x="108" y="216"/>
                </a:cxn>
                <a:cxn ang="0">
                  <a:pos x="84" y="228"/>
                </a:cxn>
                <a:cxn ang="0">
                  <a:pos x="60" y="234"/>
                </a:cxn>
                <a:cxn ang="0">
                  <a:pos x="0" y="156"/>
                </a:cxn>
              </a:cxnLst>
              <a:rect l="0" t="0" r="r" b="b"/>
              <a:pathLst>
                <a:path w="336" h="234">
                  <a:moveTo>
                    <a:pt x="0" y="156"/>
                  </a:moveTo>
                  <a:lnTo>
                    <a:pt x="30" y="144"/>
                  </a:lnTo>
                  <a:lnTo>
                    <a:pt x="60" y="138"/>
                  </a:lnTo>
                  <a:lnTo>
                    <a:pt x="90" y="120"/>
                  </a:lnTo>
                  <a:lnTo>
                    <a:pt x="102" y="102"/>
                  </a:lnTo>
                  <a:lnTo>
                    <a:pt x="108" y="78"/>
                  </a:lnTo>
                  <a:lnTo>
                    <a:pt x="132" y="42"/>
                  </a:lnTo>
                  <a:lnTo>
                    <a:pt x="156" y="18"/>
                  </a:lnTo>
                  <a:lnTo>
                    <a:pt x="174" y="6"/>
                  </a:lnTo>
                  <a:lnTo>
                    <a:pt x="198" y="0"/>
                  </a:lnTo>
                  <a:lnTo>
                    <a:pt x="216" y="0"/>
                  </a:lnTo>
                  <a:lnTo>
                    <a:pt x="240" y="6"/>
                  </a:lnTo>
                  <a:lnTo>
                    <a:pt x="258" y="18"/>
                  </a:lnTo>
                  <a:lnTo>
                    <a:pt x="276" y="30"/>
                  </a:lnTo>
                  <a:lnTo>
                    <a:pt x="294" y="42"/>
                  </a:lnTo>
                  <a:lnTo>
                    <a:pt x="306" y="66"/>
                  </a:lnTo>
                  <a:lnTo>
                    <a:pt x="300" y="84"/>
                  </a:lnTo>
                  <a:lnTo>
                    <a:pt x="318" y="90"/>
                  </a:lnTo>
                  <a:lnTo>
                    <a:pt x="336" y="102"/>
                  </a:lnTo>
                  <a:lnTo>
                    <a:pt x="336" y="114"/>
                  </a:lnTo>
                  <a:lnTo>
                    <a:pt x="336" y="132"/>
                  </a:lnTo>
                  <a:lnTo>
                    <a:pt x="330" y="138"/>
                  </a:lnTo>
                  <a:lnTo>
                    <a:pt x="318" y="144"/>
                  </a:lnTo>
                  <a:lnTo>
                    <a:pt x="282" y="150"/>
                  </a:lnTo>
                  <a:lnTo>
                    <a:pt x="288" y="156"/>
                  </a:lnTo>
                  <a:lnTo>
                    <a:pt x="288" y="168"/>
                  </a:lnTo>
                  <a:lnTo>
                    <a:pt x="282" y="180"/>
                  </a:lnTo>
                  <a:lnTo>
                    <a:pt x="264" y="192"/>
                  </a:lnTo>
                  <a:lnTo>
                    <a:pt x="246" y="192"/>
                  </a:lnTo>
                  <a:lnTo>
                    <a:pt x="240" y="192"/>
                  </a:lnTo>
                  <a:lnTo>
                    <a:pt x="240" y="204"/>
                  </a:lnTo>
                  <a:lnTo>
                    <a:pt x="234" y="210"/>
                  </a:lnTo>
                  <a:lnTo>
                    <a:pt x="222" y="216"/>
                  </a:lnTo>
                  <a:lnTo>
                    <a:pt x="204" y="216"/>
                  </a:lnTo>
                  <a:lnTo>
                    <a:pt x="168" y="210"/>
                  </a:lnTo>
                  <a:lnTo>
                    <a:pt x="138" y="210"/>
                  </a:lnTo>
                  <a:lnTo>
                    <a:pt x="108" y="216"/>
                  </a:lnTo>
                  <a:lnTo>
                    <a:pt x="84" y="228"/>
                  </a:lnTo>
                  <a:lnTo>
                    <a:pt x="60" y="234"/>
                  </a:lnTo>
                  <a:lnTo>
                    <a:pt x="0" y="156"/>
                  </a:lnTo>
                  <a:close/>
                </a:path>
              </a:pathLst>
            </a:custGeom>
            <a:solidFill>
              <a:srgbClr val="FF9975"/>
            </a:solidFill>
            <a:ln w="9525">
              <a:noFill/>
              <a:round/>
              <a:headEnd/>
              <a:tailEnd/>
            </a:ln>
          </p:spPr>
          <p:txBody>
            <a:bodyPr/>
            <a:lstStyle/>
            <a:p>
              <a:endParaRPr lang="zh-CN" altLang="en-US"/>
            </a:p>
          </p:txBody>
        </p:sp>
        <p:sp>
          <p:nvSpPr>
            <p:cNvPr id="609333" name="Freeform 53"/>
            <p:cNvSpPr>
              <a:spLocks/>
            </p:cNvSpPr>
            <p:nvPr/>
          </p:nvSpPr>
          <p:spPr bwMode="auto">
            <a:xfrm>
              <a:off x="1099" y="2418"/>
              <a:ext cx="250" cy="202"/>
            </a:xfrm>
            <a:custGeom>
              <a:avLst/>
              <a:gdLst/>
              <a:ahLst/>
              <a:cxnLst>
                <a:cxn ang="0">
                  <a:pos x="0" y="156"/>
                </a:cxn>
                <a:cxn ang="0">
                  <a:pos x="30" y="144"/>
                </a:cxn>
                <a:cxn ang="0">
                  <a:pos x="60" y="138"/>
                </a:cxn>
                <a:cxn ang="0">
                  <a:pos x="90" y="120"/>
                </a:cxn>
                <a:cxn ang="0">
                  <a:pos x="102" y="102"/>
                </a:cxn>
                <a:cxn ang="0">
                  <a:pos x="108" y="78"/>
                </a:cxn>
                <a:cxn ang="0">
                  <a:pos x="132" y="42"/>
                </a:cxn>
                <a:cxn ang="0">
                  <a:pos x="156" y="18"/>
                </a:cxn>
                <a:cxn ang="0">
                  <a:pos x="174" y="6"/>
                </a:cxn>
                <a:cxn ang="0">
                  <a:pos x="198" y="0"/>
                </a:cxn>
                <a:cxn ang="0">
                  <a:pos x="216" y="0"/>
                </a:cxn>
                <a:cxn ang="0">
                  <a:pos x="240" y="6"/>
                </a:cxn>
                <a:cxn ang="0">
                  <a:pos x="258" y="18"/>
                </a:cxn>
                <a:cxn ang="0">
                  <a:pos x="276" y="30"/>
                </a:cxn>
                <a:cxn ang="0">
                  <a:pos x="294" y="42"/>
                </a:cxn>
                <a:cxn ang="0">
                  <a:pos x="306" y="66"/>
                </a:cxn>
                <a:cxn ang="0">
                  <a:pos x="300" y="84"/>
                </a:cxn>
                <a:cxn ang="0">
                  <a:pos x="318" y="90"/>
                </a:cxn>
                <a:cxn ang="0">
                  <a:pos x="336" y="102"/>
                </a:cxn>
                <a:cxn ang="0">
                  <a:pos x="336" y="114"/>
                </a:cxn>
                <a:cxn ang="0">
                  <a:pos x="336" y="132"/>
                </a:cxn>
                <a:cxn ang="0">
                  <a:pos x="330" y="138"/>
                </a:cxn>
                <a:cxn ang="0">
                  <a:pos x="318" y="144"/>
                </a:cxn>
                <a:cxn ang="0">
                  <a:pos x="282" y="150"/>
                </a:cxn>
                <a:cxn ang="0">
                  <a:pos x="288" y="156"/>
                </a:cxn>
                <a:cxn ang="0">
                  <a:pos x="288" y="168"/>
                </a:cxn>
                <a:cxn ang="0">
                  <a:pos x="282" y="180"/>
                </a:cxn>
                <a:cxn ang="0">
                  <a:pos x="264" y="192"/>
                </a:cxn>
                <a:cxn ang="0">
                  <a:pos x="246" y="192"/>
                </a:cxn>
                <a:cxn ang="0">
                  <a:pos x="240" y="192"/>
                </a:cxn>
                <a:cxn ang="0">
                  <a:pos x="240" y="204"/>
                </a:cxn>
                <a:cxn ang="0">
                  <a:pos x="234" y="210"/>
                </a:cxn>
                <a:cxn ang="0">
                  <a:pos x="222" y="216"/>
                </a:cxn>
                <a:cxn ang="0">
                  <a:pos x="204" y="216"/>
                </a:cxn>
                <a:cxn ang="0">
                  <a:pos x="168" y="210"/>
                </a:cxn>
                <a:cxn ang="0">
                  <a:pos x="138" y="210"/>
                </a:cxn>
                <a:cxn ang="0">
                  <a:pos x="108" y="216"/>
                </a:cxn>
                <a:cxn ang="0">
                  <a:pos x="84" y="228"/>
                </a:cxn>
                <a:cxn ang="0">
                  <a:pos x="60" y="234"/>
                </a:cxn>
                <a:cxn ang="0">
                  <a:pos x="0" y="156"/>
                </a:cxn>
              </a:cxnLst>
              <a:rect l="0" t="0" r="r" b="b"/>
              <a:pathLst>
                <a:path w="336" h="234">
                  <a:moveTo>
                    <a:pt x="0" y="156"/>
                  </a:moveTo>
                  <a:lnTo>
                    <a:pt x="30" y="144"/>
                  </a:lnTo>
                  <a:lnTo>
                    <a:pt x="60" y="138"/>
                  </a:lnTo>
                  <a:lnTo>
                    <a:pt x="90" y="120"/>
                  </a:lnTo>
                  <a:lnTo>
                    <a:pt x="102" y="102"/>
                  </a:lnTo>
                  <a:lnTo>
                    <a:pt x="108" y="78"/>
                  </a:lnTo>
                  <a:lnTo>
                    <a:pt x="132" y="42"/>
                  </a:lnTo>
                  <a:lnTo>
                    <a:pt x="156" y="18"/>
                  </a:lnTo>
                  <a:lnTo>
                    <a:pt x="174" y="6"/>
                  </a:lnTo>
                  <a:lnTo>
                    <a:pt x="198" y="0"/>
                  </a:lnTo>
                  <a:lnTo>
                    <a:pt x="216" y="0"/>
                  </a:lnTo>
                  <a:lnTo>
                    <a:pt x="240" y="6"/>
                  </a:lnTo>
                  <a:lnTo>
                    <a:pt x="258" y="18"/>
                  </a:lnTo>
                  <a:lnTo>
                    <a:pt x="276" y="30"/>
                  </a:lnTo>
                  <a:lnTo>
                    <a:pt x="294" y="42"/>
                  </a:lnTo>
                  <a:lnTo>
                    <a:pt x="306" y="66"/>
                  </a:lnTo>
                  <a:lnTo>
                    <a:pt x="300" y="84"/>
                  </a:lnTo>
                  <a:lnTo>
                    <a:pt x="318" y="90"/>
                  </a:lnTo>
                  <a:lnTo>
                    <a:pt x="336" y="102"/>
                  </a:lnTo>
                  <a:lnTo>
                    <a:pt x="336" y="114"/>
                  </a:lnTo>
                  <a:lnTo>
                    <a:pt x="336" y="132"/>
                  </a:lnTo>
                  <a:lnTo>
                    <a:pt x="330" y="138"/>
                  </a:lnTo>
                  <a:lnTo>
                    <a:pt x="318" y="144"/>
                  </a:lnTo>
                  <a:lnTo>
                    <a:pt x="282" y="150"/>
                  </a:lnTo>
                  <a:lnTo>
                    <a:pt x="288" y="156"/>
                  </a:lnTo>
                  <a:lnTo>
                    <a:pt x="288" y="168"/>
                  </a:lnTo>
                  <a:lnTo>
                    <a:pt x="282" y="180"/>
                  </a:lnTo>
                  <a:lnTo>
                    <a:pt x="264" y="192"/>
                  </a:lnTo>
                  <a:lnTo>
                    <a:pt x="246" y="192"/>
                  </a:lnTo>
                  <a:lnTo>
                    <a:pt x="240" y="192"/>
                  </a:lnTo>
                  <a:lnTo>
                    <a:pt x="240" y="204"/>
                  </a:lnTo>
                  <a:lnTo>
                    <a:pt x="234" y="210"/>
                  </a:lnTo>
                  <a:lnTo>
                    <a:pt x="222" y="216"/>
                  </a:lnTo>
                  <a:lnTo>
                    <a:pt x="204" y="216"/>
                  </a:lnTo>
                  <a:lnTo>
                    <a:pt x="168" y="210"/>
                  </a:lnTo>
                  <a:lnTo>
                    <a:pt x="138" y="210"/>
                  </a:lnTo>
                  <a:lnTo>
                    <a:pt x="108" y="216"/>
                  </a:lnTo>
                  <a:lnTo>
                    <a:pt x="84" y="228"/>
                  </a:lnTo>
                  <a:lnTo>
                    <a:pt x="60" y="234"/>
                  </a:lnTo>
                  <a:lnTo>
                    <a:pt x="0" y="156"/>
                  </a:lnTo>
                </a:path>
              </a:pathLst>
            </a:custGeom>
            <a:noFill/>
            <a:ln w="0">
              <a:solidFill>
                <a:srgbClr val="000000"/>
              </a:solidFill>
              <a:prstDash val="solid"/>
              <a:round/>
              <a:headEnd/>
              <a:tailEnd/>
            </a:ln>
          </p:spPr>
          <p:txBody>
            <a:bodyPr/>
            <a:lstStyle/>
            <a:p>
              <a:endParaRPr lang="zh-CN" altLang="en-US"/>
            </a:p>
          </p:txBody>
        </p:sp>
        <p:sp>
          <p:nvSpPr>
            <p:cNvPr id="609334" name="Freeform 54"/>
            <p:cNvSpPr>
              <a:spLocks/>
            </p:cNvSpPr>
            <p:nvPr/>
          </p:nvSpPr>
          <p:spPr bwMode="auto">
            <a:xfrm>
              <a:off x="649" y="2491"/>
              <a:ext cx="566" cy="367"/>
            </a:xfrm>
            <a:custGeom>
              <a:avLst/>
              <a:gdLst/>
              <a:ahLst/>
              <a:cxnLst>
                <a:cxn ang="0">
                  <a:pos x="156" y="96"/>
                </a:cxn>
                <a:cxn ang="0">
                  <a:pos x="186" y="90"/>
                </a:cxn>
                <a:cxn ang="0">
                  <a:pos x="222" y="84"/>
                </a:cxn>
                <a:cxn ang="0">
                  <a:pos x="234" y="90"/>
                </a:cxn>
                <a:cxn ang="0">
                  <a:pos x="246" y="108"/>
                </a:cxn>
                <a:cxn ang="0">
                  <a:pos x="252" y="114"/>
                </a:cxn>
                <a:cxn ang="0">
                  <a:pos x="270" y="108"/>
                </a:cxn>
                <a:cxn ang="0">
                  <a:pos x="306" y="96"/>
                </a:cxn>
                <a:cxn ang="0">
                  <a:pos x="354" y="78"/>
                </a:cxn>
                <a:cxn ang="0">
                  <a:pos x="402" y="60"/>
                </a:cxn>
                <a:cxn ang="0">
                  <a:pos x="450" y="42"/>
                </a:cxn>
                <a:cxn ang="0">
                  <a:pos x="492" y="18"/>
                </a:cxn>
                <a:cxn ang="0">
                  <a:pos x="534" y="6"/>
                </a:cxn>
                <a:cxn ang="0">
                  <a:pos x="558" y="0"/>
                </a:cxn>
                <a:cxn ang="0">
                  <a:pos x="570" y="0"/>
                </a:cxn>
                <a:cxn ang="0">
                  <a:pos x="612" y="12"/>
                </a:cxn>
                <a:cxn ang="0">
                  <a:pos x="636" y="30"/>
                </a:cxn>
                <a:cxn ang="0">
                  <a:pos x="666" y="42"/>
                </a:cxn>
                <a:cxn ang="0">
                  <a:pos x="696" y="66"/>
                </a:cxn>
                <a:cxn ang="0">
                  <a:pos x="726" y="96"/>
                </a:cxn>
                <a:cxn ang="0">
                  <a:pos x="750" y="132"/>
                </a:cxn>
                <a:cxn ang="0">
                  <a:pos x="756" y="156"/>
                </a:cxn>
                <a:cxn ang="0">
                  <a:pos x="762" y="186"/>
                </a:cxn>
                <a:cxn ang="0">
                  <a:pos x="756" y="198"/>
                </a:cxn>
                <a:cxn ang="0">
                  <a:pos x="708" y="240"/>
                </a:cxn>
                <a:cxn ang="0">
                  <a:pos x="660" y="270"/>
                </a:cxn>
                <a:cxn ang="0">
                  <a:pos x="606" y="294"/>
                </a:cxn>
                <a:cxn ang="0">
                  <a:pos x="558" y="312"/>
                </a:cxn>
                <a:cxn ang="0">
                  <a:pos x="516" y="324"/>
                </a:cxn>
                <a:cxn ang="0">
                  <a:pos x="438" y="354"/>
                </a:cxn>
                <a:cxn ang="0">
                  <a:pos x="384" y="372"/>
                </a:cxn>
                <a:cxn ang="0">
                  <a:pos x="312" y="396"/>
                </a:cxn>
                <a:cxn ang="0">
                  <a:pos x="276" y="414"/>
                </a:cxn>
                <a:cxn ang="0">
                  <a:pos x="240" y="420"/>
                </a:cxn>
                <a:cxn ang="0">
                  <a:pos x="204" y="426"/>
                </a:cxn>
                <a:cxn ang="0">
                  <a:pos x="156" y="426"/>
                </a:cxn>
                <a:cxn ang="0">
                  <a:pos x="102" y="420"/>
                </a:cxn>
                <a:cxn ang="0">
                  <a:pos x="72" y="402"/>
                </a:cxn>
                <a:cxn ang="0">
                  <a:pos x="42" y="384"/>
                </a:cxn>
                <a:cxn ang="0">
                  <a:pos x="24" y="360"/>
                </a:cxn>
                <a:cxn ang="0">
                  <a:pos x="6" y="324"/>
                </a:cxn>
                <a:cxn ang="0">
                  <a:pos x="0" y="294"/>
                </a:cxn>
                <a:cxn ang="0">
                  <a:pos x="12" y="252"/>
                </a:cxn>
                <a:cxn ang="0">
                  <a:pos x="42" y="198"/>
                </a:cxn>
                <a:cxn ang="0">
                  <a:pos x="84" y="138"/>
                </a:cxn>
                <a:cxn ang="0">
                  <a:pos x="156" y="96"/>
                </a:cxn>
              </a:cxnLst>
              <a:rect l="0" t="0" r="r" b="b"/>
              <a:pathLst>
                <a:path w="762" h="426">
                  <a:moveTo>
                    <a:pt x="156" y="96"/>
                  </a:moveTo>
                  <a:lnTo>
                    <a:pt x="186" y="90"/>
                  </a:lnTo>
                  <a:lnTo>
                    <a:pt x="222" y="84"/>
                  </a:lnTo>
                  <a:lnTo>
                    <a:pt x="234" y="90"/>
                  </a:lnTo>
                  <a:lnTo>
                    <a:pt x="246" y="108"/>
                  </a:lnTo>
                  <a:lnTo>
                    <a:pt x="252" y="114"/>
                  </a:lnTo>
                  <a:lnTo>
                    <a:pt x="270" y="108"/>
                  </a:lnTo>
                  <a:lnTo>
                    <a:pt x="306" y="96"/>
                  </a:lnTo>
                  <a:lnTo>
                    <a:pt x="354" y="78"/>
                  </a:lnTo>
                  <a:lnTo>
                    <a:pt x="402" y="60"/>
                  </a:lnTo>
                  <a:lnTo>
                    <a:pt x="450" y="42"/>
                  </a:lnTo>
                  <a:lnTo>
                    <a:pt x="492" y="18"/>
                  </a:lnTo>
                  <a:lnTo>
                    <a:pt x="534" y="6"/>
                  </a:lnTo>
                  <a:lnTo>
                    <a:pt x="558" y="0"/>
                  </a:lnTo>
                  <a:lnTo>
                    <a:pt x="570" y="0"/>
                  </a:lnTo>
                  <a:lnTo>
                    <a:pt x="612" y="12"/>
                  </a:lnTo>
                  <a:lnTo>
                    <a:pt x="636" y="30"/>
                  </a:lnTo>
                  <a:lnTo>
                    <a:pt x="666" y="42"/>
                  </a:lnTo>
                  <a:lnTo>
                    <a:pt x="696" y="66"/>
                  </a:lnTo>
                  <a:lnTo>
                    <a:pt x="726" y="96"/>
                  </a:lnTo>
                  <a:lnTo>
                    <a:pt x="750" y="132"/>
                  </a:lnTo>
                  <a:lnTo>
                    <a:pt x="756" y="156"/>
                  </a:lnTo>
                  <a:lnTo>
                    <a:pt x="762" y="186"/>
                  </a:lnTo>
                  <a:lnTo>
                    <a:pt x="756" y="198"/>
                  </a:lnTo>
                  <a:lnTo>
                    <a:pt x="708" y="240"/>
                  </a:lnTo>
                  <a:lnTo>
                    <a:pt x="660" y="270"/>
                  </a:lnTo>
                  <a:lnTo>
                    <a:pt x="606" y="294"/>
                  </a:lnTo>
                  <a:lnTo>
                    <a:pt x="558" y="312"/>
                  </a:lnTo>
                  <a:lnTo>
                    <a:pt x="516" y="324"/>
                  </a:lnTo>
                  <a:lnTo>
                    <a:pt x="438" y="354"/>
                  </a:lnTo>
                  <a:lnTo>
                    <a:pt x="384" y="372"/>
                  </a:lnTo>
                  <a:lnTo>
                    <a:pt x="312" y="396"/>
                  </a:lnTo>
                  <a:lnTo>
                    <a:pt x="276" y="414"/>
                  </a:lnTo>
                  <a:lnTo>
                    <a:pt x="240" y="420"/>
                  </a:lnTo>
                  <a:lnTo>
                    <a:pt x="204" y="426"/>
                  </a:lnTo>
                  <a:lnTo>
                    <a:pt x="156" y="426"/>
                  </a:lnTo>
                  <a:lnTo>
                    <a:pt x="102" y="420"/>
                  </a:lnTo>
                  <a:lnTo>
                    <a:pt x="72" y="402"/>
                  </a:lnTo>
                  <a:lnTo>
                    <a:pt x="42" y="384"/>
                  </a:lnTo>
                  <a:lnTo>
                    <a:pt x="24" y="360"/>
                  </a:lnTo>
                  <a:lnTo>
                    <a:pt x="6" y="324"/>
                  </a:lnTo>
                  <a:lnTo>
                    <a:pt x="0" y="294"/>
                  </a:lnTo>
                  <a:lnTo>
                    <a:pt x="12" y="252"/>
                  </a:lnTo>
                  <a:lnTo>
                    <a:pt x="42" y="198"/>
                  </a:lnTo>
                  <a:lnTo>
                    <a:pt x="84" y="138"/>
                  </a:lnTo>
                  <a:lnTo>
                    <a:pt x="156" y="96"/>
                  </a:lnTo>
                  <a:close/>
                </a:path>
              </a:pathLst>
            </a:custGeom>
            <a:solidFill>
              <a:srgbClr val="875426"/>
            </a:solidFill>
            <a:ln w="9525">
              <a:noFill/>
              <a:round/>
              <a:headEnd/>
              <a:tailEnd/>
            </a:ln>
          </p:spPr>
          <p:txBody>
            <a:bodyPr/>
            <a:lstStyle/>
            <a:p>
              <a:endParaRPr lang="zh-CN" altLang="en-US"/>
            </a:p>
          </p:txBody>
        </p:sp>
        <p:sp>
          <p:nvSpPr>
            <p:cNvPr id="609335" name="Freeform 55"/>
            <p:cNvSpPr>
              <a:spLocks/>
            </p:cNvSpPr>
            <p:nvPr/>
          </p:nvSpPr>
          <p:spPr bwMode="auto">
            <a:xfrm>
              <a:off x="1282" y="2129"/>
              <a:ext cx="686" cy="362"/>
            </a:xfrm>
            <a:custGeom>
              <a:avLst/>
              <a:gdLst/>
              <a:ahLst/>
              <a:cxnLst>
                <a:cxn ang="0">
                  <a:pos x="0" y="402"/>
                </a:cxn>
                <a:cxn ang="0">
                  <a:pos x="912" y="0"/>
                </a:cxn>
                <a:cxn ang="0">
                  <a:pos x="924" y="12"/>
                </a:cxn>
                <a:cxn ang="0">
                  <a:pos x="54" y="420"/>
                </a:cxn>
                <a:cxn ang="0">
                  <a:pos x="0" y="402"/>
                </a:cxn>
              </a:cxnLst>
              <a:rect l="0" t="0" r="r" b="b"/>
              <a:pathLst>
                <a:path w="924" h="420">
                  <a:moveTo>
                    <a:pt x="0" y="402"/>
                  </a:moveTo>
                  <a:lnTo>
                    <a:pt x="912" y="0"/>
                  </a:lnTo>
                  <a:lnTo>
                    <a:pt x="924" y="12"/>
                  </a:lnTo>
                  <a:lnTo>
                    <a:pt x="54" y="420"/>
                  </a:lnTo>
                  <a:lnTo>
                    <a:pt x="0" y="402"/>
                  </a:lnTo>
                  <a:close/>
                </a:path>
              </a:pathLst>
            </a:custGeom>
            <a:solidFill>
              <a:srgbClr val="999999"/>
            </a:solidFill>
            <a:ln w="9525">
              <a:noFill/>
              <a:round/>
              <a:headEnd/>
              <a:tailEnd/>
            </a:ln>
          </p:spPr>
          <p:txBody>
            <a:bodyPr/>
            <a:lstStyle/>
            <a:p>
              <a:endParaRPr lang="zh-CN" altLang="en-US"/>
            </a:p>
          </p:txBody>
        </p:sp>
        <p:sp>
          <p:nvSpPr>
            <p:cNvPr id="609336" name="Freeform 56"/>
            <p:cNvSpPr>
              <a:spLocks/>
            </p:cNvSpPr>
            <p:nvPr/>
          </p:nvSpPr>
          <p:spPr bwMode="auto">
            <a:xfrm>
              <a:off x="1282" y="2129"/>
              <a:ext cx="686" cy="362"/>
            </a:xfrm>
            <a:custGeom>
              <a:avLst/>
              <a:gdLst/>
              <a:ahLst/>
              <a:cxnLst>
                <a:cxn ang="0">
                  <a:pos x="0" y="402"/>
                </a:cxn>
                <a:cxn ang="0">
                  <a:pos x="912" y="0"/>
                </a:cxn>
                <a:cxn ang="0">
                  <a:pos x="924" y="12"/>
                </a:cxn>
                <a:cxn ang="0">
                  <a:pos x="54" y="420"/>
                </a:cxn>
                <a:cxn ang="0">
                  <a:pos x="0" y="402"/>
                </a:cxn>
              </a:cxnLst>
              <a:rect l="0" t="0" r="r" b="b"/>
              <a:pathLst>
                <a:path w="924" h="420">
                  <a:moveTo>
                    <a:pt x="0" y="402"/>
                  </a:moveTo>
                  <a:lnTo>
                    <a:pt x="912" y="0"/>
                  </a:lnTo>
                  <a:lnTo>
                    <a:pt x="924" y="12"/>
                  </a:lnTo>
                  <a:lnTo>
                    <a:pt x="54" y="420"/>
                  </a:lnTo>
                  <a:lnTo>
                    <a:pt x="0" y="402"/>
                  </a:lnTo>
                </a:path>
              </a:pathLst>
            </a:custGeom>
            <a:noFill/>
            <a:ln w="0">
              <a:solidFill>
                <a:schemeClr val="tx1"/>
              </a:solidFill>
              <a:prstDash val="solid"/>
              <a:round/>
              <a:headEnd/>
              <a:tailEnd/>
            </a:ln>
          </p:spPr>
          <p:txBody>
            <a:bodyPr/>
            <a:lstStyle/>
            <a:p>
              <a:endParaRPr lang="zh-CN" altLang="en-US"/>
            </a:p>
          </p:txBody>
        </p:sp>
        <p:sp>
          <p:nvSpPr>
            <p:cNvPr id="609337" name="Freeform 57"/>
            <p:cNvSpPr>
              <a:spLocks/>
            </p:cNvSpPr>
            <p:nvPr/>
          </p:nvSpPr>
          <p:spPr bwMode="auto">
            <a:xfrm>
              <a:off x="627" y="2491"/>
              <a:ext cx="588" cy="367"/>
            </a:xfrm>
            <a:custGeom>
              <a:avLst/>
              <a:gdLst/>
              <a:ahLst/>
              <a:cxnLst>
                <a:cxn ang="0">
                  <a:pos x="282" y="114"/>
                </a:cxn>
                <a:cxn ang="0">
                  <a:pos x="300" y="108"/>
                </a:cxn>
                <a:cxn ang="0">
                  <a:pos x="336" y="96"/>
                </a:cxn>
                <a:cxn ang="0">
                  <a:pos x="384" y="78"/>
                </a:cxn>
                <a:cxn ang="0">
                  <a:pos x="432" y="60"/>
                </a:cxn>
                <a:cxn ang="0">
                  <a:pos x="480" y="42"/>
                </a:cxn>
                <a:cxn ang="0">
                  <a:pos x="522" y="18"/>
                </a:cxn>
                <a:cxn ang="0">
                  <a:pos x="564" y="6"/>
                </a:cxn>
                <a:cxn ang="0">
                  <a:pos x="588" y="0"/>
                </a:cxn>
                <a:cxn ang="0">
                  <a:pos x="600" y="0"/>
                </a:cxn>
                <a:cxn ang="0">
                  <a:pos x="642" y="12"/>
                </a:cxn>
                <a:cxn ang="0">
                  <a:pos x="666" y="24"/>
                </a:cxn>
                <a:cxn ang="0">
                  <a:pos x="696" y="42"/>
                </a:cxn>
                <a:cxn ang="0">
                  <a:pos x="726" y="66"/>
                </a:cxn>
                <a:cxn ang="0">
                  <a:pos x="756" y="96"/>
                </a:cxn>
                <a:cxn ang="0">
                  <a:pos x="780" y="132"/>
                </a:cxn>
                <a:cxn ang="0">
                  <a:pos x="786" y="156"/>
                </a:cxn>
                <a:cxn ang="0">
                  <a:pos x="792" y="180"/>
                </a:cxn>
                <a:cxn ang="0">
                  <a:pos x="786" y="198"/>
                </a:cxn>
                <a:cxn ang="0">
                  <a:pos x="738" y="240"/>
                </a:cxn>
                <a:cxn ang="0">
                  <a:pos x="690" y="270"/>
                </a:cxn>
                <a:cxn ang="0">
                  <a:pos x="636" y="294"/>
                </a:cxn>
                <a:cxn ang="0">
                  <a:pos x="588" y="312"/>
                </a:cxn>
                <a:cxn ang="0">
                  <a:pos x="546" y="324"/>
                </a:cxn>
                <a:cxn ang="0">
                  <a:pos x="468" y="354"/>
                </a:cxn>
                <a:cxn ang="0">
                  <a:pos x="414" y="372"/>
                </a:cxn>
                <a:cxn ang="0">
                  <a:pos x="342" y="396"/>
                </a:cxn>
                <a:cxn ang="0">
                  <a:pos x="306" y="414"/>
                </a:cxn>
                <a:cxn ang="0">
                  <a:pos x="270" y="420"/>
                </a:cxn>
                <a:cxn ang="0">
                  <a:pos x="234" y="426"/>
                </a:cxn>
                <a:cxn ang="0">
                  <a:pos x="186" y="426"/>
                </a:cxn>
                <a:cxn ang="0">
                  <a:pos x="132" y="420"/>
                </a:cxn>
                <a:cxn ang="0">
                  <a:pos x="96" y="402"/>
                </a:cxn>
                <a:cxn ang="0">
                  <a:pos x="42" y="378"/>
                </a:cxn>
                <a:cxn ang="0">
                  <a:pos x="0" y="342"/>
                </a:cxn>
              </a:cxnLst>
              <a:rect l="0" t="0" r="r" b="b"/>
              <a:pathLst>
                <a:path w="792" h="426">
                  <a:moveTo>
                    <a:pt x="282" y="114"/>
                  </a:moveTo>
                  <a:lnTo>
                    <a:pt x="300" y="108"/>
                  </a:lnTo>
                  <a:lnTo>
                    <a:pt x="336" y="96"/>
                  </a:lnTo>
                  <a:lnTo>
                    <a:pt x="384" y="78"/>
                  </a:lnTo>
                  <a:lnTo>
                    <a:pt x="432" y="60"/>
                  </a:lnTo>
                  <a:lnTo>
                    <a:pt x="480" y="42"/>
                  </a:lnTo>
                  <a:lnTo>
                    <a:pt x="522" y="18"/>
                  </a:lnTo>
                  <a:lnTo>
                    <a:pt x="564" y="6"/>
                  </a:lnTo>
                  <a:lnTo>
                    <a:pt x="588" y="0"/>
                  </a:lnTo>
                  <a:lnTo>
                    <a:pt x="600" y="0"/>
                  </a:lnTo>
                  <a:lnTo>
                    <a:pt x="642" y="12"/>
                  </a:lnTo>
                  <a:lnTo>
                    <a:pt x="666" y="24"/>
                  </a:lnTo>
                  <a:lnTo>
                    <a:pt x="696" y="42"/>
                  </a:lnTo>
                  <a:lnTo>
                    <a:pt x="726" y="66"/>
                  </a:lnTo>
                  <a:lnTo>
                    <a:pt x="756" y="96"/>
                  </a:lnTo>
                  <a:lnTo>
                    <a:pt x="780" y="132"/>
                  </a:lnTo>
                  <a:lnTo>
                    <a:pt x="786" y="156"/>
                  </a:lnTo>
                  <a:lnTo>
                    <a:pt x="792" y="180"/>
                  </a:lnTo>
                  <a:lnTo>
                    <a:pt x="786" y="198"/>
                  </a:lnTo>
                  <a:lnTo>
                    <a:pt x="738" y="240"/>
                  </a:lnTo>
                  <a:lnTo>
                    <a:pt x="690" y="270"/>
                  </a:lnTo>
                  <a:lnTo>
                    <a:pt x="636" y="294"/>
                  </a:lnTo>
                  <a:lnTo>
                    <a:pt x="588" y="312"/>
                  </a:lnTo>
                  <a:lnTo>
                    <a:pt x="546" y="324"/>
                  </a:lnTo>
                  <a:lnTo>
                    <a:pt x="468" y="354"/>
                  </a:lnTo>
                  <a:lnTo>
                    <a:pt x="414" y="372"/>
                  </a:lnTo>
                  <a:lnTo>
                    <a:pt x="342" y="396"/>
                  </a:lnTo>
                  <a:lnTo>
                    <a:pt x="306" y="414"/>
                  </a:lnTo>
                  <a:lnTo>
                    <a:pt x="270" y="420"/>
                  </a:lnTo>
                  <a:lnTo>
                    <a:pt x="234" y="426"/>
                  </a:lnTo>
                  <a:lnTo>
                    <a:pt x="186" y="426"/>
                  </a:lnTo>
                  <a:lnTo>
                    <a:pt x="132" y="420"/>
                  </a:lnTo>
                  <a:lnTo>
                    <a:pt x="96" y="402"/>
                  </a:lnTo>
                  <a:lnTo>
                    <a:pt x="42" y="378"/>
                  </a:lnTo>
                  <a:lnTo>
                    <a:pt x="0" y="342"/>
                  </a:lnTo>
                </a:path>
              </a:pathLst>
            </a:custGeom>
            <a:noFill/>
            <a:ln w="0">
              <a:solidFill>
                <a:srgbClr val="000000"/>
              </a:solidFill>
              <a:prstDash val="solid"/>
              <a:round/>
              <a:headEnd/>
              <a:tailEnd/>
            </a:ln>
          </p:spPr>
          <p:txBody>
            <a:bodyPr/>
            <a:lstStyle/>
            <a:p>
              <a:endParaRPr lang="zh-CN" altLang="en-US"/>
            </a:p>
          </p:txBody>
        </p:sp>
        <p:sp>
          <p:nvSpPr>
            <p:cNvPr id="609338" name="Freeform 58"/>
            <p:cNvSpPr>
              <a:spLocks/>
            </p:cNvSpPr>
            <p:nvPr/>
          </p:nvSpPr>
          <p:spPr bwMode="auto">
            <a:xfrm>
              <a:off x="1144" y="2728"/>
              <a:ext cx="18" cy="99"/>
            </a:xfrm>
            <a:custGeom>
              <a:avLst/>
              <a:gdLst/>
              <a:ahLst/>
              <a:cxnLst>
                <a:cxn ang="0">
                  <a:pos x="24" y="114"/>
                </a:cxn>
                <a:cxn ang="0">
                  <a:pos x="24" y="84"/>
                </a:cxn>
                <a:cxn ang="0">
                  <a:pos x="18" y="54"/>
                </a:cxn>
                <a:cxn ang="0">
                  <a:pos x="12" y="18"/>
                </a:cxn>
                <a:cxn ang="0">
                  <a:pos x="0" y="0"/>
                </a:cxn>
              </a:cxnLst>
              <a:rect l="0" t="0" r="r" b="b"/>
              <a:pathLst>
                <a:path w="24" h="114">
                  <a:moveTo>
                    <a:pt x="24" y="114"/>
                  </a:moveTo>
                  <a:lnTo>
                    <a:pt x="24" y="84"/>
                  </a:lnTo>
                  <a:lnTo>
                    <a:pt x="18" y="54"/>
                  </a:lnTo>
                  <a:lnTo>
                    <a:pt x="12" y="18"/>
                  </a:lnTo>
                  <a:lnTo>
                    <a:pt x="0" y="0"/>
                  </a:lnTo>
                </a:path>
              </a:pathLst>
            </a:custGeom>
            <a:noFill/>
            <a:ln w="0">
              <a:solidFill>
                <a:srgbClr val="000000"/>
              </a:solidFill>
              <a:prstDash val="solid"/>
              <a:round/>
              <a:headEnd/>
              <a:tailEnd/>
            </a:ln>
          </p:spPr>
          <p:txBody>
            <a:bodyPr/>
            <a:lstStyle/>
            <a:p>
              <a:endParaRPr lang="zh-CN" altLang="en-US"/>
            </a:p>
          </p:txBody>
        </p:sp>
        <p:sp>
          <p:nvSpPr>
            <p:cNvPr id="609339" name="Freeform 59"/>
            <p:cNvSpPr>
              <a:spLocks/>
            </p:cNvSpPr>
            <p:nvPr/>
          </p:nvSpPr>
          <p:spPr bwMode="auto">
            <a:xfrm>
              <a:off x="778" y="2584"/>
              <a:ext cx="54" cy="41"/>
            </a:xfrm>
            <a:custGeom>
              <a:avLst/>
              <a:gdLst/>
              <a:ahLst/>
              <a:cxnLst>
                <a:cxn ang="0">
                  <a:pos x="6" y="0"/>
                </a:cxn>
                <a:cxn ang="0">
                  <a:pos x="18" y="0"/>
                </a:cxn>
                <a:cxn ang="0">
                  <a:pos x="30" y="0"/>
                </a:cxn>
                <a:cxn ang="0">
                  <a:pos x="42" y="0"/>
                </a:cxn>
                <a:cxn ang="0">
                  <a:pos x="48" y="0"/>
                </a:cxn>
                <a:cxn ang="0">
                  <a:pos x="60" y="6"/>
                </a:cxn>
                <a:cxn ang="0">
                  <a:pos x="72" y="6"/>
                </a:cxn>
                <a:cxn ang="0">
                  <a:pos x="48" y="12"/>
                </a:cxn>
                <a:cxn ang="0">
                  <a:pos x="36" y="18"/>
                </a:cxn>
                <a:cxn ang="0">
                  <a:pos x="24" y="24"/>
                </a:cxn>
                <a:cxn ang="0">
                  <a:pos x="18" y="30"/>
                </a:cxn>
                <a:cxn ang="0">
                  <a:pos x="12" y="42"/>
                </a:cxn>
                <a:cxn ang="0">
                  <a:pos x="0" y="48"/>
                </a:cxn>
              </a:cxnLst>
              <a:rect l="0" t="0" r="r" b="b"/>
              <a:pathLst>
                <a:path w="72" h="48">
                  <a:moveTo>
                    <a:pt x="6" y="0"/>
                  </a:moveTo>
                  <a:lnTo>
                    <a:pt x="18" y="0"/>
                  </a:lnTo>
                  <a:lnTo>
                    <a:pt x="30" y="0"/>
                  </a:lnTo>
                  <a:lnTo>
                    <a:pt x="42" y="0"/>
                  </a:lnTo>
                  <a:lnTo>
                    <a:pt x="48" y="0"/>
                  </a:lnTo>
                  <a:lnTo>
                    <a:pt x="60" y="6"/>
                  </a:lnTo>
                  <a:lnTo>
                    <a:pt x="72" y="6"/>
                  </a:lnTo>
                  <a:lnTo>
                    <a:pt x="48" y="12"/>
                  </a:lnTo>
                  <a:lnTo>
                    <a:pt x="36" y="18"/>
                  </a:lnTo>
                  <a:lnTo>
                    <a:pt x="24" y="24"/>
                  </a:lnTo>
                  <a:lnTo>
                    <a:pt x="18" y="30"/>
                  </a:lnTo>
                  <a:lnTo>
                    <a:pt x="12" y="42"/>
                  </a:lnTo>
                  <a:lnTo>
                    <a:pt x="0" y="48"/>
                  </a:lnTo>
                </a:path>
              </a:pathLst>
            </a:custGeom>
            <a:noFill/>
            <a:ln w="0">
              <a:solidFill>
                <a:srgbClr val="000000"/>
              </a:solidFill>
              <a:prstDash val="solid"/>
              <a:round/>
              <a:headEnd/>
              <a:tailEnd/>
            </a:ln>
          </p:spPr>
          <p:txBody>
            <a:bodyPr/>
            <a:lstStyle/>
            <a:p>
              <a:endParaRPr lang="zh-CN" altLang="en-US"/>
            </a:p>
          </p:txBody>
        </p:sp>
        <p:sp>
          <p:nvSpPr>
            <p:cNvPr id="609340" name="Freeform 60"/>
            <p:cNvSpPr>
              <a:spLocks/>
            </p:cNvSpPr>
            <p:nvPr/>
          </p:nvSpPr>
          <p:spPr bwMode="auto">
            <a:xfrm>
              <a:off x="823" y="2594"/>
              <a:ext cx="9" cy="26"/>
            </a:xfrm>
            <a:custGeom>
              <a:avLst/>
              <a:gdLst/>
              <a:ahLst/>
              <a:cxnLst>
                <a:cxn ang="0">
                  <a:pos x="12" y="0"/>
                </a:cxn>
                <a:cxn ang="0">
                  <a:pos x="6" y="0"/>
                </a:cxn>
                <a:cxn ang="0">
                  <a:pos x="0" y="12"/>
                </a:cxn>
                <a:cxn ang="0">
                  <a:pos x="0" y="24"/>
                </a:cxn>
                <a:cxn ang="0">
                  <a:pos x="0" y="30"/>
                </a:cxn>
              </a:cxnLst>
              <a:rect l="0" t="0" r="r" b="b"/>
              <a:pathLst>
                <a:path w="12" h="30">
                  <a:moveTo>
                    <a:pt x="12" y="0"/>
                  </a:moveTo>
                  <a:lnTo>
                    <a:pt x="6" y="0"/>
                  </a:lnTo>
                  <a:lnTo>
                    <a:pt x="0" y="12"/>
                  </a:lnTo>
                  <a:lnTo>
                    <a:pt x="0" y="24"/>
                  </a:lnTo>
                  <a:lnTo>
                    <a:pt x="0" y="30"/>
                  </a:lnTo>
                </a:path>
              </a:pathLst>
            </a:custGeom>
            <a:noFill/>
            <a:ln w="0">
              <a:solidFill>
                <a:srgbClr val="000000"/>
              </a:solidFill>
              <a:prstDash val="solid"/>
              <a:round/>
              <a:headEnd/>
              <a:tailEnd/>
            </a:ln>
          </p:spPr>
          <p:txBody>
            <a:bodyPr/>
            <a:lstStyle/>
            <a:p>
              <a:endParaRPr lang="zh-CN" altLang="en-US"/>
            </a:p>
          </p:txBody>
        </p:sp>
        <p:sp>
          <p:nvSpPr>
            <p:cNvPr id="609341" name="Freeform 61"/>
            <p:cNvSpPr>
              <a:spLocks/>
            </p:cNvSpPr>
            <p:nvPr/>
          </p:nvSpPr>
          <p:spPr bwMode="auto">
            <a:xfrm>
              <a:off x="551" y="2485"/>
              <a:ext cx="388" cy="579"/>
            </a:xfrm>
            <a:custGeom>
              <a:avLst/>
              <a:gdLst/>
              <a:ahLst/>
              <a:cxnLst>
                <a:cxn ang="0">
                  <a:pos x="36" y="0"/>
                </a:cxn>
                <a:cxn ang="0">
                  <a:pos x="18" y="18"/>
                </a:cxn>
                <a:cxn ang="0">
                  <a:pos x="12" y="36"/>
                </a:cxn>
                <a:cxn ang="0">
                  <a:pos x="6" y="66"/>
                </a:cxn>
                <a:cxn ang="0">
                  <a:pos x="6" y="102"/>
                </a:cxn>
                <a:cxn ang="0">
                  <a:pos x="6" y="120"/>
                </a:cxn>
                <a:cxn ang="0">
                  <a:pos x="6" y="150"/>
                </a:cxn>
                <a:cxn ang="0">
                  <a:pos x="0" y="180"/>
                </a:cxn>
                <a:cxn ang="0">
                  <a:pos x="6" y="210"/>
                </a:cxn>
                <a:cxn ang="0">
                  <a:pos x="18" y="252"/>
                </a:cxn>
                <a:cxn ang="0">
                  <a:pos x="42" y="288"/>
                </a:cxn>
                <a:cxn ang="0">
                  <a:pos x="66" y="324"/>
                </a:cxn>
                <a:cxn ang="0">
                  <a:pos x="78" y="336"/>
                </a:cxn>
                <a:cxn ang="0">
                  <a:pos x="102" y="348"/>
                </a:cxn>
                <a:cxn ang="0">
                  <a:pos x="108" y="420"/>
                </a:cxn>
                <a:cxn ang="0">
                  <a:pos x="102" y="462"/>
                </a:cxn>
                <a:cxn ang="0">
                  <a:pos x="84" y="492"/>
                </a:cxn>
                <a:cxn ang="0">
                  <a:pos x="72" y="516"/>
                </a:cxn>
                <a:cxn ang="0">
                  <a:pos x="60" y="540"/>
                </a:cxn>
                <a:cxn ang="0">
                  <a:pos x="72" y="540"/>
                </a:cxn>
                <a:cxn ang="0">
                  <a:pos x="84" y="540"/>
                </a:cxn>
                <a:cxn ang="0">
                  <a:pos x="72" y="570"/>
                </a:cxn>
                <a:cxn ang="0">
                  <a:pos x="54" y="606"/>
                </a:cxn>
                <a:cxn ang="0">
                  <a:pos x="42" y="654"/>
                </a:cxn>
                <a:cxn ang="0">
                  <a:pos x="66" y="654"/>
                </a:cxn>
                <a:cxn ang="0">
                  <a:pos x="108" y="654"/>
                </a:cxn>
                <a:cxn ang="0">
                  <a:pos x="144" y="648"/>
                </a:cxn>
                <a:cxn ang="0">
                  <a:pos x="186" y="636"/>
                </a:cxn>
                <a:cxn ang="0">
                  <a:pos x="228" y="624"/>
                </a:cxn>
                <a:cxn ang="0">
                  <a:pos x="258" y="624"/>
                </a:cxn>
                <a:cxn ang="0">
                  <a:pos x="282" y="624"/>
                </a:cxn>
                <a:cxn ang="0">
                  <a:pos x="354" y="660"/>
                </a:cxn>
                <a:cxn ang="0">
                  <a:pos x="396" y="672"/>
                </a:cxn>
                <a:cxn ang="0">
                  <a:pos x="408" y="648"/>
                </a:cxn>
                <a:cxn ang="0">
                  <a:pos x="438" y="606"/>
                </a:cxn>
                <a:cxn ang="0">
                  <a:pos x="480" y="570"/>
                </a:cxn>
                <a:cxn ang="0">
                  <a:pos x="510" y="546"/>
                </a:cxn>
                <a:cxn ang="0">
                  <a:pos x="522" y="540"/>
                </a:cxn>
                <a:cxn ang="0">
                  <a:pos x="522" y="528"/>
                </a:cxn>
                <a:cxn ang="0">
                  <a:pos x="504" y="474"/>
                </a:cxn>
                <a:cxn ang="0">
                  <a:pos x="498" y="420"/>
                </a:cxn>
              </a:cxnLst>
              <a:rect l="0" t="0" r="r" b="b"/>
              <a:pathLst>
                <a:path w="522" h="672">
                  <a:moveTo>
                    <a:pt x="36" y="0"/>
                  </a:moveTo>
                  <a:lnTo>
                    <a:pt x="18" y="18"/>
                  </a:lnTo>
                  <a:lnTo>
                    <a:pt x="12" y="36"/>
                  </a:lnTo>
                  <a:lnTo>
                    <a:pt x="6" y="66"/>
                  </a:lnTo>
                  <a:lnTo>
                    <a:pt x="6" y="102"/>
                  </a:lnTo>
                  <a:lnTo>
                    <a:pt x="6" y="120"/>
                  </a:lnTo>
                  <a:lnTo>
                    <a:pt x="6" y="150"/>
                  </a:lnTo>
                  <a:lnTo>
                    <a:pt x="0" y="180"/>
                  </a:lnTo>
                  <a:lnTo>
                    <a:pt x="6" y="210"/>
                  </a:lnTo>
                  <a:lnTo>
                    <a:pt x="18" y="252"/>
                  </a:lnTo>
                  <a:lnTo>
                    <a:pt x="42" y="288"/>
                  </a:lnTo>
                  <a:lnTo>
                    <a:pt x="66" y="324"/>
                  </a:lnTo>
                  <a:lnTo>
                    <a:pt x="78" y="336"/>
                  </a:lnTo>
                  <a:lnTo>
                    <a:pt x="102" y="348"/>
                  </a:lnTo>
                  <a:lnTo>
                    <a:pt x="108" y="420"/>
                  </a:lnTo>
                  <a:lnTo>
                    <a:pt x="102" y="462"/>
                  </a:lnTo>
                  <a:lnTo>
                    <a:pt x="84" y="492"/>
                  </a:lnTo>
                  <a:lnTo>
                    <a:pt x="72" y="516"/>
                  </a:lnTo>
                  <a:lnTo>
                    <a:pt x="60" y="540"/>
                  </a:lnTo>
                  <a:lnTo>
                    <a:pt x="72" y="540"/>
                  </a:lnTo>
                  <a:lnTo>
                    <a:pt x="84" y="540"/>
                  </a:lnTo>
                  <a:lnTo>
                    <a:pt x="72" y="570"/>
                  </a:lnTo>
                  <a:lnTo>
                    <a:pt x="54" y="606"/>
                  </a:lnTo>
                  <a:lnTo>
                    <a:pt x="42" y="654"/>
                  </a:lnTo>
                  <a:lnTo>
                    <a:pt x="66" y="654"/>
                  </a:lnTo>
                  <a:lnTo>
                    <a:pt x="108" y="654"/>
                  </a:lnTo>
                  <a:lnTo>
                    <a:pt x="144" y="648"/>
                  </a:lnTo>
                  <a:lnTo>
                    <a:pt x="186" y="636"/>
                  </a:lnTo>
                  <a:lnTo>
                    <a:pt x="228" y="624"/>
                  </a:lnTo>
                  <a:lnTo>
                    <a:pt x="258" y="624"/>
                  </a:lnTo>
                  <a:lnTo>
                    <a:pt x="282" y="624"/>
                  </a:lnTo>
                  <a:lnTo>
                    <a:pt x="354" y="660"/>
                  </a:lnTo>
                  <a:lnTo>
                    <a:pt x="396" y="672"/>
                  </a:lnTo>
                  <a:lnTo>
                    <a:pt x="408" y="648"/>
                  </a:lnTo>
                  <a:lnTo>
                    <a:pt x="438" y="606"/>
                  </a:lnTo>
                  <a:lnTo>
                    <a:pt x="480" y="570"/>
                  </a:lnTo>
                  <a:lnTo>
                    <a:pt x="510" y="546"/>
                  </a:lnTo>
                  <a:lnTo>
                    <a:pt x="522" y="540"/>
                  </a:lnTo>
                  <a:lnTo>
                    <a:pt x="522" y="528"/>
                  </a:lnTo>
                  <a:lnTo>
                    <a:pt x="504" y="474"/>
                  </a:lnTo>
                  <a:lnTo>
                    <a:pt x="498" y="420"/>
                  </a:lnTo>
                </a:path>
              </a:pathLst>
            </a:custGeom>
            <a:noFill/>
            <a:ln w="0">
              <a:solidFill>
                <a:srgbClr val="000000"/>
              </a:solidFill>
              <a:prstDash val="solid"/>
              <a:round/>
              <a:headEnd/>
              <a:tailEnd/>
            </a:ln>
          </p:spPr>
          <p:txBody>
            <a:bodyPr/>
            <a:lstStyle/>
            <a:p>
              <a:endParaRPr lang="zh-CN" altLang="en-US"/>
            </a:p>
          </p:txBody>
        </p:sp>
        <p:sp>
          <p:nvSpPr>
            <p:cNvPr id="609342" name="Freeform 62"/>
            <p:cNvSpPr>
              <a:spLocks/>
            </p:cNvSpPr>
            <p:nvPr/>
          </p:nvSpPr>
          <p:spPr bwMode="auto">
            <a:xfrm>
              <a:off x="614" y="2909"/>
              <a:ext cx="169" cy="42"/>
            </a:xfrm>
            <a:custGeom>
              <a:avLst/>
              <a:gdLst/>
              <a:ahLst/>
              <a:cxnLst>
                <a:cxn ang="0">
                  <a:pos x="0" y="48"/>
                </a:cxn>
                <a:cxn ang="0">
                  <a:pos x="36" y="42"/>
                </a:cxn>
                <a:cxn ang="0">
                  <a:pos x="66" y="36"/>
                </a:cxn>
                <a:cxn ang="0">
                  <a:pos x="96" y="36"/>
                </a:cxn>
                <a:cxn ang="0">
                  <a:pos x="126" y="36"/>
                </a:cxn>
                <a:cxn ang="0">
                  <a:pos x="156" y="36"/>
                </a:cxn>
                <a:cxn ang="0">
                  <a:pos x="180" y="36"/>
                </a:cxn>
                <a:cxn ang="0">
                  <a:pos x="204" y="42"/>
                </a:cxn>
                <a:cxn ang="0">
                  <a:pos x="216" y="42"/>
                </a:cxn>
                <a:cxn ang="0">
                  <a:pos x="216" y="42"/>
                </a:cxn>
                <a:cxn ang="0">
                  <a:pos x="216" y="30"/>
                </a:cxn>
                <a:cxn ang="0">
                  <a:pos x="222" y="18"/>
                </a:cxn>
                <a:cxn ang="0">
                  <a:pos x="228" y="0"/>
                </a:cxn>
              </a:cxnLst>
              <a:rect l="0" t="0" r="r" b="b"/>
              <a:pathLst>
                <a:path w="228" h="48">
                  <a:moveTo>
                    <a:pt x="0" y="48"/>
                  </a:moveTo>
                  <a:lnTo>
                    <a:pt x="36" y="42"/>
                  </a:lnTo>
                  <a:lnTo>
                    <a:pt x="66" y="36"/>
                  </a:lnTo>
                  <a:lnTo>
                    <a:pt x="96" y="36"/>
                  </a:lnTo>
                  <a:lnTo>
                    <a:pt x="126" y="36"/>
                  </a:lnTo>
                  <a:lnTo>
                    <a:pt x="156" y="36"/>
                  </a:lnTo>
                  <a:lnTo>
                    <a:pt x="180" y="36"/>
                  </a:lnTo>
                  <a:lnTo>
                    <a:pt x="204" y="42"/>
                  </a:lnTo>
                  <a:lnTo>
                    <a:pt x="216" y="42"/>
                  </a:lnTo>
                  <a:lnTo>
                    <a:pt x="216" y="42"/>
                  </a:lnTo>
                  <a:lnTo>
                    <a:pt x="216" y="30"/>
                  </a:lnTo>
                  <a:lnTo>
                    <a:pt x="222" y="18"/>
                  </a:lnTo>
                  <a:lnTo>
                    <a:pt x="228" y="0"/>
                  </a:lnTo>
                </a:path>
              </a:pathLst>
            </a:custGeom>
            <a:noFill/>
            <a:ln w="0">
              <a:solidFill>
                <a:srgbClr val="000000"/>
              </a:solidFill>
              <a:prstDash val="solid"/>
              <a:round/>
              <a:headEnd/>
              <a:tailEnd/>
            </a:ln>
          </p:spPr>
          <p:txBody>
            <a:bodyPr/>
            <a:lstStyle/>
            <a:p>
              <a:endParaRPr lang="zh-CN" altLang="en-US"/>
            </a:p>
          </p:txBody>
        </p:sp>
        <p:sp>
          <p:nvSpPr>
            <p:cNvPr id="609343" name="Freeform 63"/>
            <p:cNvSpPr>
              <a:spLocks/>
            </p:cNvSpPr>
            <p:nvPr/>
          </p:nvSpPr>
          <p:spPr bwMode="auto">
            <a:xfrm>
              <a:off x="1246" y="2465"/>
              <a:ext cx="31" cy="10"/>
            </a:xfrm>
            <a:custGeom>
              <a:avLst/>
              <a:gdLst/>
              <a:ahLst/>
              <a:cxnLst>
                <a:cxn ang="0">
                  <a:pos x="42" y="12"/>
                </a:cxn>
                <a:cxn ang="0">
                  <a:pos x="36" y="6"/>
                </a:cxn>
                <a:cxn ang="0">
                  <a:pos x="30" y="0"/>
                </a:cxn>
                <a:cxn ang="0">
                  <a:pos x="18" y="0"/>
                </a:cxn>
                <a:cxn ang="0">
                  <a:pos x="0" y="0"/>
                </a:cxn>
              </a:cxnLst>
              <a:rect l="0" t="0" r="r" b="b"/>
              <a:pathLst>
                <a:path w="42" h="12">
                  <a:moveTo>
                    <a:pt x="42" y="12"/>
                  </a:moveTo>
                  <a:lnTo>
                    <a:pt x="36" y="6"/>
                  </a:lnTo>
                  <a:lnTo>
                    <a:pt x="30" y="0"/>
                  </a:lnTo>
                  <a:lnTo>
                    <a:pt x="18" y="0"/>
                  </a:lnTo>
                  <a:lnTo>
                    <a:pt x="0" y="0"/>
                  </a:lnTo>
                </a:path>
              </a:pathLst>
            </a:custGeom>
            <a:noFill/>
            <a:ln w="0">
              <a:solidFill>
                <a:srgbClr val="000000"/>
              </a:solidFill>
              <a:prstDash val="solid"/>
              <a:round/>
              <a:headEnd/>
              <a:tailEnd/>
            </a:ln>
          </p:spPr>
          <p:txBody>
            <a:bodyPr/>
            <a:lstStyle/>
            <a:p>
              <a:endParaRPr lang="zh-CN" altLang="en-US"/>
            </a:p>
          </p:txBody>
        </p:sp>
        <p:sp>
          <p:nvSpPr>
            <p:cNvPr id="609344" name="Freeform 64"/>
            <p:cNvSpPr>
              <a:spLocks/>
            </p:cNvSpPr>
            <p:nvPr/>
          </p:nvSpPr>
          <p:spPr bwMode="auto">
            <a:xfrm>
              <a:off x="1260" y="2527"/>
              <a:ext cx="49" cy="20"/>
            </a:xfrm>
            <a:custGeom>
              <a:avLst/>
              <a:gdLst/>
              <a:ahLst/>
              <a:cxnLst>
                <a:cxn ang="0">
                  <a:pos x="66" y="24"/>
                </a:cxn>
                <a:cxn ang="0">
                  <a:pos x="48" y="24"/>
                </a:cxn>
                <a:cxn ang="0">
                  <a:pos x="30" y="18"/>
                </a:cxn>
                <a:cxn ang="0">
                  <a:pos x="18" y="12"/>
                </a:cxn>
                <a:cxn ang="0">
                  <a:pos x="0" y="6"/>
                </a:cxn>
                <a:cxn ang="0">
                  <a:pos x="0" y="0"/>
                </a:cxn>
              </a:cxnLst>
              <a:rect l="0" t="0" r="r" b="b"/>
              <a:pathLst>
                <a:path w="66" h="24">
                  <a:moveTo>
                    <a:pt x="66" y="24"/>
                  </a:moveTo>
                  <a:lnTo>
                    <a:pt x="48" y="24"/>
                  </a:lnTo>
                  <a:lnTo>
                    <a:pt x="30" y="18"/>
                  </a:lnTo>
                  <a:lnTo>
                    <a:pt x="18" y="12"/>
                  </a:lnTo>
                  <a:lnTo>
                    <a:pt x="0" y="6"/>
                  </a:lnTo>
                  <a:lnTo>
                    <a:pt x="0" y="0"/>
                  </a:lnTo>
                </a:path>
              </a:pathLst>
            </a:custGeom>
            <a:noFill/>
            <a:ln w="0">
              <a:solidFill>
                <a:srgbClr val="000000"/>
              </a:solidFill>
              <a:prstDash val="solid"/>
              <a:round/>
              <a:headEnd/>
              <a:tailEnd/>
            </a:ln>
          </p:spPr>
          <p:txBody>
            <a:bodyPr/>
            <a:lstStyle/>
            <a:p>
              <a:endParaRPr lang="zh-CN" altLang="en-US"/>
            </a:p>
          </p:txBody>
        </p:sp>
        <p:sp>
          <p:nvSpPr>
            <p:cNvPr id="609345" name="Freeform 65"/>
            <p:cNvSpPr>
              <a:spLocks/>
            </p:cNvSpPr>
            <p:nvPr/>
          </p:nvSpPr>
          <p:spPr bwMode="auto">
            <a:xfrm>
              <a:off x="1237" y="2568"/>
              <a:ext cx="40" cy="16"/>
            </a:xfrm>
            <a:custGeom>
              <a:avLst/>
              <a:gdLst/>
              <a:ahLst/>
              <a:cxnLst>
                <a:cxn ang="0">
                  <a:pos x="54" y="18"/>
                </a:cxn>
                <a:cxn ang="0">
                  <a:pos x="42" y="18"/>
                </a:cxn>
                <a:cxn ang="0">
                  <a:pos x="24" y="12"/>
                </a:cxn>
                <a:cxn ang="0">
                  <a:pos x="6" y="6"/>
                </a:cxn>
                <a:cxn ang="0">
                  <a:pos x="0" y="0"/>
                </a:cxn>
              </a:cxnLst>
              <a:rect l="0" t="0" r="r" b="b"/>
              <a:pathLst>
                <a:path w="54" h="18">
                  <a:moveTo>
                    <a:pt x="54" y="18"/>
                  </a:moveTo>
                  <a:lnTo>
                    <a:pt x="42" y="18"/>
                  </a:lnTo>
                  <a:lnTo>
                    <a:pt x="24" y="12"/>
                  </a:lnTo>
                  <a:lnTo>
                    <a:pt x="6" y="6"/>
                  </a:lnTo>
                  <a:lnTo>
                    <a:pt x="0" y="0"/>
                  </a:lnTo>
                </a:path>
              </a:pathLst>
            </a:custGeom>
            <a:noFill/>
            <a:ln w="0">
              <a:solidFill>
                <a:srgbClr val="000000"/>
              </a:solidFill>
              <a:prstDash val="solid"/>
              <a:round/>
              <a:headEnd/>
              <a:tailEnd/>
            </a:ln>
          </p:spPr>
          <p:txBody>
            <a:bodyPr/>
            <a:lstStyle/>
            <a:p>
              <a:endParaRPr lang="zh-CN" altLang="en-US"/>
            </a:p>
          </p:txBody>
        </p:sp>
        <p:sp>
          <p:nvSpPr>
            <p:cNvPr id="609346" name="Freeform 66"/>
            <p:cNvSpPr>
              <a:spLocks/>
            </p:cNvSpPr>
            <p:nvPr/>
          </p:nvSpPr>
          <p:spPr bwMode="auto">
            <a:xfrm>
              <a:off x="917" y="3033"/>
              <a:ext cx="44" cy="388"/>
            </a:xfrm>
            <a:custGeom>
              <a:avLst/>
              <a:gdLst/>
              <a:ahLst/>
              <a:cxnLst>
                <a:cxn ang="0">
                  <a:pos x="60" y="0"/>
                </a:cxn>
                <a:cxn ang="0">
                  <a:pos x="54" y="12"/>
                </a:cxn>
                <a:cxn ang="0">
                  <a:pos x="42" y="18"/>
                </a:cxn>
                <a:cxn ang="0">
                  <a:pos x="42" y="24"/>
                </a:cxn>
                <a:cxn ang="0">
                  <a:pos x="30" y="30"/>
                </a:cxn>
                <a:cxn ang="0">
                  <a:pos x="18" y="36"/>
                </a:cxn>
                <a:cxn ang="0">
                  <a:pos x="30" y="42"/>
                </a:cxn>
                <a:cxn ang="0">
                  <a:pos x="42" y="66"/>
                </a:cxn>
                <a:cxn ang="0">
                  <a:pos x="48" y="84"/>
                </a:cxn>
                <a:cxn ang="0">
                  <a:pos x="54" y="114"/>
                </a:cxn>
                <a:cxn ang="0">
                  <a:pos x="54" y="132"/>
                </a:cxn>
                <a:cxn ang="0">
                  <a:pos x="48" y="156"/>
                </a:cxn>
                <a:cxn ang="0">
                  <a:pos x="42" y="180"/>
                </a:cxn>
                <a:cxn ang="0">
                  <a:pos x="30" y="198"/>
                </a:cxn>
                <a:cxn ang="0">
                  <a:pos x="18" y="216"/>
                </a:cxn>
                <a:cxn ang="0">
                  <a:pos x="12" y="240"/>
                </a:cxn>
                <a:cxn ang="0">
                  <a:pos x="6" y="258"/>
                </a:cxn>
                <a:cxn ang="0">
                  <a:pos x="0" y="282"/>
                </a:cxn>
                <a:cxn ang="0">
                  <a:pos x="6" y="312"/>
                </a:cxn>
                <a:cxn ang="0">
                  <a:pos x="6" y="336"/>
                </a:cxn>
                <a:cxn ang="0">
                  <a:pos x="6" y="348"/>
                </a:cxn>
                <a:cxn ang="0">
                  <a:pos x="6" y="372"/>
                </a:cxn>
                <a:cxn ang="0">
                  <a:pos x="6" y="408"/>
                </a:cxn>
                <a:cxn ang="0">
                  <a:pos x="6" y="450"/>
                </a:cxn>
              </a:cxnLst>
              <a:rect l="0" t="0" r="r" b="b"/>
              <a:pathLst>
                <a:path w="60" h="450">
                  <a:moveTo>
                    <a:pt x="60" y="0"/>
                  </a:moveTo>
                  <a:lnTo>
                    <a:pt x="54" y="12"/>
                  </a:lnTo>
                  <a:lnTo>
                    <a:pt x="42" y="18"/>
                  </a:lnTo>
                  <a:lnTo>
                    <a:pt x="42" y="24"/>
                  </a:lnTo>
                  <a:lnTo>
                    <a:pt x="30" y="30"/>
                  </a:lnTo>
                  <a:lnTo>
                    <a:pt x="18" y="36"/>
                  </a:lnTo>
                  <a:lnTo>
                    <a:pt x="30" y="42"/>
                  </a:lnTo>
                  <a:lnTo>
                    <a:pt x="42" y="66"/>
                  </a:lnTo>
                  <a:lnTo>
                    <a:pt x="48" y="84"/>
                  </a:lnTo>
                  <a:lnTo>
                    <a:pt x="54" y="114"/>
                  </a:lnTo>
                  <a:lnTo>
                    <a:pt x="54" y="132"/>
                  </a:lnTo>
                  <a:lnTo>
                    <a:pt x="48" y="156"/>
                  </a:lnTo>
                  <a:lnTo>
                    <a:pt x="42" y="180"/>
                  </a:lnTo>
                  <a:lnTo>
                    <a:pt x="30" y="198"/>
                  </a:lnTo>
                  <a:lnTo>
                    <a:pt x="18" y="216"/>
                  </a:lnTo>
                  <a:lnTo>
                    <a:pt x="12" y="240"/>
                  </a:lnTo>
                  <a:lnTo>
                    <a:pt x="6" y="258"/>
                  </a:lnTo>
                  <a:lnTo>
                    <a:pt x="0" y="282"/>
                  </a:lnTo>
                  <a:lnTo>
                    <a:pt x="6" y="312"/>
                  </a:lnTo>
                  <a:lnTo>
                    <a:pt x="6" y="336"/>
                  </a:lnTo>
                  <a:lnTo>
                    <a:pt x="6" y="348"/>
                  </a:lnTo>
                  <a:lnTo>
                    <a:pt x="6" y="372"/>
                  </a:lnTo>
                  <a:lnTo>
                    <a:pt x="6" y="408"/>
                  </a:lnTo>
                  <a:lnTo>
                    <a:pt x="6" y="450"/>
                  </a:lnTo>
                </a:path>
              </a:pathLst>
            </a:custGeom>
            <a:noFill/>
            <a:ln w="0">
              <a:solidFill>
                <a:srgbClr val="000000"/>
              </a:solidFill>
              <a:prstDash val="solid"/>
              <a:round/>
              <a:headEnd/>
              <a:tailEnd/>
            </a:ln>
          </p:spPr>
          <p:txBody>
            <a:bodyPr/>
            <a:lstStyle/>
            <a:p>
              <a:endParaRPr lang="zh-CN" altLang="en-US"/>
            </a:p>
          </p:txBody>
        </p:sp>
        <p:sp>
          <p:nvSpPr>
            <p:cNvPr id="609347" name="Freeform 67"/>
            <p:cNvSpPr>
              <a:spLocks/>
            </p:cNvSpPr>
            <p:nvPr/>
          </p:nvSpPr>
          <p:spPr bwMode="auto">
            <a:xfrm>
              <a:off x="520" y="3467"/>
              <a:ext cx="753" cy="145"/>
            </a:xfrm>
            <a:custGeom>
              <a:avLst/>
              <a:gdLst/>
              <a:ahLst/>
              <a:cxnLst>
                <a:cxn ang="0">
                  <a:pos x="222" y="24"/>
                </a:cxn>
                <a:cxn ang="0">
                  <a:pos x="186" y="24"/>
                </a:cxn>
                <a:cxn ang="0">
                  <a:pos x="132" y="30"/>
                </a:cxn>
                <a:cxn ang="0">
                  <a:pos x="78" y="48"/>
                </a:cxn>
                <a:cxn ang="0">
                  <a:pos x="48" y="60"/>
                </a:cxn>
                <a:cxn ang="0">
                  <a:pos x="24" y="78"/>
                </a:cxn>
                <a:cxn ang="0">
                  <a:pos x="6" y="108"/>
                </a:cxn>
                <a:cxn ang="0">
                  <a:pos x="0" y="138"/>
                </a:cxn>
                <a:cxn ang="0">
                  <a:pos x="6" y="156"/>
                </a:cxn>
                <a:cxn ang="0">
                  <a:pos x="24" y="162"/>
                </a:cxn>
                <a:cxn ang="0">
                  <a:pos x="54" y="168"/>
                </a:cxn>
                <a:cxn ang="0">
                  <a:pos x="114" y="168"/>
                </a:cxn>
                <a:cxn ang="0">
                  <a:pos x="174" y="156"/>
                </a:cxn>
                <a:cxn ang="0">
                  <a:pos x="216" y="144"/>
                </a:cxn>
                <a:cxn ang="0">
                  <a:pos x="288" y="144"/>
                </a:cxn>
                <a:cxn ang="0">
                  <a:pos x="330" y="138"/>
                </a:cxn>
                <a:cxn ang="0">
                  <a:pos x="378" y="120"/>
                </a:cxn>
                <a:cxn ang="0">
                  <a:pos x="420" y="120"/>
                </a:cxn>
                <a:cxn ang="0">
                  <a:pos x="456" y="114"/>
                </a:cxn>
                <a:cxn ang="0">
                  <a:pos x="486" y="108"/>
                </a:cxn>
                <a:cxn ang="0">
                  <a:pos x="510" y="96"/>
                </a:cxn>
                <a:cxn ang="0">
                  <a:pos x="534" y="54"/>
                </a:cxn>
                <a:cxn ang="0">
                  <a:pos x="540" y="72"/>
                </a:cxn>
                <a:cxn ang="0">
                  <a:pos x="552" y="90"/>
                </a:cxn>
                <a:cxn ang="0">
                  <a:pos x="576" y="108"/>
                </a:cxn>
                <a:cxn ang="0">
                  <a:pos x="612" y="114"/>
                </a:cxn>
                <a:cxn ang="0">
                  <a:pos x="630" y="132"/>
                </a:cxn>
                <a:cxn ang="0">
                  <a:pos x="696" y="150"/>
                </a:cxn>
                <a:cxn ang="0">
                  <a:pos x="774" y="156"/>
                </a:cxn>
                <a:cxn ang="0">
                  <a:pos x="846" y="156"/>
                </a:cxn>
                <a:cxn ang="0">
                  <a:pos x="882" y="156"/>
                </a:cxn>
                <a:cxn ang="0">
                  <a:pos x="936" y="144"/>
                </a:cxn>
                <a:cxn ang="0">
                  <a:pos x="978" y="132"/>
                </a:cxn>
                <a:cxn ang="0">
                  <a:pos x="1008" y="102"/>
                </a:cxn>
                <a:cxn ang="0">
                  <a:pos x="1014" y="78"/>
                </a:cxn>
                <a:cxn ang="0">
                  <a:pos x="1002" y="60"/>
                </a:cxn>
                <a:cxn ang="0">
                  <a:pos x="978" y="42"/>
                </a:cxn>
                <a:cxn ang="0">
                  <a:pos x="948" y="24"/>
                </a:cxn>
                <a:cxn ang="0">
                  <a:pos x="906" y="12"/>
                </a:cxn>
                <a:cxn ang="0">
                  <a:pos x="852" y="6"/>
                </a:cxn>
                <a:cxn ang="0">
                  <a:pos x="798" y="0"/>
                </a:cxn>
                <a:cxn ang="0">
                  <a:pos x="750" y="0"/>
                </a:cxn>
                <a:cxn ang="0">
                  <a:pos x="696" y="6"/>
                </a:cxn>
              </a:cxnLst>
              <a:rect l="0" t="0" r="r" b="b"/>
              <a:pathLst>
                <a:path w="1014" h="168">
                  <a:moveTo>
                    <a:pt x="222" y="24"/>
                  </a:moveTo>
                  <a:lnTo>
                    <a:pt x="186" y="24"/>
                  </a:lnTo>
                  <a:lnTo>
                    <a:pt x="132" y="30"/>
                  </a:lnTo>
                  <a:lnTo>
                    <a:pt x="78" y="48"/>
                  </a:lnTo>
                  <a:lnTo>
                    <a:pt x="48" y="60"/>
                  </a:lnTo>
                  <a:lnTo>
                    <a:pt x="24" y="78"/>
                  </a:lnTo>
                  <a:lnTo>
                    <a:pt x="6" y="108"/>
                  </a:lnTo>
                  <a:lnTo>
                    <a:pt x="0" y="138"/>
                  </a:lnTo>
                  <a:lnTo>
                    <a:pt x="6" y="156"/>
                  </a:lnTo>
                  <a:lnTo>
                    <a:pt x="24" y="162"/>
                  </a:lnTo>
                  <a:lnTo>
                    <a:pt x="54" y="168"/>
                  </a:lnTo>
                  <a:lnTo>
                    <a:pt x="114" y="168"/>
                  </a:lnTo>
                  <a:lnTo>
                    <a:pt x="174" y="156"/>
                  </a:lnTo>
                  <a:lnTo>
                    <a:pt x="216" y="144"/>
                  </a:lnTo>
                  <a:lnTo>
                    <a:pt x="288" y="144"/>
                  </a:lnTo>
                  <a:lnTo>
                    <a:pt x="330" y="138"/>
                  </a:lnTo>
                  <a:lnTo>
                    <a:pt x="378" y="120"/>
                  </a:lnTo>
                  <a:lnTo>
                    <a:pt x="420" y="120"/>
                  </a:lnTo>
                  <a:lnTo>
                    <a:pt x="456" y="114"/>
                  </a:lnTo>
                  <a:lnTo>
                    <a:pt x="486" y="108"/>
                  </a:lnTo>
                  <a:lnTo>
                    <a:pt x="510" y="96"/>
                  </a:lnTo>
                  <a:lnTo>
                    <a:pt x="534" y="54"/>
                  </a:lnTo>
                  <a:lnTo>
                    <a:pt x="540" y="72"/>
                  </a:lnTo>
                  <a:lnTo>
                    <a:pt x="552" y="90"/>
                  </a:lnTo>
                  <a:lnTo>
                    <a:pt x="576" y="108"/>
                  </a:lnTo>
                  <a:lnTo>
                    <a:pt x="612" y="114"/>
                  </a:lnTo>
                  <a:lnTo>
                    <a:pt x="630" y="132"/>
                  </a:lnTo>
                  <a:lnTo>
                    <a:pt x="696" y="150"/>
                  </a:lnTo>
                  <a:lnTo>
                    <a:pt x="774" y="156"/>
                  </a:lnTo>
                  <a:lnTo>
                    <a:pt x="846" y="156"/>
                  </a:lnTo>
                  <a:lnTo>
                    <a:pt x="882" y="156"/>
                  </a:lnTo>
                  <a:lnTo>
                    <a:pt x="936" y="144"/>
                  </a:lnTo>
                  <a:lnTo>
                    <a:pt x="978" y="132"/>
                  </a:lnTo>
                  <a:lnTo>
                    <a:pt x="1008" y="102"/>
                  </a:lnTo>
                  <a:lnTo>
                    <a:pt x="1014" y="78"/>
                  </a:lnTo>
                  <a:lnTo>
                    <a:pt x="1002" y="60"/>
                  </a:lnTo>
                  <a:lnTo>
                    <a:pt x="978" y="42"/>
                  </a:lnTo>
                  <a:lnTo>
                    <a:pt x="948" y="24"/>
                  </a:lnTo>
                  <a:lnTo>
                    <a:pt x="906" y="12"/>
                  </a:lnTo>
                  <a:lnTo>
                    <a:pt x="852" y="6"/>
                  </a:lnTo>
                  <a:lnTo>
                    <a:pt x="798" y="0"/>
                  </a:lnTo>
                  <a:lnTo>
                    <a:pt x="750" y="0"/>
                  </a:lnTo>
                  <a:lnTo>
                    <a:pt x="696" y="6"/>
                  </a:lnTo>
                </a:path>
              </a:pathLst>
            </a:custGeom>
            <a:noFill/>
            <a:ln w="0">
              <a:solidFill>
                <a:srgbClr val="000000"/>
              </a:solidFill>
              <a:prstDash val="solid"/>
              <a:round/>
              <a:headEnd/>
              <a:tailEnd/>
            </a:ln>
          </p:spPr>
          <p:txBody>
            <a:bodyPr/>
            <a:lstStyle/>
            <a:p>
              <a:endParaRPr lang="zh-CN" altLang="en-US"/>
            </a:p>
          </p:txBody>
        </p:sp>
        <p:sp>
          <p:nvSpPr>
            <p:cNvPr id="609348" name="Freeform 68"/>
            <p:cNvSpPr>
              <a:spLocks/>
            </p:cNvSpPr>
            <p:nvPr/>
          </p:nvSpPr>
          <p:spPr bwMode="auto">
            <a:xfrm>
              <a:off x="966" y="3436"/>
              <a:ext cx="80" cy="11"/>
            </a:xfrm>
            <a:custGeom>
              <a:avLst/>
              <a:gdLst/>
              <a:ahLst/>
              <a:cxnLst>
                <a:cxn ang="0">
                  <a:pos x="108" y="12"/>
                </a:cxn>
                <a:cxn ang="0">
                  <a:pos x="96" y="6"/>
                </a:cxn>
                <a:cxn ang="0">
                  <a:pos x="78" y="0"/>
                </a:cxn>
                <a:cxn ang="0">
                  <a:pos x="66" y="0"/>
                </a:cxn>
                <a:cxn ang="0">
                  <a:pos x="54" y="0"/>
                </a:cxn>
                <a:cxn ang="0">
                  <a:pos x="36" y="0"/>
                </a:cxn>
                <a:cxn ang="0">
                  <a:pos x="24" y="6"/>
                </a:cxn>
                <a:cxn ang="0">
                  <a:pos x="12" y="6"/>
                </a:cxn>
                <a:cxn ang="0">
                  <a:pos x="0" y="12"/>
                </a:cxn>
              </a:cxnLst>
              <a:rect l="0" t="0" r="r" b="b"/>
              <a:pathLst>
                <a:path w="108" h="12">
                  <a:moveTo>
                    <a:pt x="108" y="12"/>
                  </a:moveTo>
                  <a:lnTo>
                    <a:pt x="96" y="6"/>
                  </a:lnTo>
                  <a:lnTo>
                    <a:pt x="78" y="0"/>
                  </a:lnTo>
                  <a:lnTo>
                    <a:pt x="66" y="0"/>
                  </a:lnTo>
                  <a:lnTo>
                    <a:pt x="54" y="0"/>
                  </a:lnTo>
                  <a:lnTo>
                    <a:pt x="36" y="0"/>
                  </a:lnTo>
                  <a:lnTo>
                    <a:pt x="24" y="6"/>
                  </a:lnTo>
                  <a:lnTo>
                    <a:pt x="12" y="6"/>
                  </a:lnTo>
                  <a:lnTo>
                    <a:pt x="0" y="12"/>
                  </a:lnTo>
                </a:path>
              </a:pathLst>
            </a:custGeom>
            <a:noFill/>
            <a:ln w="0">
              <a:solidFill>
                <a:srgbClr val="000000"/>
              </a:solidFill>
              <a:prstDash val="solid"/>
              <a:round/>
              <a:headEnd/>
              <a:tailEnd/>
            </a:ln>
          </p:spPr>
          <p:txBody>
            <a:bodyPr/>
            <a:lstStyle/>
            <a:p>
              <a:endParaRPr lang="zh-CN" altLang="en-US"/>
            </a:p>
          </p:txBody>
        </p:sp>
        <p:sp>
          <p:nvSpPr>
            <p:cNvPr id="609349" name="Freeform 69"/>
            <p:cNvSpPr>
              <a:spLocks/>
            </p:cNvSpPr>
            <p:nvPr/>
          </p:nvSpPr>
          <p:spPr bwMode="auto">
            <a:xfrm>
              <a:off x="983" y="3457"/>
              <a:ext cx="63" cy="26"/>
            </a:xfrm>
            <a:custGeom>
              <a:avLst/>
              <a:gdLst/>
              <a:ahLst/>
              <a:cxnLst>
                <a:cxn ang="0">
                  <a:pos x="84" y="6"/>
                </a:cxn>
                <a:cxn ang="0">
                  <a:pos x="78" y="0"/>
                </a:cxn>
                <a:cxn ang="0">
                  <a:pos x="66" y="0"/>
                </a:cxn>
                <a:cxn ang="0">
                  <a:pos x="54" y="0"/>
                </a:cxn>
                <a:cxn ang="0">
                  <a:pos x="48" y="6"/>
                </a:cxn>
                <a:cxn ang="0">
                  <a:pos x="36" y="6"/>
                </a:cxn>
                <a:cxn ang="0">
                  <a:pos x="24" y="12"/>
                </a:cxn>
                <a:cxn ang="0">
                  <a:pos x="18" y="12"/>
                </a:cxn>
                <a:cxn ang="0">
                  <a:pos x="12" y="18"/>
                </a:cxn>
                <a:cxn ang="0">
                  <a:pos x="0" y="30"/>
                </a:cxn>
                <a:cxn ang="0">
                  <a:pos x="0" y="30"/>
                </a:cxn>
              </a:cxnLst>
              <a:rect l="0" t="0" r="r" b="b"/>
              <a:pathLst>
                <a:path w="84" h="30">
                  <a:moveTo>
                    <a:pt x="84" y="6"/>
                  </a:moveTo>
                  <a:lnTo>
                    <a:pt x="78" y="0"/>
                  </a:lnTo>
                  <a:lnTo>
                    <a:pt x="66" y="0"/>
                  </a:lnTo>
                  <a:lnTo>
                    <a:pt x="54" y="0"/>
                  </a:lnTo>
                  <a:lnTo>
                    <a:pt x="48" y="6"/>
                  </a:lnTo>
                  <a:lnTo>
                    <a:pt x="36" y="6"/>
                  </a:lnTo>
                  <a:lnTo>
                    <a:pt x="24" y="12"/>
                  </a:lnTo>
                  <a:lnTo>
                    <a:pt x="18" y="12"/>
                  </a:lnTo>
                  <a:lnTo>
                    <a:pt x="12" y="18"/>
                  </a:lnTo>
                  <a:lnTo>
                    <a:pt x="0" y="30"/>
                  </a:lnTo>
                  <a:lnTo>
                    <a:pt x="0" y="30"/>
                  </a:lnTo>
                </a:path>
              </a:pathLst>
            </a:custGeom>
            <a:noFill/>
            <a:ln w="0">
              <a:solidFill>
                <a:srgbClr val="000000"/>
              </a:solidFill>
              <a:prstDash val="solid"/>
              <a:round/>
              <a:headEnd/>
              <a:tailEnd/>
            </a:ln>
          </p:spPr>
          <p:txBody>
            <a:bodyPr/>
            <a:lstStyle/>
            <a:p>
              <a:endParaRPr lang="zh-CN" altLang="en-US"/>
            </a:p>
          </p:txBody>
        </p:sp>
        <p:sp>
          <p:nvSpPr>
            <p:cNvPr id="609350" name="Freeform 70"/>
            <p:cNvSpPr>
              <a:spLocks/>
            </p:cNvSpPr>
            <p:nvPr/>
          </p:nvSpPr>
          <p:spPr bwMode="auto">
            <a:xfrm>
              <a:off x="698" y="3478"/>
              <a:ext cx="54" cy="25"/>
            </a:xfrm>
            <a:custGeom>
              <a:avLst/>
              <a:gdLst/>
              <a:ahLst/>
              <a:cxnLst>
                <a:cxn ang="0">
                  <a:pos x="72" y="30"/>
                </a:cxn>
                <a:cxn ang="0">
                  <a:pos x="66" y="24"/>
                </a:cxn>
                <a:cxn ang="0">
                  <a:pos x="54" y="18"/>
                </a:cxn>
                <a:cxn ang="0">
                  <a:pos x="48" y="12"/>
                </a:cxn>
                <a:cxn ang="0">
                  <a:pos x="36" y="6"/>
                </a:cxn>
                <a:cxn ang="0">
                  <a:pos x="24" y="6"/>
                </a:cxn>
                <a:cxn ang="0">
                  <a:pos x="12" y="6"/>
                </a:cxn>
                <a:cxn ang="0">
                  <a:pos x="0" y="0"/>
                </a:cxn>
                <a:cxn ang="0">
                  <a:pos x="0" y="0"/>
                </a:cxn>
              </a:cxnLst>
              <a:rect l="0" t="0" r="r" b="b"/>
              <a:pathLst>
                <a:path w="72" h="30">
                  <a:moveTo>
                    <a:pt x="72" y="30"/>
                  </a:moveTo>
                  <a:lnTo>
                    <a:pt x="66" y="24"/>
                  </a:lnTo>
                  <a:lnTo>
                    <a:pt x="54" y="18"/>
                  </a:lnTo>
                  <a:lnTo>
                    <a:pt x="48" y="12"/>
                  </a:lnTo>
                  <a:lnTo>
                    <a:pt x="36" y="6"/>
                  </a:lnTo>
                  <a:lnTo>
                    <a:pt x="24" y="6"/>
                  </a:lnTo>
                  <a:lnTo>
                    <a:pt x="12" y="6"/>
                  </a:lnTo>
                  <a:lnTo>
                    <a:pt x="0" y="0"/>
                  </a:lnTo>
                  <a:lnTo>
                    <a:pt x="0" y="0"/>
                  </a:lnTo>
                </a:path>
              </a:pathLst>
            </a:custGeom>
            <a:noFill/>
            <a:ln w="0">
              <a:solidFill>
                <a:srgbClr val="000000"/>
              </a:solidFill>
              <a:prstDash val="solid"/>
              <a:round/>
              <a:headEnd/>
              <a:tailEnd/>
            </a:ln>
          </p:spPr>
          <p:txBody>
            <a:bodyPr/>
            <a:lstStyle/>
            <a:p>
              <a:endParaRPr lang="zh-CN" altLang="en-US"/>
            </a:p>
          </p:txBody>
        </p:sp>
        <p:sp>
          <p:nvSpPr>
            <p:cNvPr id="609351" name="Freeform 71"/>
            <p:cNvSpPr>
              <a:spLocks/>
            </p:cNvSpPr>
            <p:nvPr/>
          </p:nvSpPr>
          <p:spPr bwMode="auto">
            <a:xfrm>
              <a:off x="716" y="3467"/>
              <a:ext cx="67" cy="16"/>
            </a:xfrm>
            <a:custGeom>
              <a:avLst/>
              <a:gdLst/>
              <a:ahLst/>
              <a:cxnLst>
                <a:cxn ang="0">
                  <a:pos x="90" y="18"/>
                </a:cxn>
                <a:cxn ang="0">
                  <a:pos x="78" y="12"/>
                </a:cxn>
                <a:cxn ang="0">
                  <a:pos x="60" y="6"/>
                </a:cxn>
                <a:cxn ang="0">
                  <a:pos x="48" y="0"/>
                </a:cxn>
                <a:cxn ang="0">
                  <a:pos x="36" y="0"/>
                </a:cxn>
                <a:cxn ang="0">
                  <a:pos x="18" y="0"/>
                </a:cxn>
                <a:cxn ang="0">
                  <a:pos x="6" y="0"/>
                </a:cxn>
                <a:cxn ang="0">
                  <a:pos x="0" y="0"/>
                </a:cxn>
              </a:cxnLst>
              <a:rect l="0" t="0" r="r" b="b"/>
              <a:pathLst>
                <a:path w="90" h="18">
                  <a:moveTo>
                    <a:pt x="90" y="18"/>
                  </a:moveTo>
                  <a:lnTo>
                    <a:pt x="78" y="12"/>
                  </a:lnTo>
                  <a:lnTo>
                    <a:pt x="60" y="6"/>
                  </a:lnTo>
                  <a:lnTo>
                    <a:pt x="48" y="0"/>
                  </a:lnTo>
                  <a:lnTo>
                    <a:pt x="36" y="0"/>
                  </a:lnTo>
                  <a:lnTo>
                    <a:pt x="18" y="0"/>
                  </a:lnTo>
                  <a:lnTo>
                    <a:pt x="6" y="0"/>
                  </a:lnTo>
                  <a:lnTo>
                    <a:pt x="0" y="0"/>
                  </a:lnTo>
                </a:path>
              </a:pathLst>
            </a:custGeom>
            <a:noFill/>
            <a:ln w="0">
              <a:solidFill>
                <a:srgbClr val="000000"/>
              </a:solidFill>
              <a:prstDash val="solid"/>
              <a:round/>
              <a:headEnd/>
              <a:tailEnd/>
            </a:ln>
          </p:spPr>
          <p:txBody>
            <a:bodyPr/>
            <a:lstStyle/>
            <a:p>
              <a:endParaRPr lang="zh-CN" altLang="en-US"/>
            </a:p>
          </p:txBody>
        </p:sp>
        <p:sp>
          <p:nvSpPr>
            <p:cNvPr id="609352" name="Freeform 72"/>
            <p:cNvSpPr>
              <a:spLocks/>
            </p:cNvSpPr>
            <p:nvPr/>
          </p:nvSpPr>
          <p:spPr bwMode="auto">
            <a:xfrm>
              <a:off x="921" y="3488"/>
              <a:ext cx="1" cy="26"/>
            </a:xfrm>
            <a:custGeom>
              <a:avLst/>
              <a:gdLst/>
              <a:ahLst/>
              <a:cxnLst>
                <a:cxn ang="0">
                  <a:pos x="0" y="30"/>
                </a:cxn>
                <a:cxn ang="0">
                  <a:pos x="0" y="18"/>
                </a:cxn>
                <a:cxn ang="0">
                  <a:pos x="0" y="12"/>
                </a:cxn>
                <a:cxn ang="0">
                  <a:pos x="0" y="0"/>
                </a:cxn>
              </a:cxnLst>
              <a:rect l="0" t="0" r="r" b="b"/>
              <a:pathLst>
                <a:path h="30">
                  <a:moveTo>
                    <a:pt x="0" y="30"/>
                  </a:moveTo>
                  <a:lnTo>
                    <a:pt x="0" y="18"/>
                  </a:lnTo>
                  <a:lnTo>
                    <a:pt x="0" y="12"/>
                  </a:lnTo>
                  <a:lnTo>
                    <a:pt x="0" y="0"/>
                  </a:lnTo>
                </a:path>
              </a:pathLst>
            </a:custGeom>
            <a:noFill/>
            <a:ln w="0">
              <a:solidFill>
                <a:srgbClr val="000000"/>
              </a:solidFill>
              <a:prstDash val="solid"/>
              <a:round/>
              <a:headEnd/>
              <a:tailEnd/>
            </a:ln>
          </p:spPr>
          <p:txBody>
            <a:bodyPr/>
            <a:lstStyle/>
            <a:p>
              <a:endParaRPr lang="zh-CN" altLang="en-US"/>
            </a:p>
          </p:txBody>
        </p:sp>
      </p:gr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09282"/>
                                        </p:tgtEl>
                                        <p:attrNameLst>
                                          <p:attrName>style.visibility</p:attrName>
                                        </p:attrNameLst>
                                      </p:cBhvr>
                                      <p:to>
                                        <p:strVal val="visible"/>
                                      </p:to>
                                    </p:set>
                                    <p:anim calcmode="lin" valueType="num">
                                      <p:cBhvr additive="base">
                                        <p:cTn id="7" dur="500" fill="hold"/>
                                        <p:tgtEl>
                                          <p:spTgt spid="609282"/>
                                        </p:tgtEl>
                                        <p:attrNameLst>
                                          <p:attrName>ppt_x</p:attrName>
                                        </p:attrNameLst>
                                      </p:cBhvr>
                                      <p:tavLst>
                                        <p:tav tm="0">
                                          <p:val>
                                            <p:strVal val="#ppt_x"/>
                                          </p:val>
                                        </p:tav>
                                        <p:tav tm="100000">
                                          <p:val>
                                            <p:strVal val="#ppt_x"/>
                                          </p:val>
                                        </p:tav>
                                      </p:tavLst>
                                    </p:anim>
                                    <p:anim calcmode="lin" valueType="num">
                                      <p:cBhvr additive="base">
                                        <p:cTn id="8" dur="500" fill="hold"/>
                                        <p:tgtEl>
                                          <p:spTgt spid="60928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09284"/>
                                        </p:tgtEl>
                                        <p:attrNameLst>
                                          <p:attrName>style.visibility</p:attrName>
                                        </p:attrNameLst>
                                      </p:cBhvr>
                                      <p:to>
                                        <p:strVal val="visible"/>
                                      </p:to>
                                    </p:set>
                                    <p:animEffect transition="in" filter="wipe(left)">
                                      <p:cBhvr>
                                        <p:cTn id="13" dur="500"/>
                                        <p:tgtEl>
                                          <p:spTgt spid="609284"/>
                                        </p:tgtEl>
                                      </p:cBhvr>
                                    </p:animEffect>
                                  </p:childTnLst>
                                </p:cTn>
                              </p:par>
                            </p:childTnLst>
                          </p:cTn>
                        </p:par>
                        <p:par>
                          <p:cTn id="14" fill="hold">
                            <p:stCondLst>
                              <p:cond delay="500"/>
                            </p:stCondLst>
                            <p:childTnLst>
                              <p:par>
                                <p:cTn id="15" presetID="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609283"/>
                                        </p:tgtEl>
                                        <p:attrNameLst>
                                          <p:attrName>style.visibility</p:attrName>
                                        </p:attrNameLst>
                                      </p:cBhvr>
                                      <p:to>
                                        <p:strVal val="visible"/>
                                      </p:to>
                                    </p:set>
                                    <p:anim calcmode="lin" valueType="num">
                                      <p:cBhvr additive="base">
                                        <p:cTn id="22" dur="500" fill="hold"/>
                                        <p:tgtEl>
                                          <p:spTgt spid="609283"/>
                                        </p:tgtEl>
                                        <p:attrNameLst>
                                          <p:attrName>ppt_x</p:attrName>
                                        </p:attrNameLst>
                                      </p:cBhvr>
                                      <p:tavLst>
                                        <p:tav tm="0">
                                          <p:val>
                                            <p:strVal val="#ppt_x"/>
                                          </p:val>
                                        </p:tav>
                                        <p:tav tm="100000">
                                          <p:val>
                                            <p:strVal val="#ppt_x"/>
                                          </p:val>
                                        </p:tav>
                                      </p:tavLst>
                                    </p:anim>
                                    <p:anim calcmode="lin" valueType="num">
                                      <p:cBhvr additive="base">
                                        <p:cTn id="23" dur="500" fill="hold"/>
                                        <p:tgtEl>
                                          <p:spTgt spid="6092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9282" grpId="0" autoUpdateAnimBg="0"/>
      <p:bldP spid="609283" grpId="0" animBg="1" autoUpdateAnimBg="0"/>
      <p:bldP spid="609284"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6" name="Rectangle 2"/>
          <p:cNvSpPr>
            <a:spLocks noChangeArrowheads="1"/>
          </p:cNvSpPr>
          <p:nvPr/>
        </p:nvSpPr>
        <p:spPr bwMode="auto">
          <a:xfrm>
            <a:off x="381000" y="533400"/>
            <a:ext cx="8763000" cy="1844675"/>
          </a:xfrm>
          <a:prstGeom prst="rect">
            <a:avLst/>
          </a:prstGeom>
          <a:noFill/>
          <a:ln w="9525">
            <a:noFill/>
            <a:miter lim="800000"/>
            <a:headEnd/>
            <a:tailEnd/>
          </a:ln>
          <a:effectLst/>
        </p:spPr>
        <p:txBody>
          <a:bodyPr anchor="ctr">
            <a:spAutoFit/>
          </a:bodyPr>
          <a:lstStyle/>
          <a:p>
            <a:pPr>
              <a:lnSpc>
                <a:spcPct val="120000"/>
              </a:lnSpc>
            </a:pPr>
            <a:r>
              <a:rPr lang="zh-CN" altLang="en-US" sz="3200">
                <a:latin typeface="楷体_GB2312" pitchFamily="49" charset="-122"/>
                <a:ea typeface="楷体_GB2312" pitchFamily="49" charset="-122"/>
              </a:rPr>
              <a:t>又如，某钟表厂对生产的钟进行精确性检查，抽取</a:t>
            </a:r>
            <a:r>
              <a:rPr lang="en-US" altLang="zh-CN" sz="3200">
                <a:latin typeface="楷体_GB2312" pitchFamily="49" charset="-122"/>
                <a:ea typeface="楷体_GB2312" pitchFamily="49" charset="-122"/>
              </a:rPr>
              <a:t>100</a:t>
            </a:r>
            <a:r>
              <a:rPr lang="zh-CN" altLang="en-US" sz="3200">
                <a:latin typeface="楷体_GB2312" pitchFamily="49" charset="-122"/>
                <a:ea typeface="楷体_GB2312" pitchFamily="49" charset="-122"/>
              </a:rPr>
              <a:t>个钟作试验，拨准后隔</a:t>
            </a:r>
            <a:r>
              <a:rPr lang="en-US" altLang="zh-CN" sz="3200">
                <a:latin typeface="楷体_GB2312" pitchFamily="49" charset="-122"/>
                <a:ea typeface="楷体_GB2312" pitchFamily="49" charset="-122"/>
              </a:rPr>
              <a:t>24</a:t>
            </a:r>
            <a:r>
              <a:rPr lang="zh-CN" altLang="en-US" sz="3200">
                <a:latin typeface="楷体_GB2312" pitchFamily="49" charset="-122"/>
                <a:ea typeface="楷体_GB2312" pitchFamily="49" charset="-122"/>
              </a:rPr>
              <a:t>小时以后进行检查，将每个钟的误差（快或慢）按秒记录下来</a:t>
            </a:r>
            <a:r>
              <a:rPr lang="en-US" altLang="zh-CN" sz="3200">
                <a:latin typeface="楷体_GB2312" pitchFamily="49" charset="-122"/>
                <a:ea typeface="楷体_GB2312" pitchFamily="49" charset="-122"/>
              </a:rPr>
              <a:t>.</a:t>
            </a:r>
          </a:p>
        </p:txBody>
      </p:sp>
      <p:sp>
        <p:nvSpPr>
          <p:cNvPr id="610307" name="Rectangle 3"/>
          <p:cNvSpPr>
            <a:spLocks noChangeArrowheads="1"/>
          </p:cNvSpPr>
          <p:nvPr/>
        </p:nvSpPr>
        <p:spPr bwMode="auto">
          <a:xfrm>
            <a:off x="1219200" y="4143375"/>
            <a:ext cx="6858000" cy="1163638"/>
          </a:xfrm>
          <a:prstGeom prst="rect">
            <a:avLst/>
          </a:prstGeom>
          <a:solidFill>
            <a:srgbClr val="FFDBFF"/>
          </a:solidFill>
          <a:ln w="9525">
            <a:noFill/>
            <a:miter lim="800000"/>
            <a:headEnd/>
            <a:tailEnd/>
          </a:ln>
          <a:effectLst/>
        </p:spPr>
        <p:txBody>
          <a:bodyPr anchor="ctr">
            <a:spAutoFit/>
          </a:bodyPr>
          <a:lstStyle/>
          <a:p>
            <a:pPr>
              <a:lnSpc>
                <a:spcPct val="120000"/>
              </a:lnSpc>
            </a:pPr>
            <a:r>
              <a:rPr lang="zh-CN" altLang="en-US" sz="3200" b="1">
                <a:ea typeface="楷体_GB2312" pitchFamily="49" charset="-122"/>
              </a:rPr>
              <a:t>问该厂生产的钟的误差是否服从正态</a:t>
            </a:r>
          </a:p>
          <a:p>
            <a:r>
              <a:rPr lang="zh-CN" altLang="en-US" sz="3200" b="1">
                <a:ea typeface="楷体_GB2312" pitchFamily="49" charset="-122"/>
              </a:rPr>
              <a:t>分布？</a:t>
            </a:r>
          </a:p>
        </p:txBody>
      </p:sp>
      <p:pic>
        <p:nvPicPr>
          <p:cNvPr id="610308" name="Picture 4" descr="CLOCK"/>
          <p:cNvPicPr>
            <a:picLocks noChangeAspect="1" noChangeArrowheads="1"/>
          </p:cNvPicPr>
          <p:nvPr/>
        </p:nvPicPr>
        <p:blipFill>
          <a:blip r:embed="rId2" cstate="print"/>
          <a:srcRect/>
          <a:stretch>
            <a:fillRect/>
          </a:stretch>
        </p:blipFill>
        <p:spPr bwMode="auto">
          <a:xfrm>
            <a:off x="3962400" y="2286000"/>
            <a:ext cx="1681163" cy="1727200"/>
          </a:xfrm>
          <a:prstGeom prst="rect">
            <a:avLst/>
          </a:prstGeom>
          <a:noFill/>
        </p:spPr>
      </p:pic>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10306"/>
                                        </p:tgtEl>
                                        <p:attrNameLst>
                                          <p:attrName>style.visibility</p:attrName>
                                        </p:attrNameLst>
                                      </p:cBhvr>
                                      <p:to>
                                        <p:strVal val="visible"/>
                                      </p:to>
                                    </p:set>
                                    <p:anim calcmode="lin" valueType="num">
                                      <p:cBhvr additive="base">
                                        <p:cTn id="7" dur="500" fill="hold"/>
                                        <p:tgtEl>
                                          <p:spTgt spid="610306"/>
                                        </p:tgtEl>
                                        <p:attrNameLst>
                                          <p:attrName>ppt_x</p:attrName>
                                        </p:attrNameLst>
                                      </p:cBhvr>
                                      <p:tavLst>
                                        <p:tav tm="0">
                                          <p:val>
                                            <p:strVal val="#ppt_x"/>
                                          </p:val>
                                        </p:tav>
                                        <p:tav tm="100000">
                                          <p:val>
                                            <p:strVal val="#ppt_x"/>
                                          </p:val>
                                        </p:tav>
                                      </p:tavLst>
                                    </p:anim>
                                    <p:anim calcmode="lin" valueType="num">
                                      <p:cBhvr additive="base">
                                        <p:cTn id="8" dur="500" fill="hold"/>
                                        <p:tgtEl>
                                          <p:spTgt spid="61030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0307"/>
                                        </p:tgtEl>
                                        <p:attrNameLst>
                                          <p:attrName>style.visibility</p:attrName>
                                        </p:attrNameLst>
                                      </p:cBhvr>
                                      <p:to>
                                        <p:strVal val="visible"/>
                                      </p:to>
                                    </p:set>
                                    <p:anim calcmode="lin" valueType="num">
                                      <p:cBhvr additive="base">
                                        <p:cTn id="13" dur="500" fill="hold"/>
                                        <p:tgtEl>
                                          <p:spTgt spid="610307"/>
                                        </p:tgtEl>
                                        <p:attrNameLst>
                                          <p:attrName>ppt_x</p:attrName>
                                        </p:attrNameLst>
                                      </p:cBhvr>
                                      <p:tavLst>
                                        <p:tav tm="0">
                                          <p:val>
                                            <p:strVal val="#ppt_x"/>
                                          </p:val>
                                        </p:tav>
                                        <p:tav tm="100000">
                                          <p:val>
                                            <p:strVal val="#ppt_x"/>
                                          </p:val>
                                        </p:tav>
                                      </p:tavLst>
                                    </p:anim>
                                    <p:anim calcmode="lin" valueType="num">
                                      <p:cBhvr additive="base">
                                        <p:cTn id="14" dur="500" fill="hold"/>
                                        <p:tgtEl>
                                          <p:spTgt spid="6103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0306" grpId="0" autoUpdateAnimBg="0"/>
      <p:bldP spid="610307"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934200" y="1600200"/>
            <a:ext cx="1774825" cy="2652713"/>
            <a:chOff x="4354" y="1104"/>
            <a:chExt cx="1118" cy="1671"/>
          </a:xfrm>
        </p:grpSpPr>
        <p:pic>
          <p:nvPicPr>
            <p:cNvPr id="612355" name="Picture 3" descr="Person"/>
            <p:cNvPicPr>
              <a:picLocks noChangeAspect="1" noChangeArrowheads="1"/>
            </p:cNvPicPr>
            <p:nvPr/>
          </p:nvPicPr>
          <p:blipFill>
            <a:blip r:embed="rId2" cstate="print"/>
            <a:srcRect/>
            <a:stretch>
              <a:fillRect/>
            </a:stretch>
          </p:blipFill>
          <p:spPr bwMode="auto">
            <a:xfrm>
              <a:off x="4354" y="1104"/>
              <a:ext cx="1118" cy="1260"/>
            </a:xfrm>
            <a:prstGeom prst="rect">
              <a:avLst/>
            </a:prstGeom>
            <a:noFill/>
          </p:spPr>
        </p:pic>
        <p:sp>
          <p:nvSpPr>
            <p:cNvPr id="612356" name="Rectangle 4"/>
            <p:cNvSpPr>
              <a:spLocks noChangeArrowheads="1"/>
            </p:cNvSpPr>
            <p:nvPr/>
          </p:nvSpPr>
          <p:spPr bwMode="auto">
            <a:xfrm>
              <a:off x="4401" y="2448"/>
              <a:ext cx="1053" cy="327"/>
            </a:xfrm>
            <a:prstGeom prst="rect">
              <a:avLst/>
            </a:prstGeom>
            <a:noFill/>
            <a:ln w="9525">
              <a:noFill/>
              <a:miter lim="800000"/>
              <a:headEnd/>
              <a:tailEnd/>
            </a:ln>
            <a:effectLst/>
          </p:spPr>
          <p:txBody>
            <a:bodyPr wrap="none" anchor="ctr">
              <a:spAutoFit/>
            </a:bodyPr>
            <a:lstStyle/>
            <a:p>
              <a:pPr algn="ctr"/>
              <a:r>
                <a:rPr lang="en-US" altLang="zh-CN" sz="2800" b="1" i="1"/>
                <a:t>K</a:t>
              </a:r>
              <a:r>
                <a:rPr lang="en-US" altLang="zh-CN" sz="2800" b="1">
                  <a:latin typeface="楷体_GB2312" pitchFamily="49" charset="-122"/>
                  <a:ea typeface="楷体_GB2312" pitchFamily="49" charset="-122"/>
                </a:rPr>
                <a:t>.</a:t>
              </a:r>
              <a:r>
                <a:rPr lang="zh-CN" altLang="zh-CN" sz="2800" b="1">
                  <a:latin typeface="楷体_GB2312" pitchFamily="49" charset="-122"/>
                  <a:ea typeface="楷体_GB2312" pitchFamily="49" charset="-122"/>
                </a:rPr>
                <a:t>皮尔逊</a:t>
              </a:r>
              <a:endParaRPr lang="zh-CN" altLang="en-US" sz="3200" b="1">
                <a:latin typeface="楷体_GB2312" pitchFamily="49" charset="-122"/>
                <a:ea typeface="楷体_GB2312" pitchFamily="49" charset="-122"/>
              </a:endParaRPr>
            </a:p>
          </p:txBody>
        </p:sp>
      </p:grpSp>
      <p:sp>
        <p:nvSpPr>
          <p:cNvPr id="612357" name="Rectangle 5"/>
          <p:cNvSpPr>
            <a:spLocks noChangeArrowheads="1"/>
          </p:cNvSpPr>
          <p:nvPr/>
        </p:nvSpPr>
        <p:spPr bwMode="auto">
          <a:xfrm>
            <a:off x="228600" y="3048000"/>
            <a:ext cx="6019800" cy="1260475"/>
          </a:xfrm>
          <a:prstGeom prst="rect">
            <a:avLst/>
          </a:prstGeom>
          <a:noFill/>
          <a:ln w="9525">
            <a:noFill/>
            <a:miter lim="800000"/>
            <a:headEnd/>
            <a:tailEnd/>
          </a:ln>
          <a:effectLst/>
        </p:spPr>
        <p:txBody>
          <a:bodyPr anchor="ctr">
            <a:spAutoFit/>
          </a:bodyPr>
          <a:lstStyle/>
          <a:p>
            <a:pPr>
              <a:lnSpc>
                <a:spcPct val="120000"/>
              </a:lnSpc>
            </a:pPr>
            <a:r>
              <a:rPr lang="zh-CN" altLang="en-US" sz="3200">
                <a:ea typeface="楷体_GB2312" pitchFamily="49" charset="-122"/>
              </a:rPr>
              <a:t>这是一项很重要的工作，不少人把它视为近代统计学的开端</a:t>
            </a:r>
            <a:r>
              <a:rPr lang="en-US" altLang="zh-CN" sz="3200">
                <a:ea typeface="楷体_GB2312" pitchFamily="49" charset="-122"/>
              </a:rPr>
              <a:t>.</a:t>
            </a:r>
          </a:p>
        </p:txBody>
      </p:sp>
      <p:sp>
        <p:nvSpPr>
          <p:cNvPr id="612361" name="Rectangle 9"/>
          <p:cNvSpPr>
            <a:spLocks noChangeArrowheads="1"/>
          </p:cNvSpPr>
          <p:nvPr/>
        </p:nvSpPr>
        <p:spPr bwMode="auto">
          <a:xfrm>
            <a:off x="609600" y="2286000"/>
            <a:ext cx="1997075" cy="579438"/>
          </a:xfrm>
          <a:prstGeom prst="rect">
            <a:avLst/>
          </a:prstGeom>
          <a:noFill/>
          <a:ln w="9525">
            <a:noFill/>
            <a:miter lim="800000"/>
            <a:headEnd/>
            <a:tailEnd/>
          </a:ln>
          <a:effectLst/>
        </p:spPr>
        <p:txBody>
          <a:bodyPr wrap="none">
            <a:spAutoFit/>
          </a:bodyPr>
          <a:lstStyle/>
          <a:p>
            <a:r>
              <a:rPr lang="zh-CN" altLang="zh-CN" sz="3200">
                <a:solidFill>
                  <a:schemeClr val="tx2"/>
                </a:solidFill>
                <a:ea typeface="楷体_GB2312" pitchFamily="49" charset="-122"/>
                <a:sym typeface="Symbol" pitchFamily="18" charset="2"/>
              </a:rPr>
              <a:t></a:t>
            </a:r>
            <a:r>
              <a:rPr lang="en-US" altLang="zh-CN" sz="3200" baseline="30000">
                <a:solidFill>
                  <a:schemeClr val="tx2"/>
                </a:solidFill>
                <a:ea typeface="楷体_GB2312" pitchFamily="49" charset="-122"/>
                <a:sym typeface="Symbol" pitchFamily="18" charset="2"/>
              </a:rPr>
              <a:t>2</a:t>
            </a:r>
            <a:r>
              <a:rPr lang="en-US" altLang="zh-CN" sz="3200">
                <a:solidFill>
                  <a:schemeClr val="tx2"/>
                </a:solidFill>
                <a:ea typeface="楷体_GB2312" pitchFamily="49" charset="-122"/>
                <a:sym typeface="Symbol" pitchFamily="18" charset="2"/>
              </a:rPr>
              <a:t>-</a:t>
            </a:r>
            <a:r>
              <a:rPr lang="zh-CN" altLang="en-US" sz="3200">
                <a:solidFill>
                  <a:schemeClr val="tx2"/>
                </a:solidFill>
                <a:ea typeface="楷体_GB2312" pitchFamily="49" charset="-122"/>
                <a:sym typeface="Math1" pitchFamily="2" charset="2"/>
              </a:rPr>
              <a:t>检验法</a:t>
            </a:r>
            <a:r>
              <a:rPr lang="en-US" altLang="zh-CN" sz="3200">
                <a:solidFill>
                  <a:schemeClr val="tx2"/>
                </a:solidFill>
                <a:ea typeface="楷体_GB2312" pitchFamily="49" charset="-122"/>
              </a:rPr>
              <a:t>.</a:t>
            </a:r>
          </a:p>
        </p:txBody>
      </p:sp>
      <p:sp>
        <p:nvSpPr>
          <p:cNvPr id="612362" name="Rectangle 10"/>
          <p:cNvSpPr>
            <a:spLocks noChangeArrowheads="1"/>
          </p:cNvSpPr>
          <p:nvPr/>
        </p:nvSpPr>
        <p:spPr bwMode="auto">
          <a:xfrm>
            <a:off x="304800" y="762000"/>
            <a:ext cx="8278813" cy="579438"/>
          </a:xfrm>
          <a:prstGeom prst="rect">
            <a:avLst/>
          </a:prstGeom>
          <a:noFill/>
          <a:ln w="9525">
            <a:noFill/>
            <a:miter lim="800000"/>
            <a:headEnd/>
            <a:tailEnd/>
          </a:ln>
          <a:effectLst/>
        </p:spPr>
        <p:txBody>
          <a:bodyPr wrap="none">
            <a:spAutoFit/>
          </a:bodyPr>
          <a:lstStyle/>
          <a:p>
            <a:r>
              <a:rPr lang="zh-CN" altLang="en-US" sz="3200">
                <a:ea typeface="楷体_GB2312" pitchFamily="49" charset="-122"/>
              </a:rPr>
              <a:t>解决这类问题的工具是英国统计学家</a:t>
            </a:r>
            <a:r>
              <a:rPr lang="en-US" altLang="zh-CN" sz="3200" i="1">
                <a:ea typeface="楷体_GB2312" pitchFamily="49" charset="-122"/>
              </a:rPr>
              <a:t>K</a:t>
            </a:r>
            <a:r>
              <a:rPr lang="en-US" altLang="zh-CN" sz="3200">
                <a:ea typeface="楷体_GB2312" pitchFamily="49" charset="-122"/>
              </a:rPr>
              <a:t>.</a:t>
            </a:r>
            <a:r>
              <a:rPr lang="zh-CN" altLang="zh-CN" sz="3200">
                <a:ea typeface="楷体_GB2312" pitchFamily="49" charset="-122"/>
              </a:rPr>
              <a:t>皮尔逊</a:t>
            </a:r>
            <a:endParaRPr lang="zh-CN" altLang="en-US" sz="3200">
              <a:ea typeface="楷体_GB2312" pitchFamily="49" charset="-122"/>
            </a:endParaRPr>
          </a:p>
        </p:txBody>
      </p:sp>
      <p:sp>
        <p:nvSpPr>
          <p:cNvPr id="612363" name="Rectangle 11"/>
          <p:cNvSpPr>
            <a:spLocks noChangeArrowheads="1"/>
          </p:cNvSpPr>
          <p:nvPr/>
        </p:nvSpPr>
        <p:spPr bwMode="auto">
          <a:xfrm>
            <a:off x="0" y="1447800"/>
            <a:ext cx="7092950" cy="579438"/>
          </a:xfrm>
          <a:prstGeom prst="rect">
            <a:avLst/>
          </a:prstGeom>
          <a:noFill/>
          <a:ln w="9525">
            <a:noFill/>
            <a:miter lim="800000"/>
            <a:headEnd/>
            <a:tailEnd/>
          </a:ln>
          <a:effectLst/>
        </p:spPr>
        <p:txBody>
          <a:bodyPr wrap="none">
            <a:spAutoFit/>
          </a:bodyPr>
          <a:lstStyle/>
          <a:p>
            <a:r>
              <a:rPr lang="zh-CN" altLang="zh-CN" sz="3200">
                <a:ea typeface="楷体_GB2312" pitchFamily="49" charset="-122"/>
              </a:rPr>
              <a:t>在1900年发表的一篇文章中引进的所谓</a:t>
            </a:r>
            <a:endParaRPr lang="zh-CN" altLang="en-US" sz="3200">
              <a:ea typeface="楷体_GB2312" pitchFamily="49" charset="-122"/>
            </a:endParaRPr>
          </a:p>
        </p:txBody>
      </p:sp>
      <p:sp>
        <p:nvSpPr>
          <p:cNvPr id="612364" name="Rectangle 12"/>
          <p:cNvSpPr>
            <a:spLocks noChangeArrowheads="1"/>
          </p:cNvSpPr>
          <p:nvPr/>
        </p:nvSpPr>
        <p:spPr bwMode="auto">
          <a:xfrm>
            <a:off x="381000" y="4572000"/>
            <a:ext cx="7924800" cy="1844675"/>
          </a:xfrm>
          <a:prstGeom prst="rect">
            <a:avLst/>
          </a:prstGeom>
          <a:noFill/>
          <a:ln w="9525">
            <a:noFill/>
            <a:miter lim="800000"/>
            <a:headEnd/>
            <a:tailEnd/>
          </a:ln>
          <a:effectLst/>
        </p:spPr>
        <p:txBody>
          <a:bodyPr>
            <a:spAutoFit/>
          </a:bodyPr>
          <a:lstStyle/>
          <a:p>
            <a:pPr>
              <a:lnSpc>
                <a:spcPct val="120000"/>
              </a:lnSpc>
              <a:spcBef>
                <a:spcPct val="50000"/>
              </a:spcBef>
            </a:pPr>
            <a:r>
              <a:rPr lang="zh-CN" altLang="zh-CN" sz="3200">
                <a:solidFill>
                  <a:schemeClr val="tx2"/>
                </a:solidFill>
                <a:ea typeface="楷体_GB2312" pitchFamily="49" charset="-122"/>
                <a:sym typeface="Symbol" pitchFamily="18" charset="2"/>
              </a:rPr>
              <a:t></a:t>
            </a:r>
            <a:r>
              <a:rPr lang="en-US" altLang="zh-CN" sz="3200" baseline="30000">
                <a:solidFill>
                  <a:schemeClr val="tx2"/>
                </a:solidFill>
                <a:ea typeface="楷体_GB2312" pitchFamily="49" charset="-122"/>
                <a:sym typeface="Symbol" pitchFamily="18" charset="2"/>
              </a:rPr>
              <a:t>2</a:t>
            </a:r>
            <a:r>
              <a:rPr lang="zh-CN" altLang="en-US" sz="3200" b="1">
                <a:solidFill>
                  <a:schemeClr val="tx2"/>
                </a:solidFill>
                <a:ea typeface="楷体_GB2312" pitchFamily="49" charset="-122"/>
                <a:sym typeface="Math1" pitchFamily="2" charset="2"/>
              </a:rPr>
              <a:t>检验法</a:t>
            </a:r>
            <a:r>
              <a:rPr lang="zh-CN" altLang="en-US" sz="3200" b="1">
                <a:ea typeface="楷体_GB2312" pitchFamily="49" charset="-122"/>
              </a:rPr>
              <a:t>是在总体</a:t>
            </a:r>
            <a:r>
              <a:rPr lang="en-US" altLang="zh-CN" sz="3200" b="1" i="1">
                <a:ea typeface="楷体_GB2312" pitchFamily="49" charset="-122"/>
              </a:rPr>
              <a:t>X </a:t>
            </a:r>
            <a:r>
              <a:rPr lang="zh-CN" altLang="en-US" sz="3200" b="1">
                <a:ea typeface="楷体_GB2312" pitchFamily="49" charset="-122"/>
              </a:rPr>
              <a:t>的分布未知时，根据来自总体的样本，检验关于总体分布的假设的一种检验方法</a:t>
            </a:r>
            <a:r>
              <a:rPr lang="en-US" altLang="zh-CN" sz="3200" b="1">
                <a:ea typeface="楷体_GB2312" pitchFamily="49" charset="-122"/>
              </a:rPr>
              <a:t>.</a:t>
            </a:r>
          </a:p>
        </p:txBody>
      </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2362"/>
                                        </p:tgtEl>
                                        <p:attrNameLst>
                                          <p:attrName>style.visibility</p:attrName>
                                        </p:attrNameLst>
                                      </p:cBhvr>
                                      <p:to>
                                        <p:strVal val="visible"/>
                                      </p:to>
                                    </p:set>
                                    <p:anim calcmode="lin" valueType="num">
                                      <p:cBhvr additive="base">
                                        <p:cTn id="7" dur="500" fill="hold"/>
                                        <p:tgtEl>
                                          <p:spTgt spid="612362"/>
                                        </p:tgtEl>
                                        <p:attrNameLst>
                                          <p:attrName>ppt_x</p:attrName>
                                        </p:attrNameLst>
                                      </p:cBhvr>
                                      <p:tavLst>
                                        <p:tav tm="0">
                                          <p:val>
                                            <p:strVal val="0-#ppt_w/2"/>
                                          </p:val>
                                        </p:tav>
                                        <p:tav tm="100000">
                                          <p:val>
                                            <p:strVal val="#ppt_x"/>
                                          </p:val>
                                        </p:tav>
                                      </p:tavLst>
                                    </p:anim>
                                    <p:anim calcmode="lin" valueType="num">
                                      <p:cBhvr additive="base">
                                        <p:cTn id="8" dur="500" fill="hold"/>
                                        <p:tgtEl>
                                          <p:spTgt spid="61236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2363"/>
                                        </p:tgtEl>
                                        <p:attrNameLst>
                                          <p:attrName>style.visibility</p:attrName>
                                        </p:attrNameLst>
                                      </p:cBhvr>
                                      <p:to>
                                        <p:strVal val="visible"/>
                                      </p:to>
                                    </p:set>
                                    <p:anim calcmode="lin" valueType="num">
                                      <p:cBhvr additive="base">
                                        <p:cTn id="13" dur="500" fill="hold"/>
                                        <p:tgtEl>
                                          <p:spTgt spid="612363"/>
                                        </p:tgtEl>
                                        <p:attrNameLst>
                                          <p:attrName>ppt_x</p:attrName>
                                        </p:attrNameLst>
                                      </p:cBhvr>
                                      <p:tavLst>
                                        <p:tav tm="0">
                                          <p:val>
                                            <p:strVal val="0-#ppt_w/2"/>
                                          </p:val>
                                        </p:tav>
                                        <p:tav tm="100000">
                                          <p:val>
                                            <p:strVal val="#ppt_x"/>
                                          </p:val>
                                        </p:tav>
                                      </p:tavLst>
                                    </p:anim>
                                    <p:anim calcmode="lin" valueType="num">
                                      <p:cBhvr additive="base">
                                        <p:cTn id="14" dur="500" fill="hold"/>
                                        <p:tgtEl>
                                          <p:spTgt spid="61236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12361"/>
                                        </p:tgtEl>
                                        <p:attrNameLst>
                                          <p:attrName>style.visibility</p:attrName>
                                        </p:attrNameLst>
                                      </p:cBhvr>
                                      <p:to>
                                        <p:strVal val="visible"/>
                                      </p:to>
                                    </p:set>
                                    <p:anim calcmode="lin" valueType="num">
                                      <p:cBhvr additive="base">
                                        <p:cTn id="19" dur="500" fill="hold"/>
                                        <p:tgtEl>
                                          <p:spTgt spid="612361"/>
                                        </p:tgtEl>
                                        <p:attrNameLst>
                                          <p:attrName>ppt_x</p:attrName>
                                        </p:attrNameLst>
                                      </p:cBhvr>
                                      <p:tavLst>
                                        <p:tav tm="0">
                                          <p:val>
                                            <p:strVal val="0-#ppt_w/2"/>
                                          </p:val>
                                        </p:tav>
                                        <p:tav tm="100000">
                                          <p:val>
                                            <p:strVal val="#ppt_x"/>
                                          </p:val>
                                        </p:tav>
                                      </p:tavLst>
                                    </p:anim>
                                    <p:anim calcmode="lin" valueType="num">
                                      <p:cBhvr additive="base">
                                        <p:cTn id="20" dur="500" fill="hold"/>
                                        <p:tgtEl>
                                          <p:spTgt spid="61236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0-#ppt_w/2"/>
                                          </p:val>
                                        </p:tav>
                                        <p:tav tm="100000">
                                          <p:val>
                                            <p:strVal val="#ppt_x"/>
                                          </p:val>
                                        </p:tav>
                                      </p:tavLst>
                                    </p:anim>
                                    <p:anim calcmode="lin" valueType="num">
                                      <p:cBhvr additive="base">
                                        <p:cTn id="26"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12357"/>
                                        </p:tgtEl>
                                        <p:attrNameLst>
                                          <p:attrName>style.visibility</p:attrName>
                                        </p:attrNameLst>
                                      </p:cBhvr>
                                      <p:to>
                                        <p:strVal val="visible"/>
                                      </p:to>
                                    </p:set>
                                    <p:anim calcmode="lin" valueType="num">
                                      <p:cBhvr additive="base">
                                        <p:cTn id="31" dur="500" fill="hold"/>
                                        <p:tgtEl>
                                          <p:spTgt spid="612357"/>
                                        </p:tgtEl>
                                        <p:attrNameLst>
                                          <p:attrName>ppt_x</p:attrName>
                                        </p:attrNameLst>
                                      </p:cBhvr>
                                      <p:tavLst>
                                        <p:tav tm="0">
                                          <p:val>
                                            <p:strVal val="0-#ppt_w/2"/>
                                          </p:val>
                                        </p:tav>
                                        <p:tav tm="100000">
                                          <p:val>
                                            <p:strVal val="#ppt_x"/>
                                          </p:val>
                                        </p:tav>
                                      </p:tavLst>
                                    </p:anim>
                                    <p:anim calcmode="lin" valueType="num">
                                      <p:cBhvr additive="base">
                                        <p:cTn id="32" dur="500" fill="hold"/>
                                        <p:tgtEl>
                                          <p:spTgt spid="61235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12364"/>
                                        </p:tgtEl>
                                        <p:attrNameLst>
                                          <p:attrName>style.visibility</p:attrName>
                                        </p:attrNameLst>
                                      </p:cBhvr>
                                      <p:to>
                                        <p:strVal val="visible"/>
                                      </p:to>
                                    </p:set>
                                    <p:anim calcmode="lin" valueType="num">
                                      <p:cBhvr additive="base">
                                        <p:cTn id="37" dur="500" fill="hold"/>
                                        <p:tgtEl>
                                          <p:spTgt spid="612364"/>
                                        </p:tgtEl>
                                        <p:attrNameLst>
                                          <p:attrName>ppt_x</p:attrName>
                                        </p:attrNameLst>
                                      </p:cBhvr>
                                      <p:tavLst>
                                        <p:tav tm="0">
                                          <p:val>
                                            <p:strVal val="0-#ppt_w/2"/>
                                          </p:val>
                                        </p:tav>
                                        <p:tav tm="100000">
                                          <p:val>
                                            <p:strVal val="#ppt_x"/>
                                          </p:val>
                                        </p:tav>
                                      </p:tavLst>
                                    </p:anim>
                                    <p:anim calcmode="lin" valueType="num">
                                      <p:cBhvr additive="base">
                                        <p:cTn id="38" dur="500" fill="hold"/>
                                        <p:tgtEl>
                                          <p:spTgt spid="6123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2357" grpId="0" autoUpdateAnimBg="0"/>
      <p:bldP spid="612361" grpId="0" autoUpdateAnimBg="0"/>
      <p:bldP spid="612362" grpId="0" autoUpdateAnimBg="0"/>
      <p:bldP spid="612363" grpId="0" autoUpdateAnimBg="0"/>
      <p:bldP spid="612364"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2" name="Rectangle 2"/>
          <p:cNvSpPr>
            <a:spLocks noChangeArrowheads="1"/>
          </p:cNvSpPr>
          <p:nvPr/>
        </p:nvSpPr>
        <p:spPr bwMode="auto">
          <a:xfrm>
            <a:off x="1143000" y="1905000"/>
            <a:ext cx="6877050" cy="641350"/>
          </a:xfrm>
          <a:prstGeom prst="rect">
            <a:avLst/>
          </a:prstGeom>
          <a:noFill/>
          <a:ln w="9525">
            <a:noFill/>
            <a:miter lim="800000"/>
            <a:headEnd/>
            <a:tailEnd/>
          </a:ln>
          <a:effectLst/>
        </p:spPr>
        <p:txBody>
          <a:bodyPr wrap="none" anchor="ctr">
            <a:spAutoFit/>
          </a:bodyPr>
          <a:lstStyle/>
          <a:p>
            <a:pPr eaLnBrk="0" hangingPunct="0"/>
            <a:r>
              <a:rPr lang="en-US" altLang="zh-CN" sz="3600">
                <a:ea typeface="楷体_GB2312" pitchFamily="49" charset="-122"/>
              </a:rPr>
              <a:t>  </a:t>
            </a:r>
            <a:r>
              <a:rPr lang="en-US" altLang="zh-CN" sz="3600" i="1">
                <a:ea typeface="楷体_GB2312" pitchFamily="49" charset="-122"/>
              </a:rPr>
              <a:t>H</a:t>
            </a:r>
            <a:r>
              <a:rPr lang="en-US" altLang="zh-CN" sz="3600" baseline="-25000">
                <a:ea typeface="楷体_GB2312" pitchFamily="49" charset="-122"/>
              </a:rPr>
              <a:t>0</a:t>
            </a:r>
            <a:r>
              <a:rPr lang="zh-CN" altLang="en-US" sz="3600">
                <a:ea typeface="楷体_GB2312" pitchFamily="49" charset="-122"/>
              </a:rPr>
              <a:t>：总体</a:t>
            </a:r>
            <a:r>
              <a:rPr lang="en-US" altLang="zh-CN" sz="3600" i="1">
                <a:ea typeface="楷体_GB2312" pitchFamily="49" charset="-122"/>
              </a:rPr>
              <a:t>X</a:t>
            </a:r>
            <a:r>
              <a:rPr lang="zh-CN" altLang="en-US" sz="3600">
                <a:ea typeface="楷体_GB2312" pitchFamily="49" charset="-122"/>
              </a:rPr>
              <a:t>的分布函数为</a:t>
            </a:r>
            <a:r>
              <a:rPr lang="en-US" altLang="zh-CN" sz="3600" i="1">
                <a:ea typeface="楷体_GB2312" pitchFamily="49" charset="-122"/>
              </a:rPr>
              <a:t>F</a:t>
            </a:r>
            <a:r>
              <a:rPr lang="en-US" altLang="zh-CN" sz="3600">
                <a:ea typeface="楷体_GB2312" pitchFamily="49" charset="-122"/>
              </a:rPr>
              <a:t>(</a:t>
            </a:r>
            <a:r>
              <a:rPr lang="en-US" altLang="zh-CN" sz="3600" i="1">
                <a:ea typeface="楷体_GB2312" pitchFamily="49" charset="-122"/>
              </a:rPr>
              <a:t>x</a:t>
            </a:r>
            <a:r>
              <a:rPr lang="en-US" altLang="zh-CN" sz="3600">
                <a:ea typeface="楷体_GB2312" pitchFamily="49" charset="-122"/>
              </a:rPr>
              <a:t>)       </a:t>
            </a:r>
          </a:p>
        </p:txBody>
      </p:sp>
      <p:sp>
        <p:nvSpPr>
          <p:cNvPr id="614403" name="Rectangle 3"/>
          <p:cNvSpPr>
            <a:spLocks noChangeArrowheads="1"/>
          </p:cNvSpPr>
          <p:nvPr/>
        </p:nvSpPr>
        <p:spPr bwMode="auto">
          <a:xfrm>
            <a:off x="533400" y="2743200"/>
            <a:ext cx="8077200" cy="2068513"/>
          </a:xfrm>
          <a:prstGeom prst="rect">
            <a:avLst/>
          </a:prstGeom>
          <a:noFill/>
          <a:ln w="9525">
            <a:noFill/>
            <a:miter lim="800000"/>
            <a:headEnd/>
            <a:tailEnd/>
          </a:ln>
          <a:effectLst/>
        </p:spPr>
        <p:txBody>
          <a:bodyPr anchor="ctr">
            <a:spAutoFit/>
          </a:bodyPr>
          <a:lstStyle/>
          <a:p>
            <a:pPr>
              <a:lnSpc>
                <a:spcPct val="120000"/>
              </a:lnSpc>
            </a:pPr>
            <a:r>
              <a:rPr lang="zh-CN" altLang="en-US" sz="3600">
                <a:ea typeface="楷体_GB2312" pitchFamily="49" charset="-122"/>
              </a:rPr>
              <a:t>然后根据样本的经验分布和所假设的理论分布之间的吻合程度来决定是否接受原假设</a:t>
            </a:r>
            <a:r>
              <a:rPr lang="en-US" altLang="zh-CN" sz="3600">
                <a:ea typeface="楷体_GB2312" pitchFamily="49" charset="-122"/>
              </a:rPr>
              <a:t>.  </a:t>
            </a:r>
          </a:p>
        </p:txBody>
      </p:sp>
      <p:sp>
        <p:nvSpPr>
          <p:cNvPr id="614410" name="Rectangle 10"/>
          <p:cNvSpPr>
            <a:spLocks noChangeArrowheads="1"/>
          </p:cNvSpPr>
          <p:nvPr/>
        </p:nvSpPr>
        <p:spPr bwMode="auto">
          <a:xfrm>
            <a:off x="685800" y="5029200"/>
            <a:ext cx="7543800" cy="1409700"/>
          </a:xfrm>
          <a:prstGeom prst="rect">
            <a:avLst/>
          </a:prstGeom>
          <a:noFill/>
          <a:ln w="9525">
            <a:noFill/>
            <a:miter lim="800000"/>
            <a:headEnd/>
            <a:tailEnd/>
          </a:ln>
          <a:effectLst/>
        </p:spPr>
        <p:txBody>
          <a:bodyPr>
            <a:spAutoFit/>
          </a:bodyPr>
          <a:lstStyle/>
          <a:p>
            <a:pPr>
              <a:lnSpc>
                <a:spcPct val="120000"/>
              </a:lnSpc>
            </a:pPr>
            <a:r>
              <a:rPr lang="zh-CN" altLang="en-US" sz="3600">
                <a:ea typeface="楷体_GB2312" pitchFamily="49" charset="-122"/>
              </a:rPr>
              <a:t>这种检验通常称作</a:t>
            </a:r>
            <a:r>
              <a:rPr lang="zh-CN" altLang="en-US" sz="3600">
                <a:solidFill>
                  <a:srgbClr val="FF0000"/>
                </a:solidFill>
                <a:ea typeface="楷体_GB2312" pitchFamily="49" charset="-122"/>
              </a:rPr>
              <a:t>拟合优度检验</a:t>
            </a:r>
            <a:r>
              <a:rPr lang="zh-CN" altLang="en-US" sz="3600">
                <a:ea typeface="楷体_GB2312" pitchFamily="49" charset="-122"/>
              </a:rPr>
              <a:t>，它是一种非参数检验</a:t>
            </a:r>
            <a:r>
              <a:rPr lang="en-US" altLang="zh-CN" sz="3600">
                <a:ea typeface="楷体_GB2312" pitchFamily="49" charset="-122"/>
              </a:rPr>
              <a:t>.</a:t>
            </a:r>
          </a:p>
        </p:txBody>
      </p:sp>
      <p:sp>
        <p:nvSpPr>
          <p:cNvPr id="614413" name="Rectangle 13"/>
          <p:cNvSpPr>
            <a:spLocks noChangeArrowheads="1"/>
          </p:cNvSpPr>
          <p:nvPr/>
        </p:nvSpPr>
        <p:spPr bwMode="auto">
          <a:xfrm>
            <a:off x="381000" y="685800"/>
            <a:ext cx="7991475" cy="1066800"/>
          </a:xfrm>
          <a:prstGeom prst="rect">
            <a:avLst/>
          </a:prstGeom>
          <a:noFill/>
          <a:ln w="9525">
            <a:noFill/>
            <a:miter lim="800000"/>
            <a:headEnd/>
            <a:tailEnd/>
          </a:ln>
          <a:effectLst/>
        </p:spPr>
        <p:txBody>
          <a:bodyPr wrap="none">
            <a:spAutoFit/>
          </a:bodyPr>
          <a:lstStyle/>
          <a:p>
            <a:r>
              <a:rPr lang="zh-CN" altLang="en-US" sz="3200">
                <a:ea typeface="楷体_GB2312" pitchFamily="49" charset="-122"/>
              </a:rPr>
              <a:t>使用</a:t>
            </a:r>
            <a:r>
              <a:rPr lang="zh-CN" altLang="zh-CN" sz="3200">
                <a:solidFill>
                  <a:schemeClr val="tx2"/>
                </a:solidFill>
                <a:ea typeface="楷体_GB2312" pitchFamily="49" charset="-122"/>
                <a:sym typeface="Symbol" pitchFamily="18" charset="2"/>
              </a:rPr>
              <a:t></a:t>
            </a:r>
            <a:r>
              <a:rPr lang="en-US" altLang="zh-CN" sz="3200" baseline="30000">
                <a:solidFill>
                  <a:schemeClr val="tx2"/>
                </a:solidFill>
                <a:ea typeface="楷体_GB2312" pitchFamily="49" charset="-122"/>
                <a:sym typeface="Symbol" pitchFamily="18" charset="2"/>
              </a:rPr>
              <a:t>2</a:t>
            </a:r>
            <a:r>
              <a:rPr lang="en-US" altLang="zh-CN" sz="3200">
                <a:solidFill>
                  <a:schemeClr val="tx2"/>
                </a:solidFill>
                <a:ea typeface="楷体_GB2312" pitchFamily="49" charset="-122"/>
                <a:sym typeface="Symbol" pitchFamily="18" charset="2"/>
              </a:rPr>
              <a:t>-</a:t>
            </a:r>
            <a:r>
              <a:rPr lang="zh-CN" altLang="en-US" sz="3200">
                <a:solidFill>
                  <a:schemeClr val="tx2"/>
                </a:solidFill>
                <a:ea typeface="楷体_GB2312" pitchFamily="49" charset="-122"/>
                <a:sym typeface="Math1" pitchFamily="2" charset="2"/>
              </a:rPr>
              <a:t>检验</a:t>
            </a:r>
            <a:r>
              <a:rPr lang="zh-CN" altLang="en-US" sz="3200">
                <a:ea typeface="楷体_GB2312" pitchFamily="49" charset="-122"/>
              </a:rPr>
              <a:t>对总体分布进行检验时，我们先</a:t>
            </a:r>
          </a:p>
          <a:p>
            <a:r>
              <a:rPr lang="zh-CN" altLang="en-US" sz="3200">
                <a:ea typeface="楷体_GB2312" pitchFamily="49" charset="-122"/>
              </a:rPr>
              <a:t>提出原假设</a:t>
            </a:r>
            <a:r>
              <a:rPr lang="en-US" altLang="zh-CN" sz="3200">
                <a:ea typeface="楷体_GB2312" pitchFamily="49" charset="-122"/>
              </a:rPr>
              <a:t>:</a:t>
            </a:r>
          </a:p>
        </p:txBody>
      </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413"/>
                                        </p:tgtEl>
                                        <p:attrNameLst>
                                          <p:attrName>style.visibility</p:attrName>
                                        </p:attrNameLst>
                                      </p:cBhvr>
                                      <p:to>
                                        <p:strVal val="visible"/>
                                      </p:to>
                                    </p:set>
                                    <p:anim calcmode="lin" valueType="num">
                                      <p:cBhvr additive="base">
                                        <p:cTn id="7" dur="500" fill="hold"/>
                                        <p:tgtEl>
                                          <p:spTgt spid="614413"/>
                                        </p:tgtEl>
                                        <p:attrNameLst>
                                          <p:attrName>ppt_x</p:attrName>
                                        </p:attrNameLst>
                                      </p:cBhvr>
                                      <p:tavLst>
                                        <p:tav tm="0">
                                          <p:val>
                                            <p:strVal val="0-#ppt_w/2"/>
                                          </p:val>
                                        </p:tav>
                                        <p:tav tm="100000">
                                          <p:val>
                                            <p:strVal val="#ppt_x"/>
                                          </p:val>
                                        </p:tav>
                                      </p:tavLst>
                                    </p:anim>
                                    <p:anim calcmode="lin" valueType="num">
                                      <p:cBhvr additive="base">
                                        <p:cTn id="8" dur="500" fill="hold"/>
                                        <p:tgtEl>
                                          <p:spTgt spid="6144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4402"/>
                                        </p:tgtEl>
                                        <p:attrNameLst>
                                          <p:attrName>style.visibility</p:attrName>
                                        </p:attrNameLst>
                                      </p:cBhvr>
                                      <p:to>
                                        <p:strVal val="visible"/>
                                      </p:to>
                                    </p:set>
                                    <p:anim calcmode="lin" valueType="num">
                                      <p:cBhvr additive="base">
                                        <p:cTn id="13" dur="500" fill="hold"/>
                                        <p:tgtEl>
                                          <p:spTgt spid="614402"/>
                                        </p:tgtEl>
                                        <p:attrNameLst>
                                          <p:attrName>ppt_x</p:attrName>
                                        </p:attrNameLst>
                                      </p:cBhvr>
                                      <p:tavLst>
                                        <p:tav tm="0">
                                          <p:val>
                                            <p:strVal val="0-#ppt_w/2"/>
                                          </p:val>
                                        </p:tav>
                                        <p:tav tm="100000">
                                          <p:val>
                                            <p:strVal val="#ppt_x"/>
                                          </p:val>
                                        </p:tav>
                                      </p:tavLst>
                                    </p:anim>
                                    <p:anim calcmode="lin" valueType="num">
                                      <p:cBhvr additive="base">
                                        <p:cTn id="14" dur="500" fill="hold"/>
                                        <p:tgtEl>
                                          <p:spTgt spid="61440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14403"/>
                                        </p:tgtEl>
                                        <p:attrNameLst>
                                          <p:attrName>style.visibility</p:attrName>
                                        </p:attrNameLst>
                                      </p:cBhvr>
                                      <p:to>
                                        <p:strVal val="visible"/>
                                      </p:to>
                                    </p:set>
                                    <p:anim calcmode="lin" valueType="num">
                                      <p:cBhvr additive="base">
                                        <p:cTn id="19" dur="500" fill="hold"/>
                                        <p:tgtEl>
                                          <p:spTgt spid="614403"/>
                                        </p:tgtEl>
                                        <p:attrNameLst>
                                          <p:attrName>ppt_x</p:attrName>
                                        </p:attrNameLst>
                                      </p:cBhvr>
                                      <p:tavLst>
                                        <p:tav tm="0">
                                          <p:val>
                                            <p:strVal val="0-#ppt_w/2"/>
                                          </p:val>
                                        </p:tav>
                                        <p:tav tm="100000">
                                          <p:val>
                                            <p:strVal val="#ppt_x"/>
                                          </p:val>
                                        </p:tav>
                                      </p:tavLst>
                                    </p:anim>
                                    <p:anim calcmode="lin" valueType="num">
                                      <p:cBhvr additive="base">
                                        <p:cTn id="20" dur="500" fill="hold"/>
                                        <p:tgtEl>
                                          <p:spTgt spid="61440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14410"/>
                                        </p:tgtEl>
                                        <p:attrNameLst>
                                          <p:attrName>style.visibility</p:attrName>
                                        </p:attrNameLst>
                                      </p:cBhvr>
                                      <p:to>
                                        <p:strVal val="visible"/>
                                      </p:to>
                                    </p:set>
                                    <p:anim calcmode="lin" valueType="num">
                                      <p:cBhvr additive="base">
                                        <p:cTn id="25" dur="500" fill="hold"/>
                                        <p:tgtEl>
                                          <p:spTgt spid="614410"/>
                                        </p:tgtEl>
                                        <p:attrNameLst>
                                          <p:attrName>ppt_x</p:attrName>
                                        </p:attrNameLst>
                                      </p:cBhvr>
                                      <p:tavLst>
                                        <p:tav tm="0">
                                          <p:val>
                                            <p:strVal val="0-#ppt_w/2"/>
                                          </p:val>
                                        </p:tav>
                                        <p:tav tm="100000">
                                          <p:val>
                                            <p:strVal val="#ppt_x"/>
                                          </p:val>
                                        </p:tav>
                                      </p:tavLst>
                                    </p:anim>
                                    <p:anim calcmode="lin" valueType="num">
                                      <p:cBhvr additive="base">
                                        <p:cTn id="26" dur="500" fill="hold"/>
                                        <p:tgtEl>
                                          <p:spTgt spid="6144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02" grpId="0" autoUpdateAnimBg="0"/>
      <p:bldP spid="614403" grpId="0" autoUpdateAnimBg="0"/>
      <p:bldP spid="614410" grpId="0" autoUpdateAnimBg="0"/>
      <p:bldP spid="614413"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2" name="Text Box 4"/>
          <p:cNvSpPr txBox="1">
            <a:spLocks noChangeArrowheads="1"/>
          </p:cNvSpPr>
          <p:nvPr/>
        </p:nvSpPr>
        <p:spPr bwMode="auto">
          <a:xfrm>
            <a:off x="611188" y="260350"/>
            <a:ext cx="2327275" cy="519113"/>
          </a:xfrm>
          <a:prstGeom prst="rect">
            <a:avLst/>
          </a:prstGeom>
          <a:noFill/>
          <a:ln w="9525">
            <a:noFill/>
            <a:miter lim="800000"/>
            <a:headEnd/>
            <a:tailEnd/>
          </a:ln>
          <a:effectLst/>
        </p:spPr>
        <p:txBody>
          <a:bodyPr wrap="none">
            <a:spAutoFit/>
          </a:bodyPr>
          <a:lstStyle/>
          <a:p>
            <a:pPr algn="l"/>
            <a:r>
              <a:rPr lang="zh-CN" altLang="en-US" b="1"/>
              <a:t>抽样分布定理</a:t>
            </a:r>
          </a:p>
        </p:txBody>
      </p:sp>
      <p:sp>
        <p:nvSpPr>
          <p:cNvPr id="130053" name="Rectangle 5"/>
          <p:cNvSpPr>
            <a:spLocks noChangeArrowheads="1"/>
          </p:cNvSpPr>
          <p:nvPr/>
        </p:nvSpPr>
        <p:spPr bwMode="auto">
          <a:xfrm>
            <a:off x="538163" y="836613"/>
            <a:ext cx="2684462" cy="519112"/>
          </a:xfrm>
          <a:prstGeom prst="rect">
            <a:avLst/>
          </a:prstGeom>
          <a:noFill/>
          <a:ln w="9525">
            <a:noFill/>
            <a:miter lim="800000"/>
            <a:headEnd/>
            <a:tailEnd/>
          </a:ln>
          <a:effectLst/>
        </p:spPr>
        <p:txBody>
          <a:bodyPr wrap="none">
            <a:spAutoFit/>
          </a:bodyPr>
          <a:lstStyle/>
          <a:p>
            <a:pPr algn="l" eaLnBrk="1" hangingPunct="1">
              <a:spcBef>
                <a:spcPct val="50000"/>
              </a:spcBef>
            </a:pPr>
            <a:r>
              <a:rPr lang="zh-CN" altLang="en-US" b="1">
                <a:solidFill>
                  <a:schemeClr val="accent2"/>
                </a:solidFill>
              </a:rPr>
              <a:t>样本均值的分布</a:t>
            </a:r>
          </a:p>
        </p:txBody>
      </p:sp>
      <p:graphicFrame>
        <p:nvGraphicFramePr>
          <p:cNvPr id="130054" name="Object 6"/>
          <p:cNvGraphicFramePr>
            <a:graphicFrameLocks noChangeAspect="1"/>
          </p:cNvGraphicFramePr>
          <p:nvPr/>
        </p:nvGraphicFramePr>
        <p:xfrm>
          <a:off x="673100" y="1484313"/>
          <a:ext cx="7797800" cy="1066800"/>
        </p:xfrm>
        <a:graphic>
          <a:graphicData uri="http://schemas.openxmlformats.org/presentationml/2006/ole">
            <mc:AlternateContent xmlns:mc="http://schemas.openxmlformats.org/markup-compatibility/2006">
              <mc:Choice xmlns:v="urn:schemas-microsoft-com:vml" Requires="v">
                <p:oleObj spid="_x0000_s2004015" name="公式" r:id="rId3" imgW="7797600" imgH="1066680" progId="">
                  <p:embed/>
                </p:oleObj>
              </mc:Choice>
              <mc:Fallback>
                <p:oleObj name="公式" r:id="rId3" imgW="7797600" imgH="106668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100" y="1484313"/>
                        <a:ext cx="7797800"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0055" name="Rectangle 7"/>
          <p:cNvSpPr>
            <a:spLocks noChangeArrowheads="1"/>
          </p:cNvSpPr>
          <p:nvPr/>
        </p:nvSpPr>
        <p:spPr bwMode="auto">
          <a:xfrm>
            <a:off x="468313" y="2636838"/>
            <a:ext cx="3756025" cy="519112"/>
          </a:xfrm>
          <a:prstGeom prst="rect">
            <a:avLst/>
          </a:prstGeom>
          <a:noFill/>
          <a:ln w="9525">
            <a:noFill/>
            <a:miter lim="800000"/>
            <a:headEnd/>
            <a:tailEnd/>
          </a:ln>
          <a:effectLst/>
        </p:spPr>
        <p:txBody>
          <a:bodyPr wrap="none">
            <a:spAutoFit/>
          </a:bodyPr>
          <a:lstStyle/>
          <a:p>
            <a:pPr algn="l"/>
            <a:r>
              <a:rPr lang="zh-CN" altLang="en-US" b="1">
                <a:solidFill>
                  <a:schemeClr val="accent2"/>
                </a:solidFill>
              </a:rPr>
              <a:t>样本方差、均值的分布</a:t>
            </a:r>
          </a:p>
        </p:txBody>
      </p:sp>
      <p:graphicFrame>
        <p:nvGraphicFramePr>
          <p:cNvPr id="130056" name="Object 8"/>
          <p:cNvGraphicFramePr>
            <a:graphicFrameLocks noChangeAspect="1"/>
          </p:cNvGraphicFramePr>
          <p:nvPr/>
        </p:nvGraphicFramePr>
        <p:xfrm>
          <a:off x="611188" y="3068638"/>
          <a:ext cx="7708900" cy="1003300"/>
        </p:xfrm>
        <a:graphic>
          <a:graphicData uri="http://schemas.openxmlformats.org/presentationml/2006/ole">
            <mc:AlternateContent xmlns:mc="http://schemas.openxmlformats.org/markup-compatibility/2006">
              <mc:Choice xmlns:v="urn:schemas-microsoft-com:vml" Requires="v">
                <p:oleObj spid="_x0000_s2004016" name="公式" r:id="rId5" imgW="7708680" imgH="1002960" progId="">
                  <p:embed/>
                </p:oleObj>
              </mc:Choice>
              <mc:Fallback>
                <p:oleObj name="公式" r:id="rId5" imgW="7708680" imgH="100296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188" y="3068638"/>
                        <a:ext cx="7708900" cy="1003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0057" name="Object 9"/>
          <p:cNvGraphicFramePr>
            <a:graphicFrameLocks noChangeAspect="1"/>
          </p:cNvGraphicFramePr>
          <p:nvPr/>
        </p:nvGraphicFramePr>
        <p:xfrm>
          <a:off x="684213" y="4076700"/>
          <a:ext cx="4751387" cy="1116013"/>
        </p:xfrm>
        <a:graphic>
          <a:graphicData uri="http://schemas.openxmlformats.org/presentationml/2006/ole">
            <mc:AlternateContent xmlns:mc="http://schemas.openxmlformats.org/markup-compatibility/2006">
              <mc:Choice xmlns:v="urn:schemas-microsoft-com:vml" Requires="v">
                <p:oleObj spid="_x0000_s2004017" name="公式" r:id="rId7" imgW="1638000" imgH="419040" progId="">
                  <p:embed/>
                </p:oleObj>
              </mc:Choice>
              <mc:Fallback>
                <p:oleObj name="公式" r:id="rId7" imgW="1638000" imgH="419040" progId="">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4213" y="4076700"/>
                        <a:ext cx="4751387" cy="1116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0058" name="Object 10"/>
          <p:cNvGraphicFramePr>
            <a:graphicFrameLocks noChangeAspect="1"/>
          </p:cNvGraphicFramePr>
          <p:nvPr/>
        </p:nvGraphicFramePr>
        <p:xfrm>
          <a:off x="755650" y="5084763"/>
          <a:ext cx="3024188" cy="473075"/>
        </p:xfrm>
        <a:graphic>
          <a:graphicData uri="http://schemas.openxmlformats.org/presentationml/2006/ole">
            <mc:AlternateContent xmlns:mc="http://schemas.openxmlformats.org/markup-compatibility/2006">
              <mc:Choice xmlns:v="urn:schemas-microsoft-com:vml" Requires="v">
                <p:oleObj spid="_x0000_s2004018" name="公式" r:id="rId9" imgW="2590560" imgH="469800" progId="">
                  <p:embed/>
                </p:oleObj>
              </mc:Choice>
              <mc:Fallback>
                <p:oleObj name="公式" r:id="rId9" imgW="2590560" imgH="469800" progId="">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5650" y="5084763"/>
                        <a:ext cx="3024188" cy="473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0059" name="Object 11"/>
          <p:cNvGraphicFramePr>
            <a:graphicFrameLocks noChangeAspect="1"/>
          </p:cNvGraphicFramePr>
          <p:nvPr/>
        </p:nvGraphicFramePr>
        <p:xfrm>
          <a:off x="827088" y="5661025"/>
          <a:ext cx="3309937" cy="1008063"/>
        </p:xfrm>
        <a:graphic>
          <a:graphicData uri="http://schemas.openxmlformats.org/presentationml/2006/ole">
            <mc:AlternateContent xmlns:mc="http://schemas.openxmlformats.org/markup-compatibility/2006">
              <mc:Choice xmlns:v="urn:schemas-microsoft-com:vml" Requires="v">
                <p:oleObj spid="_x0000_s2004019" name="公式" r:id="rId11" imgW="3060360" imgH="914400" progId="">
                  <p:embed/>
                </p:oleObj>
              </mc:Choice>
              <mc:Fallback>
                <p:oleObj name="公式" r:id="rId11" imgW="3060360" imgH="914400" progId="">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27088" y="5661025"/>
                        <a:ext cx="3309937" cy="1008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0052"/>
                                        </p:tgtEl>
                                        <p:attrNameLst>
                                          <p:attrName>style.visibility</p:attrName>
                                        </p:attrNameLst>
                                      </p:cBhvr>
                                      <p:to>
                                        <p:strVal val="visible"/>
                                      </p:to>
                                    </p:set>
                                    <p:animEffect transition="in" filter="wipe(down)">
                                      <p:cBhvr>
                                        <p:cTn id="7" dur="500"/>
                                        <p:tgtEl>
                                          <p:spTgt spid="13005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0053"/>
                                        </p:tgtEl>
                                        <p:attrNameLst>
                                          <p:attrName>style.visibility</p:attrName>
                                        </p:attrNameLst>
                                      </p:cBhvr>
                                      <p:to>
                                        <p:strVal val="visible"/>
                                      </p:to>
                                    </p:set>
                                    <p:animEffect transition="in" filter="wipe(down)">
                                      <p:cBhvr>
                                        <p:cTn id="12" dur="500"/>
                                        <p:tgtEl>
                                          <p:spTgt spid="13005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0054"/>
                                        </p:tgtEl>
                                        <p:attrNameLst>
                                          <p:attrName>style.visibility</p:attrName>
                                        </p:attrNameLst>
                                      </p:cBhvr>
                                      <p:to>
                                        <p:strVal val="visible"/>
                                      </p:to>
                                    </p:set>
                                    <p:animEffect transition="in" filter="wipe(down)">
                                      <p:cBhvr>
                                        <p:cTn id="17" dur="500"/>
                                        <p:tgtEl>
                                          <p:spTgt spid="13005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0055"/>
                                        </p:tgtEl>
                                        <p:attrNameLst>
                                          <p:attrName>style.visibility</p:attrName>
                                        </p:attrNameLst>
                                      </p:cBhvr>
                                      <p:to>
                                        <p:strVal val="visible"/>
                                      </p:to>
                                    </p:set>
                                    <p:animEffect transition="in" filter="wipe(down)">
                                      <p:cBhvr>
                                        <p:cTn id="22" dur="500"/>
                                        <p:tgtEl>
                                          <p:spTgt spid="13005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0056"/>
                                        </p:tgtEl>
                                        <p:attrNameLst>
                                          <p:attrName>style.visibility</p:attrName>
                                        </p:attrNameLst>
                                      </p:cBhvr>
                                      <p:to>
                                        <p:strVal val="visible"/>
                                      </p:to>
                                    </p:set>
                                    <p:animEffect transition="in" filter="wipe(down)">
                                      <p:cBhvr>
                                        <p:cTn id="27" dur="500"/>
                                        <p:tgtEl>
                                          <p:spTgt spid="13005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30057"/>
                                        </p:tgtEl>
                                        <p:attrNameLst>
                                          <p:attrName>style.visibility</p:attrName>
                                        </p:attrNameLst>
                                      </p:cBhvr>
                                      <p:to>
                                        <p:strVal val="visible"/>
                                      </p:to>
                                    </p:set>
                                    <p:animEffect transition="in" filter="wipe(down)">
                                      <p:cBhvr>
                                        <p:cTn id="32" dur="500"/>
                                        <p:tgtEl>
                                          <p:spTgt spid="13005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30058"/>
                                        </p:tgtEl>
                                        <p:attrNameLst>
                                          <p:attrName>style.visibility</p:attrName>
                                        </p:attrNameLst>
                                      </p:cBhvr>
                                      <p:to>
                                        <p:strVal val="visible"/>
                                      </p:to>
                                    </p:set>
                                    <p:animEffect transition="in" filter="wipe(down)">
                                      <p:cBhvr>
                                        <p:cTn id="37" dur="500"/>
                                        <p:tgtEl>
                                          <p:spTgt spid="13005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30059"/>
                                        </p:tgtEl>
                                        <p:attrNameLst>
                                          <p:attrName>style.visibility</p:attrName>
                                        </p:attrNameLst>
                                      </p:cBhvr>
                                      <p:to>
                                        <p:strVal val="visible"/>
                                      </p:to>
                                    </p:set>
                                    <p:animEffect transition="in" filter="wipe(down)">
                                      <p:cBhvr>
                                        <p:cTn id="42" dur="500"/>
                                        <p:tgtEl>
                                          <p:spTgt spid="130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2" grpId="0"/>
      <p:bldP spid="130053" grpId="0"/>
      <p:bldP spid="13005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7" name="Text Box 3"/>
          <p:cNvSpPr txBox="1">
            <a:spLocks noChangeArrowheads="1"/>
          </p:cNvSpPr>
          <p:nvPr/>
        </p:nvSpPr>
        <p:spPr bwMode="auto">
          <a:xfrm>
            <a:off x="228600" y="2590800"/>
            <a:ext cx="8458200" cy="676275"/>
          </a:xfrm>
          <a:prstGeom prst="rect">
            <a:avLst/>
          </a:prstGeom>
          <a:noFill/>
          <a:ln w="9525">
            <a:noFill/>
            <a:miter lim="800000"/>
            <a:headEnd/>
            <a:tailEnd/>
          </a:ln>
          <a:effectLst/>
        </p:spPr>
        <p:txBody>
          <a:bodyPr anchor="ctr">
            <a:spAutoFit/>
          </a:bodyPr>
          <a:lstStyle/>
          <a:p>
            <a:pPr eaLnBrk="0" hangingPunct="0">
              <a:lnSpc>
                <a:spcPct val="120000"/>
              </a:lnSpc>
            </a:pPr>
            <a:r>
              <a:rPr lang="zh-CN" altLang="en-US" sz="3200" b="1">
                <a:latin typeface="楷体_GB2312" pitchFamily="49" charset="-122"/>
                <a:ea typeface="楷体_GB2312" pitchFamily="49" charset="-122"/>
              </a:rPr>
              <a:t>似然估计法估计参数，然后作检验</a:t>
            </a:r>
            <a:r>
              <a:rPr lang="en-US" altLang="zh-CN" sz="3200" b="1">
                <a:latin typeface="楷体_GB2312" pitchFamily="49" charset="-122"/>
                <a:ea typeface="楷体_GB2312" pitchFamily="49" charset="-122"/>
              </a:rPr>
              <a:t>. </a:t>
            </a:r>
          </a:p>
        </p:txBody>
      </p:sp>
      <p:sp>
        <p:nvSpPr>
          <p:cNvPr id="615437" name="Rectangle 13"/>
          <p:cNvSpPr>
            <a:spLocks noChangeArrowheads="1"/>
          </p:cNvSpPr>
          <p:nvPr/>
        </p:nvSpPr>
        <p:spPr bwMode="auto">
          <a:xfrm>
            <a:off x="228600" y="1752600"/>
            <a:ext cx="8343900" cy="579438"/>
          </a:xfrm>
          <a:prstGeom prst="rect">
            <a:avLst/>
          </a:prstGeom>
          <a:noFill/>
          <a:ln w="9525">
            <a:noFill/>
            <a:miter lim="800000"/>
            <a:headEnd/>
            <a:tailEnd/>
          </a:ln>
          <a:effectLst/>
        </p:spPr>
        <p:txBody>
          <a:bodyPr wrap="none">
            <a:spAutoFit/>
          </a:bodyPr>
          <a:lstStyle/>
          <a:p>
            <a:r>
              <a:rPr lang="zh-CN" altLang="en-US" sz="3200" b="1">
                <a:latin typeface="楷体_GB2312" pitchFamily="49" charset="-122"/>
                <a:ea typeface="楷体_GB2312" pitchFamily="49" charset="-122"/>
              </a:rPr>
              <a:t>类型已知，但其参数未知，这时需要先用极大</a:t>
            </a:r>
          </a:p>
        </p:txBody>
      </p:sp>
      <p:sp>
        <p:nvSpPr>
          <p:cNvPr id="615439" name="Rectangle 15"/>
          <p:cNvSpPr>
            <a:spLocks noChangeArrowheads="1"/>
          </p:cNvSpPr>
          <p:nvPr/>
        </p:nvSpPr>
        <p:spPr bwMode="auto">
          <a:xfrm>
            <a:off x="838200" y="3886200"/>
            <a:ext cx="7813675" cy="579438"/>
          </a:xfrm>
          <a:prstGeom prst="rect">
            <a:avLst/>
          </a:prstGeom>
          <a:noFill/>
          <a:ln w="9525">
            <a:noFill/>
            <a:miter lim="800000"/>
            <a:headEnd/>
            <a:tailEnd/>
          </a:ln>
          <a:effectLst/>
        </p:spPr>
        <p:txBody>
          <a:bodyPr wrap="none">
            <a:spAutoFit/>
          </a:bodyPr>
          <a:lstStyle/>
          <a:p>
            <a:r>
              <a:rPr lang="zh-CN" altLang="en-US" sz="3200" b="1">
                <a:ea typeface="楷体_GB2312" pitchFamily="49" charset="-122"/>
              </a:rPr>
              <a:t>分布拟合的</a:t>
            </a:r>
            <a:r>
              <a:rPr lang="zh-CN" altLang="zh-CN" sz="3200">
                <a:solidFill>
                  <a:schemeClr val="tx2"/>
                </a:solidFill>
                <a:ea typeface="楷体_GB2312" pitchFamily="49" charset="-122"/>
                <a:sym typeface="Symbol" pitchFamily="18" charset="2"/>
              </a:rPr>
              <a:t></a:t>
            </a:r>
            <a:r>
              <a:rPr lang="en-US" altLang="zh-CN" sz="3200" baseline="30000">
                <a:solidFill>
                  <a:schemeClr val="tx2"/>
                </a:solidFill>
                <a:ea typeface="楷体_GB2312" pitchFamily="49" charset="-122"/>
                <a:sym typeface="Symbol" pitchFamily="18" charset="2"/>
              </a:rPr>
              <a:t>2</a:t>
            </a:r>
            <a:r>
              <a:rPr lang="en-US" altLang="zh-CN" sz="3200">
                <a:solidFill>
                  <a:schemeClr val="tx2"/>
                </a:solidFill>
                <a:ea typeface="楷体_GB2312" pitchFamily="49" charset="-122"/>
                <a:sym typeface="Symbol" pitchFamily="18" charset="2"/>
              </a:rPr>
              <a:t>-</a:t>
            </a:r>
            <a:r>
              <a:rPr lang="zh-CN" altLang="en-US" sz="3200">
                <a:solidFill>
                  <a:schemeClr val="tx2"/>
                </a:solidFill>
                <a:ea typeface="楷体_GB2312" pitchFamily="49" charset="-122"/>
                <a:sym typeface="Math1" pitchFamily="2" charset="2"/>
              </a:rPr>
              <a:t>检验</a:t>
            </a:r>
            <a:r>
              <a:rPr lang="zh-CN" altLang="en-US" sz="3200" b="1">
                <a:latin typeface="楷体_GB2312" pitchFamily="49" charset="-122"/>
                <a:ea typeface="楷体_GB2312" pitchFamily="49" charset="-122"/>
              </a:rPr>
              <a:t>的基本原理和步骤如下</a:t>
            </a:r>
            <a:r>
              <a:rPr lang="en-US" altLang="zh-CN" sz="3200" b="1">
                <a:latin typeface="楷体_GB2312" pitchFamily="49" charset="-122"/>
                <a:ea typeface="楷体_GB2312" pitchFamily="49" charset="-122"/>
              </a:rPr>
              <a:t>:</a:t>
            </a:r>
          </a:p>
        </p:txBody>
      </p:sp>
      <p:sp>
        <p:nvSpPr>
          <p:cNvPr id="615445" name="Rectangle 21"/>
          <p:cNvSpPr>
            <a:spLocks noChangeArrowheads="1"/>
          </p:cNvSpPr>
          <p:nvPr/>
        </p:nvSpPr>
        <p:spPr bwMode="auto">
          <a:xfrm>
            <a:off x="762000" y="838200"/>
            <a:ext cx="8099425" cy="579438"/>
          </a:xfrm>
          <a:prstGeom prst="rect">
            <a:avLst/>
          </a:prstGeom>
          <a:noFill/>
          <a:ln w="9525">
            <a:noFill/>
            <a:miter lim="800000"/>
            <a:headEnd/>
            <a:tailEnd/>
          </a:ln>
          <a:effectLst/>
        </p:spPr>
        <p:txBody>
          <a:bodyPr wrap="none">
            <a:spAutoFit/>
          </a:bodyPr>
          <a:lstStyle/>
          <a:p>
            <a:r>
              <a:rPr lang="zh-CN" altLang="en-US" sz="3200" b="1">
                <a:ea typeface="楷体_GB2312" pitchFamily="49" charset="-122"/>
              </a:rPr>
              <a:t>在用</a:t>
            </a:r>
            <a:r>
              <a:rPr lang="zh-CN" altLang="zh-CN" sz="3200">
                <a:solidFill>
                  <a:schemeClr val="tx2"/>
                </a:solidFill>
                <a:ea typeface="楷体_GB2312" pitchFamily="49" charset="-122"/>
                <a:sym typeface="Symbol" pitchFamily="18" charset="2"/>
              </a:rPr>
              <a:t></a:t>
            </a:r>
            <a:r>
              <a:rPr lang="en-US" altLang="zh-CN" sz="3200" baseline="30000">
                <a:solidFill>
                  <a:schemeClr val="tx2"/>
                </a:solidFill>
                <a:ea typeface="楷体_GB2312" pitchFamily="49" charset="-122"/>
                <a:sym typeface="Symbol" pitchFamily="18" charset="2"/>
              </a:rPr>
              <a:t>2</a:t>
            </a:r>
            <a:r>
              <a:rPr lang="en-US" altLang="zh-CN" sz="3200">
                <a:solidFill>
                  <a:schemeClr val="tx2"/>
                </a:solidFill>
                <a:ea typeface="楷体_GB2312" pitchFamily="49" charset="-122"/>
                <a:sym typeface="Symbol" pitchFamily="18" charset="2"/>
              </a:rPr>
              <a:t>-</a:t>
            </a:r>
            <a:r>
              <a:rPr lang="zh-CN" altLang="en-US" sz="3200">
                <a:solidFill>
                  <a:schemeClr val="tx2"/>
                </a:solidFill>
                <a:ea typeface="楷体_GB2312" pitchFamily="49" charset="-122"/>
                <a:sym typeface="Math1" pitchFamily="2" charset="2"/>
              </a:rPr>
              <a:t>检验</a:t>
            </a:r>
            <a:r>
              <a:rPr lang="zh-CN" altLang="en-US" sz="3200" b="1">
                <a:solidFill>
                  <a:schemeClr val="accent2"/>
                </a:solidFill>
                <a:ea typeface="楷体_GB2312" pitchFamily="49" charset="-122"/>
                <a:sym typeface="Math1" pitchFamily="2" charset="2"/>
              </a:rPr>
              <a:t>法</a:t>
            </a:r>
            <a:r>
              <a:rPr lang="zh-CN" altLang="en-US" sz="3200" b="1">
                <a:ea typeface="楷体_GB2312" pitchFamily="49" charset="-122"/>
              </a:rPr>
              <a:t>检验假设</a:t>
            </a:r>
            <a:r>
              <a:rPr lang="en-US" altLang="zh-CN" sz="3200" b="1" i="1">
                <a:ea typeface="楷体_GB2312" pitchFamily="49" charset="-122"/>
              </a:rPr>
              <a:t>H</a:t>
            </a:r>
            <a:r>
              <a:rPr lang="en-US" altLang="zh-CN" sz="3200" b="1" baseline="-25000">
                <a:ea typeface="楷体_GB2312" pitchFamily="49" charset="-122"/>
              </a:rPr>
              <a:t>0</a:t>
            </a:r>
            <a:r>
              <a:rPr lang="zh-CN" altLang="en-US" sz="3200" b="1">
                <a:ea typeface="楷体_GB2312" pitchFamily="49" charset="-122"/>
              </a:rPr>
              <a:t>时，若在</a:t>
            </a:r>
            <a:r>
              <a:rPr lang="en-US" altLang="zh-CN" sz="3200" b="1" i="1">
                <a:ea typeface="楷体_GB2312" pitchFamily="49" charset="-122"/>
              </a:rPr>
              <a:t>H</a:t>
            </a:r>
            <a:r>
              <a:rPr lang="en-US" altLang="zh-CN" sz="3200" b="1" baseline="-25000">
                <a:ea typeface="楷体_GB2312" pitchFamily="49" charset="-122"/>
              </a:rPr>
              <a:t>0</a:t>
            </a:r>
            <a:r>
              <a:rPr lang="zh-CN" altLang="en-US" sz="3200" b="1">
                <a:ea typeface="楷体_GB2312" pitchFamily="49" charset="-122"/>
              </a:rPr>
              <a:t>下分布</a:t>
            </a:r>
          </a:p>
        </p:txBody>
      </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15445">
                                            <p:txEl>
                                              <p:pRg st="0" end="0"/>
                                            </p:txEl>
                                          </p:spTgt>
                                        </p:tgtEl>
                                        <p:attrNameLst>
                                          <p:attrName>style.visibility</p:attrName>
                                        </p:attrNameLst>
                                      </p:cBhvr>
                                      <p:to>
                                        <p:strVal val="visible"/>
                                      </p:to>
                                    </p:set>
                                    <p:anim calcmode="lin" valueType="num">
                                      <p:cBhvr additive="base">
                                        <p:cTn id="7" dur="500" fill="hold"/>
                                        <p:tgtEl>
                                          <p:spTgt spid="61544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1544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5437"/>
                                        </p:tgtEl>
                                        <p:attrNameLst>
                                          <p:attrName>style.visibility</p:attrName>
                                        </p:attrNameLst>
                                      </p:cBhvr>
                                      <p:to>
                                        <p:strVal val="visible"/>
                                      </p:to>
                                    </p:set>
                                    <p:anim calcmode="lin" valueType="num">
                                      <p:cBhvr additive="base">
                                        <p:cTn id="13" dur="500" fill="hold"/>
                                        <p:tgtEl>
                                          <p:spTgt spid="615437"/>
                                        </p:tgtEl>
                                        <p:attrNameLst>
                                          <p:attrName>ppt_x</p:attrName>
                                        </p:attrNameLst>
                                      </p:cBhvr>
                                      <p:tavLst>
                                        <p:tav tm="0">
                                          <p:val>
                                            <p:strVal val="0-#ppt_w/2"/>
                                          </p:val>
                                        </p:tav>
                                        <p:tav tm="100000">
                                          <p:val>
                                            <p:strVal val="#ppt_x"/>
                                          </p:val>
                                        </p:tav>
                                      </p:tavLst>
                                    </p:anim>
                                    <p:anim calcmode="lin" valueType="num">
                                      <p:cBhvr additive="base">
                                        <p:cTn id="14" dur="500" fill="hold"/>
                                        <p:tgtEl>
                                          <p:spTgt spid="61543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15427"/>
                                        </p:tgtEl>
                                        <p:attrNameLst>
                                          <p:attrName>style.visibility</p:attrName>
                                        </p:attrNameLst>
                                      </p:cBhvr>
                                      <p:to>
                                        <p:strVal val="visible"/>
                                      </p:to>
                                    </p:set>
                                    <p:anim calcmode="lin" valueType="num">
                                      <p:cBhvr additive="base">
                                        <p:cTn id="19" dur="500" fill="hold"/>
                                        <p:tgtEl>
                                          <p:spTgt spid="615427"/>
                                        </p:tgtEl>
                                        <p:attrNameLst>
                                          <p:attrName>ppt_x</p:attrName>
                                        </p:attrNameLst>
                                      </p:cBhvr>
                                      <p:tavLst>
                                        <p:tav tm="0">
                                          <p:val>
                                            <p:strVal val="0-#ppt_w/2"/>
                                          </p:val>
                                        </p:tav>
                                        <p:tav tm="100000">
                                          <p:val>
                                            <p:strVal val="#ppt_x"/>
                                          </p:val>
                                        </p:tav>
                                      </p:tavLst>
                                    </p:anim>
                                    <p:anim calcmode="lin" valueType="num">
                                      <p:cBhvr additive="base">
                                        <p:cTn id="20" dur="500" fill="hold"/>
                                        <p:tgtEl>
                                          <p:spTgt spid="61542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15439"/>
                                        </p:tgtEl>
                                        <p:attrNameLst>
                                          <p:attrName>style.visibility</p:attrName>
                                        </p:attrNameLst>
                                      </p:cBhvr>
                                      <p:to>
                                        <p:strVal val="visible"/>
                                      </p:to>
                                    </p:set>
                                    <p:anim calcmode="lin" valueType="num">
                                      <p:cBhvr additive="base">
                                        <p:cTn id="25" dur="500" fill="hold"/>
                                        <p:tgtEl>
                                          <p:spTgt spid="615439"/>
                                        </p:tgtEl>
                                        <p:attrNameLst>
                                          <p:attrName>ppt_x</p:attrName>
                                        </p:attrNameLst>
                                      </p:cBhvr>
                                      <p:tavLst>
                                        <p:tav tm="0">
                                          <p:val>
                                            <p:strVal val="0-#ppt_w/2"/>
                                          </p:val>
                                        </p:tav>
                                        <p:tav tm="100000">
                                          <p:val>
                                            <p:strVal val="#ppt_x"/>
                                          </p:val>
                                        </p:tav>
                                      </p:tavLst>
                                    </p:anim>
                                    <p:anim calcmode="lin" valueType="num">
                                      <p:cBhvr additive="base">
                                        <p:cTn id="26" dur="500" fill="hold"/>
                                        <p:tgtEl>
                                          <p:spTgt spid="6154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27" grpId="0" autoUpdateAnimBg="0"/>
      <p:bldP spid="615437" grpId="0" autoUpdateAnimBg="0"/>
      <p:bldP spid="61543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0" name="Text Box 2"/>
          <p:cNvSpPr txBox="1">
            <a:spLocks noChangeArrowheads="1"/>
          </p:cNvSpPr>
          <p:nvPr/>
        </p:nvSpPr>
        <p:spPr bwMode="auto">
          <a:xfrm>
            <a:off x="685800" y="4114800"/>
            <a:ext cx="8001000" cy="1554163"/>
          </a:xfrm>
          <a:prstGeom prst="rect">
            <a:avLst/>
          </a:prstGeom>
          <a:noFill/>
          <a:ln w="9525">
            <a:noFill/>
            <a:miter lim="800000"/>
            <a:headEnd/>
            <a:tailEnd/>
          </a:ln>
          <a:effectLst/>
        </p:spPr>
        <p:txBody>
          <a:bodyPr anchor="ctr">
            <a:spAutoFit/>
          </a:bodyPr>
          <a:lstStyle/>
          <a:p>
            <a:pPr eaLnBrk="0" hangingPunct="0"/>
            <a:r>
              <a:rPr lang="zh-CN" altLang="zh-CN" sz="3200">
                <a:ea typeface="楷体_GB2312" pitchFamily="49" charset="-122"/>
              </a:rPr>
              <a:t>3.</a:t>
            </a:r>
            <a:r>
              <a:rPr lang="zh-CN" altLang="en-US" sz="3200">
                <a:ea typeface="楷体_GB2312" pitchFamily="49" charset="-122"/>
              </a:rPr>
              <a:t>根据所假设的理论分布</a:t>
            </a:r>
            <a:r>
              <a:rPr lang="en-US" altLang="zh-CN" sz="3200">
                <a:ea typeface="楷体_GB2312" pitchFamily="49" charset="-122"/>
              </a:rPr>
              <a:t>,</a:t>
            </a:r>
            <a:r>
              <a:rPr lang="zh-CN" altLang="en-US" sz="3200">
                <a:ea typeface="楷体_GB2312" pitchFamily="49" charset="-122"/>
              </a:rPr>
              <a:t>可以算出总体</a:t>
            </a:r>
            <a:r>
              <a:rPr lang="en-US" altLang="zh-CN" sz="3200" i="1">
                <a:ea typeface="楷体_GB2312" pitchFamily="49" charset="-122"/>
              </a:rPr>
              <a:t>X</a:t>
            </a:r>
            <a:r>
              <a:rPr lang="zh-CN" altLang="en-US" sz="3200">
                <a:ea typeface="楷体_GB2312" pitchFamily="49" charset="-122"/>
              </a:rPr>
              <a:t>的值落入每个</a:t>
            </a:r>
            <a:r>
              <a:rPr lang="en-US" altLang="zh-CN" sz="3200" i="1">
                <a:ea typeface="楷体_GB2312" pitchFamily="49" charset="-122"/>
              </a:rPr>
              <a:t>A</a:t>
            </a:r>
            <a:r>
              <a:rPr lang="en-US" altLang="zh-CN" sz="3200" i="1" baseline="-25000">
                <a:ea typeface="楷体_GB2312" pitchFamily="49" charset="-122"/>
              </a:rPr>
              <a:t>i</a:t>
            </a:r>
            <a:r>
              <a:rPr lang="zh-CN" altLang="en-US" sz="3200">
                <a:ea typeface="楷体_GB2312" pitchFamily="49" charset="-122"/>
              </a:rPr>
              <a:t>的概率</a:t>
            </a:r>
            <a:r>
              <a:rPr lang="en-US" altLang="zh-CN" sz="3200" i="1">
                <a:ea typeface="楷体_GB2312" pitchFamily="49" charset="-122"/>
              </a:rPr>
              <a:t>p</a:t>
            </a:r>
            <a:r>
              <a:rPr lang="en-US" altLang="zh-CN" sz="3200" i="1" baseline="-25000">
                <a:ea typeface="楷体_GB2312" pitchFamily="49" charset="-122"/>
              </a:rPr>
              <a:t>i</a:t>
            </a:r>
            <a:r>
              <a:rPr lang="en-US" altLang="zh-CN" sz="3200">
                <a:ea typeface="楷体_GB2312" pitchFamily="49" charset="-122"/>
              </a:rPr>
              <a:t>,</a:t>
            </a:r>
            <a:r>
              <a:rPr lang="zh-CN" altLang="en-US" sz="3200">
                <a:ea typeface="楷体_GB2312" pitchFamily="49" charset="-122"/>
              </a:rPr>
              <a:t>于是</a:t>
            </a:r>
            <a:r>
              <a:rPr lang="en-US" altLang="zh-CN" sz="3200" i="1">
                <a:solidFill>
                  <a:schemeClr val="tx2"/>
                </a:solidFill>
                <a:ea typeface="楷体_GB2312" pitchFamily="49" charset="-122"/>
              </a:rPr>
              <a:t>np</a:t>
            </a:r>
            <a:r>
              <a:rPr lang="en-US" altLang="zh-CN" sz="3200" i="1" baseline="-25000">
                <a:solidFill>
                  <a:schemeClr val="tx2"/>
                </a:solidFill>
                <a:ea typeface="楷体_GB2312" pitchFamily="49" charset="-122"/>
              </a:rPr>
              <a:t>i</a:t>
            </a:r>
            <a:r>
              <a:rPr lang="zh-CN" altLang="en-US" sz="3200">
                <a:ea typeface="楷体_GB2312" pitchFamily="49" charset="-122"/>
              </a:rPr>
              <a:t>就是落入</a:t>
            </a:r>
            <a:r>
              <a:rPr lang="en-US" altLang="zh-CN" sz="3200" i="1">
                <a:ea typeface="楷体_GB2312" pitchFamily="49" charset="-122"/>
              </a:rPr>
              <a:t>A</a:t>
            </a:r>
            <a:r>
              <a:rPr lang="en-US" altLang="zh-CN" sz="3200" i="1" baseline="-25000">
                <a:ea typeface="楷体_GB2312" pitchFamily="49" charset="-122"/>
              </a:rPr>
              <a:t>i</a:t>
            </a:r>
            <a:r>
              <a:rPr lang="zh-CN" altLang="en-US" sz="3200">
                <a:ea typeface="楷体_GB2312" pitchFamily="49" charset="-122"/>
              </a:rPr>
              <a:t>的样本值的</a:t>
            </a:r>
            <a:r>
              <a:rPr lang="zh-CN" altLang="en-US" sz="3200">
                <a:solidFill>
                  <a:schemeClr val="tx2"/>
                </a:solidFill>
                <a:ea typeface="楷体_GB2312" pitchFamily="49" charset="-122"/>
              </a:rPr>
              <a:t>理论频数</a:t>
            </a:r>
            <a:r>
              <a:rPr lang="en-US" altLang="zh-CN" sz="3200">
                <a:ea typeface="楷体_GB2312" pitchFamily="49" charset="-122"/>
              </a:rPr>
              <a:t>.</a:t>
            </a:r>
            <a:endParaRPr lang="en-US" altLang="zh-CN">
              <a:ea typeface="楷体_GB2312" pitchFamily="49" charset="-122"/>
            </a:endParaRPr>
          </a:p>
        </p:txBody>
      </p:sp>
      <p:sp>
        <p:nvSpPr>
          <p:cNvPr id="616451" name="Rectangle 3"/>
          <p:cNvSpPr>
            <a:spLocks noChangeArrowheads="1"/>
          </p:cNvSpPr>
          <p:nvPr/>
        </p:nvSpPr>
        <p:spPr bwMode="auto">
          <a:xfrm>
            <a:off x="768350" y="685800"/>
            <a:ext cx="8147050" cy="1066800"/>
          </a:xfrm>
          <a:prstGeom prst="rect">
            <a:avLst/>
          </a:prstGeom>
          <a:noFill/>
          <a:ln w="9525">
            <a:noFill/>
            <a:miter lim="800000"/>
            <a:headEnd/>
            <a:tailEnd/>
          </a:ln>
          <a:effectLst/>
        </p:spPr>
        <p:txBody>
          <a:bodyPr anchor="ctr">
            <a:spAutoFit/>
          </a:bodyPr>
          <a:lstStyle/>
          <a:p>
            <a:pPr eaLnBrk="0" hangingPunct="0"/>
            <a:r>
              <a:rPr lang="en-US" altLang="zh-CN" sz="3200">
                <a:ea typeface="楷体_GB2312" pitchFamily="49" charset="-122"/>
              </a:rPr>
              <a:t>1. </a:t>
            </a:r>
            <a:r>
              <a:rPr lang="zh-CN" altLang="en-US" sz="3200">
                <a:ea typeface="楷体_GB2312" pitchFamily="49" charset="-122"/>
              </a:rPr>
              <a:t>将总体</a:t>
            </a:r>
            <a:r>
              <a:rPr lang="en-US" altLang="zh-CN" sz="3200">
                <a:ea typeface="楷体_GB2312" pitchFamily="49" charset="-122"/>
              </a:rPr>
              <a:t>X</a:t>
            </a:r>
            <a:r>
              <a:rPr lang="zh-CN" altLang="en-US" sz="3200">
                <a:ea typeface="楷体_GB2312" pitchFamily="49" charset="-122"/>
              </a:rPr>
              <a:t>的取值范围分成</a:t>
            </a:r>
            <a:r>
              <a:rPr lang="en-US" altLang="zh-CN" sz="3200" i="1">
                <a:ea typeface="楷体_GB2312" pitchFamily="49" charset="-122"/>
              </a:rPr>
              <a:t>k</a:t>
            </a:r>
            <a:r>
              <a:rPr lang="zh-CN" altLang="en-US" sz="3200">
                <a:ea typeface="楷体_GB2312" pitchFamily="49" charset="-122"/>
              </a:rPr>
              <a:t>个互不重迭的小区间</a:t>
            </a:r>
            <a:r>
              <a:rPr lang="en-US" altLang="zh-CN" sz="3200">
                <a:ea typeface="楷体_GB2312" pitchFamily="49" charset="-122"/>
              </a:rPr>
              <a:t>,</a:t>
            </a:r>
            <a:r>
              <a:rPr lang="zh-CN" altLang="en-US" sz="3200">
                <a:ea typeface="楷体_GB2312" pitchFamily="49" charset="-122"/>
              </a:rPr>
              <a:t>记作</a:t>
            </a:r>
            <a:r>
              <a:rPr lang="en-US" altLang="zh-CN" sz="3200" i="1">
                <a:ea typeface="楷体_GB2312" pitchFamily="49" charset="-122"/>
              </a:rPr>
              <a:t>A</a:t>
            </a:r>
            <a:r>
              <a:rPr lang="en-US" altLang="zh-CN" sz="3200" baseline="-25000">
                <a:ea typeface="楷体_GB2312" pitchFamily="49" charset="-122"/>
              </a:rPr>
              <a:t>1</a:t>
            </a:r>
            <a:r>
              <a:rPr lang="en-US" altLang="zh-CN" sz="3200">
                <a:ea typeface="楷体_GB2312" pitchFamily="49" charset="-122"/>
              </a:rPr>
              <a:t>, </a:t>
            </a:r>
            <a:r>
              <a:rPr lang="en-US" altLang="zh-CN" sz="3200" i="1">
                <a:ea typeface="楷体_GB2312" pitchFamily="49" charset="-122"/>
              </a:rPr>
              <a:t>A</a:t>
            </a:r>
            <a:r>
              <a:rPr lang="en-US" altLang="zh-CN" sz="3200" baseline="-25000">
                <a:ea typeface="楷体_GB2312" pitchFamily="49" charset="-122"/>
              </a:rPr>
              <a:t>2</a:t>
            </a:r>
            <a:r>
              <a:rPr lang="en-US" altLang="zh-CN" sz="3200">
                <a:ea typeface="楷体_GB2312" pitchFamily="49" charset="-122"/>
              </a:rPr>
              <a:t>, …, </a:t>
            </a:r>
            <a:r>
              <a:rPr lang="en-US" altLang="zh-CN" sz="3200" i="1">
                <a:ea typeface="楷体_GB2312" pitchFamily="49" charset="-122"/>
              </a:rPr>
              <a:t>A</a:t>
            </a:r>
            <a:r>
              <a:rPr lang="en-US" altLang="zh-CN" sz="3200" i="1" baseline="-25000">
                <a:ea typeface="楷体_GB2312" pitchFamily="49" charset="-122"/>
              </a:rPr>
              <a:t>k </a:t>
            </a:r>
            <a:r>
              <a:rPr lang="en-US" altLang="zh-CN" sz="3200">
                <a:ea typeface="楷体_GB2312" pitchFamily="49" charset="-122"/>
              </a:rPr>
              <a:t>.</a:t>
            </a:r>
          </a:p>
        </p:txBody>
      </p:sp>
      <p:sp>
        <p:nvSpPr>
          <p:cNvPr id="616452" name="Rectangle 4"/>
          <p:cNvSpPr>
            <a:spLocks noChangeArrowheads="1"/>
          </p:cNvSpPr>
          <p:nvPr/>
        </p:nvSpPr>
        <p:spPr bwMode="auto">
          <a:xfrm>
            <a:off x="762000" y="2209800"/>
            <a:ext cx="7670800" cy="1554163"/>
          </a:xfrm>
          <a:prstGeom prst="rect">
            <a:avLst/>
          </a:prstGeom>
          <a:noFill/>
          <a:ln w="9525">
            <a:noFill/>
            <a:miter lim="800000"/>
            <a:headEnd/>
            <a:tailEnd/>
          </a:ln>
          <a:effectLst/>
        </p:spPr>
        <p:txBody>
          <a:bodyPr anchor="ctr">
            <a:spAutoFit/>
          </a:bodyPr>
          <a:lstStyle/>
          <a:p>
            <a:pPr eaLnBrk="0" hangingPunct="0"/>
            <a:r>
              <a:rPr lang="zh-CN" altLang="zh-CN" sz="3200">
                <a:ea typeface="楷体_GB2312" pitchFamily="49" charset="-122"/>
              </a:rPr>
              <a:t>2.</a:t>
            </a:r>
            <a:r>
              <a:rPr lang="zh-CN" altLang="en-US" sz="3200">
                <a:ea typeface="楷体_GB2312" pitchFamily="49" charset="-122"/>
              </a:rPr>
              <a:t>把落入第</a:t>
            </a:r>
            <a:r>
              <a:rPr lang="en-US" altLang="zh-CN" sz="3200" i="1">
                <a:ea typeface="楷体_GB2312" pitchFamily="49" charset="-122"/>
              </a:rPr>
              <a:t>i</a:t>
            </a:r>
            <a:r>
              <a:rPr lang="zh-CN" altLang="en-US" sz="3200">
                <a:ea typeface="楷体_GB2312" pitchFamily="49" charset="-122"/>
              </a:rPr>
              <a:t>个小区间</a:t>
            </a:r>
            <a:r>
              <a:rPr lang="en-US" altLang="zh-CN" sz="3200" i="1">
                <a:ea typeface="楷体_GB2312" pitchFamily="49" charset="-122"/>
              </a:rPr>
              <a:t>A</a:t>
            </a:r>
            <a:r>
              <a:rPr lang="en-US" altLang="zh-CN" sz="3200" i="1" baseline="-25000">
                <a:ea typeface="楷体_GB2312" pitchFamily="49" charset="-122"/>
              </a:rPr>
              <a:t>i</a:t>
            </a:r>
            <a:r>
              <a:rPr lang="zh-CN" altLang="en-US" sz="3200">
                <a:ea typeface="楷体_GB2312" pitchFamily="49" charset="-122"/>
              </a:rPr>
              <a:t>的样本值的个数记作</a:t>
            </a:r>
            <a:r>
              <a:rPr lang="en-US" altLang="zh-CN" sz="3200" i="1">
                <a:solidFill>
                  <a:schemeClr val="tx2"/>
                </a:solidFill>
                <a:ea typeface="楷体_GB2312" pitchFamily="49" charset="-122"/>
              </a:rPr>
              <a:t>n</a:t>
            </a:r>
            <a:r>
              <a:rPr lang="en-US" altLang="zh-CN" sz="3200" i="1" baseline="-25000">
                <a:solidFill>
                  <a:schemeClr val="tx2"/>
                </a:solidFill>
                <a:ea typeface="楷体_GB2312" pitchFamily="49" charset="-122"/>
              </a:rPr>
              <a:t>i</a:t>
            </a:r>
            <a:r>
              <a:rPr lang="en-US" altLang="zh-CN" sz="3200">
                <a:ea typeface="楷体_GB2312" pitchFamily="49" charset="-122"/>
              </a:rPr>
              <a:t> </a:t>
            </a:r>
            <a:r>
              <a:rPr lang="zh-CN" altLang="en-US" sz="3200">
                <a:ea typeface="楷体_GB2312" pitchFamily="49" charset="-122"/>
              </a:rPr>
              <a:t>， 称为</a:t>
            </a:r>
            <a:r>
              <a:rPr lang="zh-CN" altLang="en-US" sz="3200">
                <a:solidFill>
                  <a:schemeClr val="tx2"/>
                </a:solidFill>
                <a:ea typeface="楷体_GB2312" pitchFamily="49" charset="-122"/>
              </a:rPr>
              <a:t>实测频数</a:t>
            </a:r>
            <a:r>
              <a:rPr lang="en-US" altLang="zh-CN" sz="3200">
                <a:ea typeface="楷体_GB2312" pitchFamily="49" charset="-122"/>
              </a:rPr>
              <a:t>.  </a:t>
            </a:r>
            <a:r>
              <a:rPr lang="zh-CN" altLang="en-US" sz="3200">
                <a:ea typeface="楷体_GB2312" pitchFamily="49" charset="-122"/>
              </a:rPr>
              <a:t>所有实测频数之和</a:t>
            </a:r>
          </a:p>
          <a:p>
            <a:pPr eaLnBrk="0" hangingPunct="0"/>
            <a:r>
              <a:rPr lang="en-US" altLang="zh-CN" sz="3200" i="1">
                <a:ea typeface="楷体_GB2312" pitchFamily="49" charset="-122"/>
              </a:rPr>
              <a:t>n</a:t>
            </a:r>
            <a:r>
              <a:rPr lang="en-US" altLang="zh-CN" sz="3200" baseline="-25000">
                <a:ea typeface="楷体_GB2312" pitchFamily="49" charset="-122"/>
              </a:rPr>
              <a:t>1</a:t>
            </a:r>
            <a:r>
              <a:rPr lang="en-US" altLang="zh-CN" sz="3200">
                <a:ea typeface="楷体_GB2312" pitchFamily="49" charset="-122"/>
              </a:rPr>
              <a:t>+ </a:t>
            </a:r>
            <a:r>
              <a:rPr lang="en-US" altLang="zh-CN" sz="3200" i="1">
                <a:ea typeface="楷体_GB2312" pitchFamily="49" charset="-122"/>
              </a:rPr>
              <a:t>n</a:t>
            </a:r>
            <a:r>
              <a:rPr lang="en-US" altLang="zh-CN" sz="3200" baseline="-25000">
                <a:ea typeface="楷体_GB2312" pitchFamily="49" charset="-122"/>
              </a:rPr>
              <a:t>2</a:t>
            </a:r>
            <a:r>
              <a:rPr lang="en-US" altLang="zh-CN" sz="3200">
                <a:ea typeface="楷体_GB2312" pitchFamily="49" charset="-122"/>
              </a:rPr>
              <a:t>+ …+ </a:t>
            </a:r>
            <a:r>
              <a:rPr lang="en-US" altLang="zh-CN" sz="3200" i="1">
                <a:ea typeface="楷体_GB2312" pitchFamily="49" charset="-122"/>
              </a:rPr>
              <a:t>n</a:t>
            </a:r>
            <a:r>
              <a:rPr lang="en-US" altLang="zh-CN" sz="3200" i="1" baseline="-25000">
                <a:ea typeface="楷体_GB2312" pitchFamily="49" charset="-122"/>
              </a:rPr>
              <a:t>k</a:t>
            </a:r>
            <a:r>
              <a:rPr lang="zh-CN" altLang="en-US" sz="3200">
                <a:ea typeface="楷体_GB2312" pitchFamily="49" charset="-122"/>
              </a:rPr>
              <a:t>等于样本容量</a:t>
            </a:r>
            <a:r>
              <a:rPr lang="en-US" altLang="zh-CN" sz="3200" i="1">
                <a:ea typeface="楷体_GB2312" pitchFamily="49" charset="-122"/>
              </a:rPr>
              <a:t>n</a:t>
            </a:r>
            <a:r>
              <a:rPr lang="en-US" altLang="zh-CN" sz="3200">
                <a:ea typeface="楷体_GB2312" pitchFamily="49" charset="-122"/>
              </a:rPr>
              <a:t>.</a:t>
            </a:r>
          </a:p>
        </p:txBody>
      </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6451"/>
                                        </p:tgtEl>
                                        <p:attrNameLst>
                                          <p:attrName>style.visibility</p:attrName>
                                        </p:attrNameLst>
                                      </p:cBhvr>
                                      <p:to>
                                        <p:strVal val="visible"/>
                                      </p:to>
                                    </p:set>
                                    <p:animEffect transition="in" filter="wipe(left)">
                                      <p:cBhvr>
                                        <p:cTn id="7" dur="500"/>
                                        <p:tgtEl>
                                          <p:spTgt spid="61645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16452"/>
                                        </p:tgtEl>
                                        <p:attrNameLst>
                                          <p:attrName>style.visibility</p:attrName>
                                        </p:attrNameLst>
                                      </p:cBhvr>
                                      <p:to>
                                        <p:strVal val="visible"/>
                                      </p:to>
                                    </p:set>
                                    <p:anim calcmode="lin" valueType="num">
                                      <p:cBhvr additive="base">
                                        <p:cTn id="12" dur="500" fill="hold"/>
                                        <p:tgtEl>
                                          <p:spTgt spid="616452"/>
                                        </p:tgtEl>
                                        <p:attrNameLst>
                                          <p:attrName>ppt_x</p:attrName>
                                        </p:attrNameLst>
                                      </p:cBhvr>
                                      <p:tavLst>
                                        <p:tav tm="0">
                                          <p:val>
                                            <p:strVal val="#ppt_x"/>
                                          </p:val>
                                        </p:tav>
                                        <p:tav tm="100000">
                                          <p:val>
                                            <p:strVal val="#ppt_x"/>
                                          </p:val>
                                        </p:tav>
                                      </p:tavLst>
                                    </p:anim>
                                    <p:anim calcmode="lin" valueType="num">
                                      <p:cBhvr additive="base">
                                        <p:cTn id="13" dur="500" fill="hold"/>
                                        <p:tgtEl>
                                          <p:spTgt spid="61645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16450"/>
                                        </p:tgtEl>
                                        <p:attrNameLst>
                                          <p:attrName>style.visibility</p:attrName>
                                        </p:attrNameLst>
                                      </p:cBhvr>
                                      <p:to>
                                        <p:strVal val="visible"/>
                                      </p:to>
                                    </p:set>
                                    <p:anim calcmode="lin" valueType="num">
                                      <p:cBhvr additive="base">
                                        <p:cTn id="18" dur="500" fill="hold"/>
                                        <p:tgtEl>
                                          <p:spTgt spid="616450"/>
                                        </p:tgtEl>
                                        <p:attrNameLst>
                                          <p:attrName>ppt_x</p:attrName>
                                        </p:attrNameLst>
                                      </p:cBhvr>
                                      <p:tavLst>
                                        <p:tav tm="0">
                                          <p:val>
                                            <p:strVal val="#ppt_x"/>
                                          </p:val>
                                        </p:tav>
                                        <p:tav tm="100000">
                                          <p:val>
                                            <p:strVal val="#ppt_x"/>
                                          </p:val>
                                        </p:tav>
                                      </p:tavLst>
                                    </p:anim>
                                    <p:anim calcmode="lin" valueType="num">
                                      <p:cBhvr additive="base">
                                        <p:cTn id="19" dur="500" fill="hold"/>
                                        <p:tgtEl>
                                          <p:spTgt spid="6164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450" grpId="0" autoUpdateAnimBg="0"/>
      <p:bldP spid="616451" grpId="0" autoUpdateAnimBg="0"/>
      <p:bldP spid="616452"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7474" name="Object 2"/>
          <p:cNvGraphicFramePr>
            <a:graphicFrameLocks noChangeAspect="1"/>
          </p:cNvGraphicFramePr>
          <p:nvPr/>
        </p:nvGraphicFramePr>
        <p:xfrm>
          <a:off x="1958975" y="3595688"/>
          <a:ext cx="3340100" cy="1281112"/>
        </p:xfrm>
        <a:graphic>
          <a:graphicData uri="http://schemas.openxmlformats.org/presentationml/2006/ole">
            <mc:AlternateContent xmlns:mc="http://schemas.openxmlformats.org/markup-compatibility/2006">
              <mc:Choice xmlns:v="urn:schemas-microsoft-com:vml" Requires="v">
                <p:oleObj spid="_x0000_s1831956" name="Equation" r:id="rId3" imgW="1180800" imgH="457200" progId="">
                  <p:embed/>
                </p:oleObj>
              </mc:Choice>
              <mc:Fallback>
                <p:oleObj name="Equation" r:id="rId3" imgW="1180800" imgH="45720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8975" y="3595688"/>
                        <a:ext cx="3340100" cy="1281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7475" name="Object 3"/>
          <p:cNvGraphicFramePr>
            <a:graphicFrameLocks noChangeAspect="1"/>
          </p:cNvGraphicFramePr>
          <p:nvPr/>
        </p:nvGraphicFramePr>
        <p:xfrm>
          <a:off x="3352800" y="847725"/>
          <a:ext cx="1423988" cy="685800"/>
        </p:xfrm>
        <a:graphic>
          <a:graphicData uri="http://schemas.openxmlformats.org/presentationml/2006/ole">
            <mc:AlternateContent xmlns:mc="http://schemas.openxmlformats.org/markup-compatibility/2006">
              <mc:Choice xmlns:v="urn:schemas-microsoft-com:vml" Requires="v">
                <p:oleObj spid="_x0000_s1831957" name="Equation" r:id="rId5" imgW="469800" imgH="228600" progId="">
                  <p:embed/>
                </p:oleObj>
              </mc:Choice>
              <mc:Fallback>
                <p:oleObj name="Equation" r:id="rId5" imgW="469800" imgH="22860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847725"/>
                        <a:ext cx="1423988"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7476" name="Rectangle 4"/>
          <p:cNvSpPr>
            <a:spLocks noChangeArrowheads="1"/>
          </p:cNvSpPr>
          <p:nvPr/>
        </p:nvSpPr>
        <p:spPr bwMode="auto">
          <a:xfrm>
            <a:off x="684213" y="1477963"/>
            <a:ext cx="7507287" cy="519112"/>
          </a:xfrm>
          <a:prstGeom prst="rect">
            <a:avLst/>
          </a:prstGeom>
          <a:noFill/>
          <a:ln w="9525">
            <a:noFill/>
            <a:miter lim="800000"/>
            <a:headEnd/>
            <a:tailEnd/>
          </a:ln>
          <a:effectLst/>
        </p:spPr>
        <p:txBody>
          <a:bodyPr wrap="none" anchor="ctr">
            <a:spAutoFit/>
          </a:bodyPr>
          <a:lstStyle/>
          <a:p>
            <a:pPr algn="ctr"/>
            <a:r>
              <a:rPr lang="zh-CN" altLang="en-US" sz="2800" b="1">
                <a:latin typeface="楷体_GB2312" pitchFamily="49" charset="-122"/>
                <a:ea typeface="楷体_GB2312" pitchFamily="49" charset="-122"/>
              </a:rPr>
              <a:t>标志着经验分布与理论分布之间的差异的大小</a:t>
            </a:r>
            <a:r>
              <a:rPr lang="en-US" altLang="zh-CN" sz="2800" b="1">
                <a:latin typeface="楷体_GB2312" pitchFamily="49" charset="-122"/>
                <a:ea typeface="楷体_GB2312" pitchFamily="49" charset="-122"/>
              </a:rPr>
              <a:t>.</a:t>
            </a:r>
            <a:endParaRPr lang="en-US" altLang="zh-CN" sz="3200" b="1">
              <a:latin typeface="楷体_GB2312" pitchFamily="49" charset="-122"/>
              <a:ea typeface="楷体_GB2312" pitchFamily="49" charset="-122"/>
            </a:endParaRPr>
          </a:p>
        </p:txBody>
      </p:sp>
      <p:sp>
        <p:nvSpPr>
          <p:cNvPr id="617477" name="Rectangle 5"/>
          <p:cNvSpPr>
            <a:spLocks noChangeArrowheads="1"/>
          </p:cNvSpPr>
          <p:nvPr/>
        </p:nvSpPr>
        <p:spPr bwMode="auto">
          <a:xfrm>
            <a:off x="609600" y="2133600"/>
            <a:ext cx="7620000" cy="1187450"/>
          </a:xfrm>
          <a:prstGeom prst="rect">
            <a:avLst/>
          </a:prstGeom>
          <a:noFill/>
          <a:ln w="9525">
            <a:noFill/>
            <a:miter lim="800000"/>
            <a:headEnd/>
            <a:tailEnd/>
          </a:ln>
          <a:effectLst/>
        </p:spPr>
        <p:txBody>
          <a:bodyPr anchor="ctr">
            <a:spAutoFit/>
          </a:bodyPr>
          <a:lstStyle/>
          <a:p>
            <a:pPr eaLnBrk="0" hangingPunct="0">
              <a:lnSpc>
                <a:spcPct val="120000"/>
              </a:lnSpc>
              <a:spcAft>
                <a:spcPct val="5000"/>
              </a:spcAft>
            </a:pPr>
            <a:r>
              <a:rPr lang="zh-CN" altLang="en-US" sz="3200" b="1">
                <a:ea typeface="楷体_GB2312" pitchFamily="49" charset="-122"/>
              </a:rPr>
              <a:t>皮尔逊引进如下统计量表示经验分布</a:t>
            </a:r>
          </a:p>
          <a:p>
            <a:pPr eaLnBrk="0" hangingPunct="0"/>
            <a:r>
              <a:rPr lang="zh-CN" altLang="en-US" sz="3200" b="1">
                <a:ea typeface="楷体_GB2312" pitchFamily="49" charset="-122"/>
              </a:rPr>
              <a:t>与理论分布之间的差异</a:t>
            </a:r>
            <a:r>
              <a:rPr lang="en-US" altLang="zh-CN" sz="3200" b="1">
                <a:ea typeface="楷体_GB2312" pitchFamily="49" charset="-122"/>
              </a:rPr>
              <a:t>:</a:t>
            </a:r>
            <a:endParaRPr lang="en-US" altLang="zh-CN">
              <a:ea typeface="楷体_GB2312" pitchFamily="49" charset="-122"/>
            </a:endParaRPr>
          </a:p>
        </p:txBody>
      </p:sp>
      <p:sp>
        <p:nvSpPr>
          <p:cNvPr id="617479" name="Rectangle 7"/>
          <p:cNvSpPr>
            <a:spLocks noChangeArrowheads="1"/>
          </p:cNvSpPr>
          <p:nvPr/>
        </p:nvSpPr>
        <p:spPr bwMode="auto">
          <a:xfrm>
            <a:off x="1524000" y="5334000"/>
            <a:ext cx="4418013" cy="579438"/>
          </a:xfrm>
          <a:prstGeom prst="rect">
            <a:avLst/>
          </a:prstGeom>
          <a:noFill/>
          <a:ln w="9525">
            <a:noFill/>
            <a:miter lim="800000"/>
            <a:headEnd/>
            <a:tailEnd/>
          </a:ln>
          <a:effectLst/>
        </p:spPr>
        <p:txBody>
          <a:bodyPr wrap="none" anchor="ctr">
            <a:spAutoFit/>
          </a:bodyPr>
          <a:lstStyle/>
          <a:p>
            <a:pPr algn="ctr"/>
            <a:r>
              <a:rPr lang="zh-CN" altLang="en-US" sz="3200" b="1">
                <a:latin typeface="楷体_GB2312" pitchFamily="49" charset="-122"/>
                <a:ea typeface="楷体_GB2312" pitchFamily="49" charset="-122"/>
              </a:rPr>
              <a:t>统计量</a:t>
            </a:r>
            <a:r>
              <a:rPr lang="zh-CN" altLang="zh-CN" sz="3200">
                <a:ea typeface="楷体_GB2312" pitchFamily="49" charset="-122"/>
                <a:sym typeface="Symbol" pitchFamily="18" charset="2"/>
              </a:rPr>
              <a:t></a:t>
            </a:r>
            <a:r>
              <a:rPr lang="en-US" altLang="zh-CN" sz="3200" baseline="30000">
                <a:ea typeface="楷体_GB2312" pitchFamily="49" charset="-122"/>
                <a:sym typeface="Symbol" pitchFamily="18" charset="2"/>
              </a:rPr>
              <a:t>2</a:t>
            </a:r>
            <a:r>
              <a:rPr lang="zh-CN" altLang="en-US" sz="3200" b="1">
                <a:latin typeface="楷体_GB2312" pitchFamily="49" charset="-122"/>
                <a:ea typeface="楷体_GB2312" pitchFamily="49" charset="-122"/>
              </a:rPr>
              <a:t>的分布是什么</a:t>
            </a:r>
            <a:r>
              <a:rPr lang="en-US" altLang="zh-CN" sz="3200" b="1">
                <a:latin typeface="楷体_GB2312" pitchFamily="49" charset="-122"/>
                <a:ea typeface="楷体_GB2312" pitchFamily="49" charset="-122"/>
              </a:rPr>
              <a:t>?</a:t>
            </a:r>
          </a:p>
        </p:txBody>
      </p:sp>
      <p:sp>
        <p:nvSpPr>
          <p:cNvPr id="617481" name="AutoShape 9"/>
          <p:cNvSpPr>
            <a:spLocks noChangeArrowheads="1"/>
          </p:cNvSpPr>
          <p:nvPr/>
        </p:nvSpPr>
        <p:spPr bwMode="auto">
          <a:xfrm>
            <a:off x="6400800" y="2971800"/>
            <a:ext cx="2438400" cy="1600200"/>
          </a:xfrm>
          <a:prstGeom prst="wedgeRoundRectCallout">
            <a:avLst>
              <a:gd name="adj1" fmla="val -100454"/>
              <a:gd name="adj2" fmla="val -3176"/>
              <a:gd name="adj3" fmla="val 16667"/>
            </a:avLst>
          </a:prstGeom>
          <a:solidFill>
            <a:schemeClr val="bg1"/>
          </a:solidFill>
          <a:ln w="9525">
            <a:solidFill>
              <a:schemeClr val="tx1"/>
            </a:solidFill>
            <a:miter lim="800000"/>
            <a:headEnd/>
            <a:tailEnd/>
          </a:ln>
          <a:effectLst/>
        </p:spPr>
        <p:txBody>
          <a:bodyPr wrap="none" anchor="ctr"/>
          <a:lstStyle/>
          <a:p>
            <a:pPr algn="ctr"/>
            <a:r>
              <a:rPr lang="zh-CN" altLang="en-US" sz="2800" b="1">
                <a:ea typeface="楷体_GB2312" pitchFamily="49" charset="-122"/>
              </a:rPr>
              <a:t>在理论分布</a:t>
            </a:r>
          </a:p>
          <a:p>
            <a:pPr algn="ctr"/>
            <a:r>
              <a:rPr lang="zh-CN" altLang="en-US" sz="2800" b="1">
                <a:ea typeface="楷体_GB2312" pitchFamily="49" charset="-122"/>
              </a:rPr>
              <a:t>已知的条件下</a:t>
            </a:r>
            <a:r>
              <a:rPr lang="en-US" altLang="zh-CN" sz="2800" b="1">
                <a:ea typeface="楷体_GB2312" pitchFamily="49" charset="-122"/>
              </a:rPr>
              <a:t>,</a:t>
            </a:r>
          </a:p>
          <a:p>
            <a:pPr algn="ctr"/>
            <a:r>
              <a:rPr lang="en-US" altLang="zh-CN" sz="2800" b="1" i="1">
                <a:ea typeface="楷体_GB2312" pitchFamily="49" charset="-122"/>
              </a:rPr>
              <a:t>np</a:t>
            </a:r>
            <a:r>
              <a:rPr lang="en-US" altLang="zh-CN" sz="2800" b="1" i="1" baseline="-25000">
                <a:ea typeface="楷体_GB2312" pitchFamily="49" charset="-122"/>
              </a:rPr>
              <a:t>i</a:t>
            </a:r>
            <a:r>
              <a:rPr lang="zh-CN" altLang="en-US" sz="2800" b="1">
                <a:ea typeface="楷体_GB2312" pitchFamily="49" charset="-122"/>
              </a:rPr>
              <a:t>是常量</a:t>
            </a:r>
          </a:p>
          <a:p>
            <a:pPr algn="ctr"/>
            <a:endParaRPr lang="en-US" altLang="zh-CN" b="1"/>
          </a:p>
        </p:txBody>
      </p:sp>
      <p:sp>
        <p:nvSpPr>
          <p:cNvPr id="617482" name="AutoShape 10"/>
          <p:cNvSpPr>
            <a:spLocks noChangeArrowheads="1"/>
          </p:cNvSpPr>
          <p:nvPr/>
        </p:nvSpPr>
        <p:spPr bwMode="auto">
          <a:xfrm>
            <a:off x="1066800" y="334963"/>
            <a:ext cx="1600200" cy="762000"/>
          </a:xfrm>
          <a:prstGeom prst="wedgeRoundRectCallout">
            <a:avLst>
              <a:gd name="adj1" fmla="val 97319"/>
              <a:gd name="adj2" fmla="val 48750"/>
              <a:gd name="adj3" fmla="val 16667"/>
            </a:avLst>
          </a:prstGeom>
          <a:solidFill>
            <a:schemeClr val="bg1"/>
          </a:solidFill>
          <a:ln w="9525">
            <a:solidFill>
              <a:schemeClr val="tx1"/>
            </a:solidFill>
            <a:miter lim="800000"/>
            <a:headEnd/>
            <a:tailEnd/>
          </a:ln>
          <a:effectLst/>
        </p:spPr>
        <p:txBody>
          <a:bodyPr wrap="none" anchor="ctr"/>
          <a:lstStyle/>
          <a:p>
            <a:pPr algn="ctr"/>
            <a:r>
              <a:rPr lang="zh-CN" altLang="en-US" sz="2800" b="1">
                <a:ea typeface="楷体_GB2312" pitchFamily="49" charset="-122"/>
              </a:rPr>
              <a:t>实测频数</a:t>
            </a:r>
          </a:p>
        </p:txBody>
      </p:sp>
      <p:sp>
        <p:nvSpPr>
          <p:cNvPr id="617483" name="AutoShape 11"/>
          <p:cNvSpPr>
            <a:spLocks noChangeArrowheads="1"/>
          </p:cNvSpPr>
          <p:nvPr/>
        </p:nvSpPr>
        <p:spPr bwMode="auto">
          <a:xfrm>
            <a:off x="5257800" y="304800"/>
            <a:ext cx="1600200" cy="762000"/>
          </a:xfrm>
          <a:prstGeom prst="wedgeRoundRectCallout">
            <a:avLst>
              <a:gd name="adj1" fmla="val -79366"/>
              <a:gd name="adj2" fmla="val 59167"/>
              <a:gd name="adj3" fmla="val 16667"/>
            </a:avLst>
          </a:prstGeom>
          <a:solidFill>
            <a:schemeClr val="bg1"/>
          </a:solidFill>
          <a:ln w="9525">
            <a:solidFill>
              <a:schemeClr val="tx1"/>
            </a:solidFill>
            <a:miter lim="800000"/>
            <a:headEnd/>
            <a:tailEnd/>
          </a:ln>
          <a:effectLst/>
        </p:spPr>
        <p:txBody>
          <a:bodyPr wrap="none" anchor="ctr"/>
          <a:lstStyle/>
          <a:p>
            <a:pPr algn="ctr"/>
            <a:r>
              <a:rPr lang="zh-CN" altLang="en-US" sz="2800" b="1">
                <a:ea typeface="楷体_GB2312" pitchFamily="49" charset="-122"/>
              </a:rPr>
              <a:t>理论频数</a:t>
            </a:r>
          </a:p>
        </p:txBody>
      </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74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74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17476"/>
                                        </p:tgtEl>
                                        <p:attrNameLst>
                                          <p:attrName>style.visibility</p:attrName>
                                        </p:attrNameLst>
                                      </p:cBhvr>
                                      <p:to>
                                        <p:strVal val="visible"/>
                                      </p:to>
                                    </p:set>
                                    <p:animEffect transition="in" filter="wipe(left)">
                                      <p:cBhvr>
                                        <p:cTn id="15" dur="500"/>
                                        <p:tgtEl>
                                          <p:spTgt spid="61747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17477"/>
                                        </p:tgtEl>
                                        <p:attrNameLst>
                                          <p:attrName>style.visibility</p:attrName>
                                        </p:attrNameLst>
                                      </p:cBhvr>
                                      <p:to>
                                        <p:strVal val="visible"/>
                                      </p:to>
                                    </p:set>
                                    <p:anim calcmode="lin" valueType="num">
                                      <p:cBhvr additive="base">
                                        <p:cTn id="20" dur="500" fill="hold"/>
                                        <p:tgtEl>
                                          <p:spTgt spid="617477"/>
                                        </p:tgtEl>
                                        <p:attrNameLst>
                                          <p:attrName>ppt_x</p:attrName>
                                        </p:attrNameLst>
                                      </p:cBhvr>
                                      <p:tavLst>
                                        <p:tav tm="0">
                                          <p:val>
                                            <p:strVal val="#ppt_x"/>
                                          </p:val>
                                        </p:tav>
                                        <p:tav tm="100000">
                                          <p:val>
                                            <p:strVal val="#ppt_x"/>
                                          </p:val>
                                        </p:tav>
                                      </p:tavLst>
                                    </p:anim>
                                    <p:anim calcmode="lin" valueType="num">
                                      <p:cBhvr additive="base">
                                        <p:cTn id="21" dur="500" fill="hold"/>
                                        <p:tgtEl>
                                          <p:spTgt spid="617477"/>
                                        </p:tgtEl>
                                        <p:attrNameLst>
                                          <p:attrName>ppt_y</p:attrName>
                                        </p:attrNameLst>
                                      </p:cBhvr>
                                      <p:tavLst>
                                        <p:tav tm="0">
                                          <p:val>
                                            <p:strVal val="1+#ppt_h/2"/>
                                          </p:val>
                                        </p:tav>
                                        <p:tav tm="100000">
                                          <p:val>
                                            <p:strVal val="#ppt_y"/>
                                          </p:val>
                                        </p:tav>
                                      </p:tavLst>
                                    </p:anim>
                                  </p:childTnLst>
                                </p:cTn>
                              </p:par>
                            </p:childTnLst>
                          </p:cTn>
                        </p:par>
                        <p:par>
                          <p:cTn id="22" fill="hold">
                            <p:stCondLst>
                              <p:cond delay="500"/>
                            </p:stCondLst>
                            <p:childTnLst>
                              <p:par>
                                <p:cTn id="23" presetID="2" presetClass="entr" presetSubtype="4" fill="hold" nodeType="afterEffect">
                                  <p:stCondLst>
                                    <p:cond delay="0"/>
                                  </p:stCondLst>
                                  <p:childTnLst>
                                    <p:set>
                                      <p:cBhvr>
                                        <p:cTn id="24" dur="1" fill="hold">
                                          <p:stCondLst>
                                            <p:cond delay="0"/>
                                          </p:stCondLst>
                                        </p:cTn>
                                        <p:tgtEl>
                                          <p:spTgt spid="617474"/>
                                        </p:tgtEl>
                                        <p:attrNameLst>
                                          <p:attrName>style.visibility</p:attrName>
                                        </p:attrNameLst>
                                      </p:cBhvr>
                                      <p:to>
                                        <p:strVal val="visible"/>
                                      </p:to>
                                    </p:set>
                                    <p:anim calcmode="lin" valueType="num">
                                      <p:cBhvr additive="base">
                                        <p:cTn id="25" dur="500" fill="hold"/>
                                        <p:tgtEl>
                                          <p:spTgt spid="617474"/>
                                        </p:tgtEl>
                                        <p:attrNameLst>
                                          <p:attrName>ppt_x</p:attrName>
                                        </p:attrNameLst>
                                      </p:cBhvr>
                                      <p:tavLst>
                                        <p:tav tm="0">
                                          <p:val>
                                            <p:strVal val="#ppt_x"/>
                                          </p:val>
                                        </p:tav>
                                        <p:tav tm="100000">
                                          <p:val>
                                            <p:strVal val="#ppt_x"/>
                                          </p:val>
                                        </p:tav>
                                      </p:tavLst>
                                    </p:anim>
                                    <p:anim calcmode="lin" valueType="num">
                                      <p:cBhvr additive="base">
                                        <p:cTn id="26" dur="500" fill="hold"/>
                                        <p:tgtEl>
                                          <p:spTgt spid="61747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617481"/>
                                        </p:tgtEl>
                                        <p:attrNameLst>
                                          <p:attrName>style.visibility</p:attrName>
                                        </p:attrNameLst>
                                      </p:cBhvr>
                                      <p:to>
                                        <p:strVal val="visible"/>
                                      </p:to>
                                    </p:set>
                                    <p:anim calcmode="lin" valueType="num">
                                      <p:cBhvr additive="base">
                                        <p:cTn id="31" dur="500" fill="hold"/>
                                        <p:tgtEl>
                                          <p:spTgt spid="617481"/>
                                        </p:tgtEl>
                                        <p:attrNameLst>
                                          <p:attrName>ppt_x</p:attrName>
                                        </p:attrNameLst>
                                      </p:cBhvr>
                                      <p:tavLst>
                                        <p:tav tm="0">
                                          <p:val>
                                            <p:strVal val="1+#ppt_w/2"/>
                                          </p:val>
                                        </p:tav>
                                        <p:tav tm="100000">
                                          <p:val>
                                            <p:strVal val="#ppt_x"/>
                                          </p:val>
                                        </p:tav>
                                      </p:tavLst>
                                    </p:anim>
                                    <p:anim calcmode="lin" valueType="num">
                                      <p:cBhvr additive="base">
                                        <p:cTn id="32" dur="500" fill="hold"/>
                                        <p:tgtEl>
                                          <p:spTgt spid="61748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17479"/>
                                        </p:tgtEl>
                                        <p:attrNameLst>
                                          <p:attrName>style.visibility</p:attrName>
                                        </p:attrNameLst>
                                      </p:cBhvr>
                                      <p:to>
                                        <p:strVal val="visible"/>
                                      </p:to>
                                    </p:set>
                                    <p:anim calcmode="lin" valueType="num">
                                      <p:cBhvr additive="base">
                                        <p:cTn id="37" dur="500" fill="hold"/>
                                        <p:tgtEl>
                                          <p:spTgt spid="617479"/>
                                        </p:tgtEl>
                                        <p:attrNameLst>
                                          <p:attrName>ppt_x</p:attrName>
                                        </p:attrNameLst>
                                      </p:cBhvr>
                                      <p:tavLst>
                                        <p:tav tm="0">
                                          <p:val>
                                            <p:strVal val="0-#ppt_w/2"/>
                                          </p:val>
                                        </p:tav>
                                        <p:tav tm="100000">
                                          <p:val>
                                            <p:strVal val="#ppt_x"/>
                                          </p:val>
                                        </p:tav>
                                      </p:tavLst>
                                    </p:anim>
                                    <p:anim calcmode="lin" valueType="num">
                                      <p:cBhvr additive="base">
                                        <p:cTn id="38" dur="500" fill="hold"/>
                                        <p:tgtEl>
                                          <p:spTgt spid="6174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476" grpId="0" autoUpdateAnimBg="0"/>
      <p:bldP spid="617477" grpId="0" autoUpdateAnimBg="0"/>
      <p:bldP spid="617479" grpId="0" autoUpdateAnimBg="0"/>
      <p:bldP spid="617481" grpId="0" animBg="1" autoUpdateAnimBg="0"/>
      <p:bldP spid="617482" grpId="0" animBg="1" autoUpdateAnimBg="0"/>
      <p:bldP spid="617483"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ChangeArrowheads="1"/>
          </p:cNvSpPr>
          <p:nvPr/>
        </p:nvSpPr>
        <p:spPr bwMode="auto">
          <a:xfrm>
            <a:off x="2022475" y="381000"/>
            <a:ext cx="4468813" cy="579438"/>
          </a:xfrm>
          <a:prstGeom prst="rect">
            <a:avLst/>
          </a:prstGeom>
          <a:noFill/>
          <a:ln w="9525">
            <a:noFill/>
            <a:miter lim="800000"/>
            <a:headEnd/>
            <a:tailEnd/>
          </a:ln>
          <a:effectLst/>
        </p:spPr>
        <p:txBody>
          <a:bodyPr wrap="none" anchor="ctr">
            <a:spAutoFit/>
          </a:bodyPr>
          <a:lstStyle/>
          <a:p>
            <a:pPr algn="ctr" eaLnBrk="0" hangingPunct="0"/>
            <a:r>
              <a:rPr lang="zh-CN" altLang="en-US" sz="3200" b="1">
                <a:latin typeface="楷体_GB2312" pitchFamily="49" charset="-122"/>
                <a:ea typeface="楷体_GB2312" pitchFamily="49" charset="-122"/>
              </a:rPr>
              <a:t>皮尔逊证明了如下定理</a:t>
            </a:r>
            <a:r>
              <a:rPr lang="en-US" altLang="zh-CN" sz="3200" b="1">
                <a:latin typeface="楷体_GB2312" pitchFamily="49" charset="-122"/>
                <a:ea typeface="楷体_GB2312" pitchFamily="49" charset="-122"/>
              </a:rPr>
              <a:t>:</a:t>
            </a:r>
          </a:p>
        </p:txBody>
      </p:sp>
      <p:graphicFrame>
        <p:nvGraphicFramePr>
          <p:cNvPr id="618499" name="Object 3"/>
          <p:cNvGraphicFramePr>
            <a:graphicFrameLocks noChangeAspect="1"/>
          </p:cNvGraphicFramePr>
          <p:nvPr/>
        </p:nvGraphicFramePr>
        <p:xfrm>
          <a:off x="2320925" y="2057400"/>
          <a:ext cx="3414713" cy="1309688"/>
        </p:xfrm>
        <a:graphic>
          <a:graphicData uri="http://schemas.openxmlformats.org/presentationml/2006/ole">
            <mc:AlternateContent xmlns:mc="http://schemas.openxmlformats.org/markup-compatibility/2006">
              <mc:Choice xmlns:v="urn:schemas-microsoft-com:vml" Requires="v">
                <p:oleObj spid="_x0000_s1832971" name="Equation" r:id="rId3" imgW="1180800" imgH="457200" progId="">
                  <p:embed/>
                </p:oleObj>
              </mc:Choice>
              <mc:Fallback>
                <p:oleObj name="Equation" r:id="rId3" imgW="1180800" imgH="45720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0925" y="2057400"/>
                        <a:ext cx="3414713" cy="1309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8501" name="Text Box 5"/>
          <p:cNvSpPr txBox="1">
            <a:spLocks noChangeArrowheads="1"/>
          </p:cNvSpPr>
          <p:nvPr/>
        </p:nvSpPr>
        <p:spPr bwMode="auto">
          <a:xfrm>
            <a:off x="609600" y="969963"/>
            <a:ext cx="8229600" cy="1260475"/>
          </a:xfrm>
          <a:prstGeom prst="rect">
            <a:avLst/>
          </a:prstGeom>
          <a:noFill/>
          <a:ln w="9525">
            <a:noFill/>
            <a:miter lim="800000"/>
            <a:headEnd/>
            <a:tailEnd/>
          </a:ln>
          <a:effectLst/>
        </p:spPr>
        <p:txBody>
          <a:bodyPr anchor="ctr">
            <a:spAutoFit/>
          </a:bodyPr>
          <a:lstStyle/>
          <a:p>
            <a:pPr eaLnBrk="0" hangingPunct="0">
              <a:lnSpc>
                <a:spcPct val="120000"/>
              </a:lnSpc>
            </a:pPr>
            <a:r>
              <a:rPr lang="en-US" altLang="zh-CN" sz="3200" b="1">
                <a:ea typeface="楷体_GB2312" pitchFamily="49" charset="-122"/>
              </a:rPr>
              <a:t>   </a:t>
            </a:r>
            <a:r>
              <a:rPr lang="zh-CN" altLang="en-US" sz="3200" b="1">
                <a:ea typeface="楷体_GB2312" pitchFamily="49" charset="-122"/>
              </a:rPr>
              <a:t>若原假设中的理论分布</a:t>
            </a:r>
            <a:r>
              <a:rPr lang="en-US" altLang="zh-CN" sz="3200" b="1" i="1">
                <a:ea typeface="楷体_GB2312" pitchFamily="49" charset="-122"/>
              </a:rPr>
              <a:t>F</a:t>
            </a:r>
            <a:r>
              <a:rPr lang="en-US" altLang="zh-CN" sz="3200" b="1">
                <a:ea typeface="楷体_GB2312" pitchFamily="49" charset="-122"/>
              </a:rPr>
              <a:t>(</a:t>
            </a:r>
            <a:r>
              <a:rPr lang="en-US" altLang="zh-CN" sz="3200" b="1" i="1">
                <a:ea typeface="楷体_GB2312" pitchFamily="49" charset="-122"/>
              </a:rPr>
              <a:t>x</a:t>
            </a:r>
            <a:r>
              <a:rPr lang="en-US" altLang="zh-CN" sz="3200" b="1">
                <a:ea typeface="楷体_GB2312" pitchFamily="49" charset="-122"/>
              </a:rPr>
              <a:t>)</a:t>
            </a:r>
            <a:r>
              <a:rPr lang="zh-CN" altLang="en-US" sz="3200" b="1">
                <a:ea typeface="楷体_GB2312" pitchFamily="49" charset="-122"/>
              </a:rPr>
              <a:t>已经完全给定，那么当</a:t>
            </a:r>
            <a:r>
              <a:rPr lang="en-US" altLang="zh-CN" sz="3200" b="1" i="1">
                <a:ea typeface="楷体_GB2312" pitchFamily="49" charset="-122"/>
              </a:rPr>
              <a:t>n </a:t>
            </a:r>
            <a:r>
              <a:rPr lang="en-US" altLang="zh-CN" sz="3200" b="1" i="1">
                <a:ea typeface="楷体_GB2312" pitchFamily="49" charset="-122"/>
                <a:sym typeface="Symbol" pitchFamily="18" charset="2"/>
              </a:rPr>
              <a:t></a:t>
            </a:r>
            <a:r>
              <a:rPr lang="en-US" altLang="zh-CN" sz="3200" b="1">
                <a:ea typeface="楷体_GB2312" pitchFamily="49" charset="-122"/>
                <a:sym typeface="Symbol" pitchFamily="18" charset="2"/>
              </a:rPr>
              <a:t></a:t>
            </a:r>
            <a:r>
              <a:rPr lang="zh-CN" altLang="en-US" sz="3200" b="1">
                <a:ea typeface="楷体_GB2312" pitchFamily="49" charset="-122"/>
              </a:rPr>
              <a:t>时，统计量 </a:t>
            </a:r>
          </a:p>
        </p:txBody>
      </p:sp>
      <p:sp>
        <p:nvSpPr>
          <p:cNvPr id="618508" name="Rectangle 12"/>
          <p:cNvSpPr>
            <a:spLocks noChangeArrowheads="1"/>
          </p:cNvSpPr>
          <p:nvPr/>
        </p:nvSpPr>
        <p:spPr bwMode="auto">
          <a:xfrm>
            <a:off x="609600" y="4051300"/>
            <a:ext cx="8229600" cy="2428875"/>
          </a:xfrm>
          <a:prstGeom prst="rect">
            <a:avLst/>
          </a:prstGeom>
          <a:noFill/>
          <a:ln w="9525">
            <a:noFill/>
            <a:miter lim="800000"/>
            <a:headEnd/>
            <a:tailEnd/>
          </a:ln>
          <a:effectLst/>
        </p:spPr>
        <p:txBody>
          <a:bodyPr anchor="ctr">
            <a:spAutoFit/>
          </a:bodyPr>
          <a:lstStyle/>
          <a:p>
            <a:pPr>
              <a:lnSpc>
                <a:spcPct val="120000"/>
              </a:lnSpc>
            </a:pPr>
            <a:r>
              <a:rPr lang="en-US" altLang="zh-CN" sz="3200" b="1">
                <a:ea typeface="楷体_GB2312" pitchFamily="49" charset="-122"/>
              </a:rPr>
              <a:t>     </a:t>
            </a:r>
            <a:r>
              <a:rPr lang="zh-CN" altLang="en-US" sz="3200" b="1">
                <a:ea typeface="楷体_GB2312" pitchFamily="49" charset="-122"/>
              </a:rPr>
              <a:t>如果理论分布</a:t>
            </a:r>
            <a:r>
              <a:rPr lang="en-US" altLang="zh-CN" sz="3200" b="1" i="1">
                <a:ea typeface="楷体_GB2312" pitchFamily="49" charset="-122"/>
              </a:rPr>
              <a:t>F</a:t>
            </a:r>
            <a:r>
              <a:rPr lang="en-US" altLang="zh-CN" sz="3200" b="1">
                <a:ea typeface="楷体_GB2312" pitchFamily="49" charset="-122"/>
              </a:rPr>
              <a:t>(</a:t>
            </a:r>
            <a:r>
              <a:rPr lang="en-US" altLang="zh-CN" sz="3200" b="1" i="1">
                <a:ea typeface="楷体_GB2312" pitchFamily="49" charset="-122"/>
              </a:rPr>
              <a:t>x</a:t>
            </a:r>
            <a:r>
              <a:rPr lang="en-US" altLang="zh-CN" sz="3200" b="1">
                <a:ea typeface="楷体_GB2312" pitchFamily="49" charset="-122"/>
              </a:rPr>
              <a:t>)</a:t>
            </a:r>
            <a:r>
              <a:rPr lang="zh-CN" altLang="en-US" sz="3200" b="1">
                <a:ea typeface="楷体_GB2312" pitchFamily="49" charset="-122"/>
              </a:rPr>
              <a:t>中有</a:t>
            </a:r>
            <a:r>
              <a:rPr lang="en-US" altLang="zh-CN" sz="3200" b="1" i="1">
                <a:ea typeface="楷体_GB2312" pitchFamily="49" charset="-122"/>
              </a:rPr>
              <a:t>r</a:t>
            </a:r>
            <a:r>
              <a:rPr lang="zh-CN" altLang="en-US" sz="3200" b="1">
                <a:ea typeface="楷体_GB2312" pitchFamily="49" charset="-122"/>
              </a:rPr>
              <a:t>个未知参数需用相应的估计量来代替，那么当</a:t>
            </a:r>
            <a:r>
              <a:rPr lang="en-US" altLang="zh-CN" sz="3200" b="1" i="1">
                <a:ea typeface="楷体_GB2312" pitchFamily="49" charset="-122"/>
              </a:rPr>
              <a:t>n </a:t>
            </a:r>
            <a:r>
              <a:rPr lang="en-US" altLang="zh-CN" sz="3200" b="1" i="1">
                <a:ea typeface="楷体_GB2312" pitchFamily="49" charset="-122"/>
                <a:sym typeface="Symbol" pitchFamily="18" charset="2"/>
              </a:rPr>
              <a:t></a:t>
            </a:r>
            <a:r>
              <a:rPr lang="en-US" altLang="zh-CN" sz="3200" b="1">
                <a:ea typeface="楷体_GB2312" pitchFamily="49" charset="-122"/>
                <a:sym typeface="Symbol" pitchFamily="18" charset="2"/>
              </a:rPr>
              <a:t></a:t>
            </a:r>
            <a:r>
              <a:rPr lang="en-US" altLang="zh-CN" sz="3200" b="1">
                <a:ea typeface="楷体_GB2312" pitchFamily="49" charset="-122"/>
              </a:rPr>
              <a:t> </a:t>
            </a:r>
            <a:r>
              <a:rPr lang="zh-CN" altLang="en-US" sz="3200" b="1">
                <a:ea typeface="楷体_GB2312" pitchFamily="49" charset="-122"/>
              </a:rPr>
              <a:t>时，统计量</a:t>
            </a:r>
            <a:r>
              <a:rPr lang="zh-CN" altLang="zh-CN" sz="3200">
                <a:ea typeface="楷体_GB2312" pitchFamily="49" charset="-122"/>
                <a:sym typeface="Symbol" pitchFamily="18" charset="2"/>
              </a:rPr>
              <a:t></a:t>
            </a:r>
            <a:r>
              <a:rPr lang="en-US" altLang="zh-CN" sz="3200" baseline="30000">
                <a:ea typeface="楷体_GB2312" pitchFamily="49" charset="-122"/>
                <a:sym typeface="Symbol" pitchFamily="18" charset="2"/>
              </a:rPr>
              <a:t>2</a:t>
            </a:r>
            <a:r>
              <a:rPr lang="en-US" altLang="zh-CN" sz="3200" b="1">
                <a:ea typeface="楷体_GB2312" pitchFamily="49" charset="-122"/>
              </a:rPr>
              <a:t> </a:t>
            </a:r>
            <a:r>
              <a:rPr lang="zh-CN" altLang="en-US" sz="3200" b="1">
                <a:ea typeface="楷体_GB2312" pitchFamily="49" charset="-122"/>
              </a:rPr>
              <a:t>的分布渐近服从 </a:t>
            </a:r>
            <a:r>
              <a:rPr lang="en-US" altLang="zh-CN" sz="3200" b="1">
                <a:ea typeface="楷体_GB2312" pitchFamily="49" charset="-122"/>
              </a:rPr>
              <a:t>(</a:t>
            </a:r>
            <a:r>
              <a:rPr lang="en-US" altLang="zh-CN" sz="3200" b="1" i="1">
                <a:ea typeface="楷体_GB2312" pitchFamily="49" charset="-122"/>
              </a:rPr>
              <a:t>k</a:t>
            </a:r>
            <a:r>
              <a:rPr lang="en-US" altLang="zh-CN" sz="3200" b="1">
                <a:ea typeface="楷体_GB2312" pitchFamily="49" charset="-122"/>
              </a:rPr>
              <a:t>-</a:t>
            </a:r>
            <a:r>
              <a:rPr lang="en-US" altLang="zh-CN" sz="3200" b="1" i="1">
                <a:ea typeface="楷体_GB2312" pitchFamily="49" charset="-122"/>
              </a:rPr>
              <a:t>r</a:t>
            </a:r>
            <a:r>
              <a:rPr lang="en-US" altLang="zh-CN" sz="3200" b="1">
                <a:ea typeface="楷体_GB2312" pitchFamily="49" charset="-122"/>
              </a:rPr>
              <a:t>-1)</a:t>
            </a:r>
            <a:r>
              <a:rPr lang="zh-CN" altLang="en-US" sz="3200" b="1">
                <a:ea typeface="楷体_GB2312" pitchFamily="49" charset="-122"/>
              </a:rPr>
              <a:t>个自由度的</a:t>
            </a:r>
            <a:r>
              <a:rPr lang="zh-CN" altLang="zh-CN" sz="3200">
                <a:ea typeface="楷体_GB2312" pitchFamily="49" charset="-122"/>
                <a:sym typeface="Symbol" pitchFamily="18" charset="2"/>
              </a:rPr>
              <a:t></a:t>
            </a:r>
            <a:r>
              <a:rPr lang="en-US" altLang="zh-CN" sz="3200" baseline="30000">
                <a:ea typeface="楷体_GB2312" pitchFamily="49" charset="-122"/>
                <a:sym typeface="Symbol" pitchFamily="18" charset="2"/>
              </a:rPr>
              <a:t>2</a:t>
            </a:r>
            <a:r>
              <a:rPr lang="zh-CN" altLang="en-US" sz="3200" b="1">
                <a:ea typeface="楷体_GB2312" pitchFamily="49" charset="-122"/>
              </a:rPr>
              <a:t>分布</a:t>
            </a:r>
            <a:r>
              <a:rPr lang="en-US" altLang="zh-CN" sz="3200" b="1">
                <a:ea typeface="楷体_GB2312" pitchFamily="49" charset="-122"/>
              </a:rPr>
              <a:t>.</a:t>
            </a:r>
          </a:p>
        </p:txBody>
      </p:sp>
      <p:sp>
        <p:nvSpPr>
          <p:cNvPr id="618511" name="Rectangle 15"/>
          <p:cNvSpPr>
            <a:spLocks noChangeArrowheads="1"/>
          </p:cNvSpPr>
          <p:nvPr/>
        </p:nvSpPr>
        <p:spPr bwMode="auto">
          <a:xfrm>
            <a:off x="1295400" y="3276600"/>
            <a:ext cx="6181725" cy="579438"/>
          </a:xfrm>
          <a:prstGeom prst="rect">
            <a:avLst/>
          </a:prstGeom>
          <a:noFill/>
          <a:ln w="9525">
            <a:noFill/>
            <a:miter lim="800000"/>
            <a:headEnd/>
            <a:tailEnd/>
          </a:ln>
          <a:effectLst/>
        </p:spPr>
        <p:txBody>
          <a:bodyPr wrap="none">
            <a:spAutoFit/>
          </a:bodyPr>
          <a:lstStyle/>
          <a:p>
            <a:r>
              <a:rPr lang="zh-CN" altLang="en-US" sz="3200" b="1">
                <a:ea typeface="楷体_GB2312" pitchFamily="49" charset="-122"/>
              </a:rPr>
              <a:t>的分布渐近</a:t>
            </a:r>
            <a:r>
              <a:rPr lang="en-US" altLang="zh-CN" sz="3200" b="1" i="1">
                <a:ea typeface="楷体_GB2312" pitchFamily="49" charset="-122"/>
              </a:rPr>
              <a:t>k</a:t>
            </a:r>
            <a:r>
              <a:rPr lang="en-US" altLang="zh-CN" sz="3200" b="1">
                <a:ea typeface="楷体_GB2312" pitchFamily="49" charset="-122"/>
              </a:rPr>
              <a:t>-1</a:t>
            </a:r>
            <a:r>
              <a:rPr lang="zh-CN" altLang="en-US" sz="3200" b="1">
                <a:ea typeface="楷体_GB2312" pitchFamily="49" charset="-122"/>
              </a:rPr>
              <a:t>个自由度的</a:t>
            </a:r>
            <a:r>
              <a:rPr lang="zh-CN" altLang="zh-CN" sz="3200">
                <a:ea typeface="楷体_GB2312" pitchFamily="49" charset="-122"/>
                <a:sym typeface="Symbol" pitchFamily="18" charset="2"/>
              </a:rPr>
              <a:t></a:t>
            </a:r>
            <a:r>
              <a:rPr lang="en-US" altLang="zh-CN" sz="3200" baseline="30000">
                <a:ea typeface="楷体_GB2312" pitchFamily="49" charset="-122"/>
                <a:sym typeface="Symbol" pitchFamily="18" charset="2"/>
              </a:rPr>
              <a:t>2</a:t>
            </a:r>
            <a:r>
              <a:rPr lang="en-US" altLang="zh-CN" sz="3200" b="1">
                <a:ea typeface="楷体_GB2312" pitchFamily="49" charset="-122"/>
              </a:rPr>
              <a:t> </a:t>
            </a:r>
            <a:r>
              <a:rPr lang="zh-CN" altLang="en-US" sz="3200" b="1">
                <a:ea typeface="楷体_GB2312" pitchFamily="49" charset="-122"/>
              </a:rPr>
              <a:t>分布</a:t>
            </a:r>
            <a:r>
              <a:rPr lang="en-US" altLang="zh-CN" sz="3200" b="1">
                <a:ea typeface="楷体_GB2312" pitchFamily="49" charset="-122"/>
              </a:rPr>
              <a:t>.</a:t>
            </a:r>
          </a:p>
        </p:txBody>
      </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18498"/>
                                        </p:tgtEl>
                                        <p:attrNameLst>
                                          <p:attrName>style.visibility</p:attrName>
                                        </p:attrNameLst>
                                      </p:cBhvr>
                                      <p:to>
                                        <p:strVal val="visible"/>
                                      </p:to>
                                    </p:set>
                                    <p:animEffect transition="in" filter="barn(outVertical)">
                                      <p:cBhvr>
                                        <p:cTn id="7" dur="500"/>
                                        <p:tgtEl>
                                          <p:spTgt spid="61849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18501"/>
                                        </p:tgtEl>
                                        <p:attrNameLst>
                                          <p:attrName>style.visibility</p:attrName>
                                        </p:attrNameLst>
                                      </p:cBhvr>
                                      <p:to>
                                        <p:strVal val="visible"/>
                                      </p:to>
                                    </p:set>
                                    <p:anim calcmode="lin" valueType="num">
                                      <p:cBhvr additive="base">
                                        <p:cTn id="12" dur="500" fill="hold"/>
                                        <p:tgtEl>
                                          <p:spTgt spid="618501"/>
                                        </p:tgtEl>
                                        <p:attrNameLst>
                                          <p:attrName>ppt_x</p:attrName>
                                        </p:attrNameLst>
                                      </p:cBhvr>
                                      <p:tavLst>
                                        <p:tav tm="0">
                                          <p:val>
                                            <p:strVal val="0-#ppt_w/2"/>
                                          </p:val>
                                        </p:tav>
                                        <p:tav tm="100000">
                                          <p:val>
                                            <p:strVal val="#ppt_x"/>
                                          </p:val>
                                        </p:tav>
                                      </p:tavLst>
                                    </p:anim>
                                    <p:anim calcmode="lin" valueType="num">
                                      <p:cBhvr additive="base">
                                        <p:cTn id="13" dur="500" fill="hold"/>
                                        <p:tgtEl>
                                          <p:spTgt spid="618501"/>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618499"/>
                                        </p:tgtEl>
                                        <p:attrNameLst>
                                          <p:attrName>style.visibility</p:attrName>
                                        </p:attrNameLst>
                                      </p:cBhvr>
                                      <p:to>
                                        <p:strVal val="visible"/>
                                      </p:to>
                                    </p:set>
                                    <p:anim calcmode="lin" valueType="num">
                                      <p:cBhvr additive="base">
                                        <p:cTn id="18" dur="500" fill="hold"/>
                                        <p:tgtEl>
                                          <p:spTgt spid="618499"/>
                                        </p:tgtEl>
                                        <p:attrNameLst>
                                          <p:attrName>ppt_x</p:attrName>
                                        </p:attrNameLst>
                                      </p:cBhvr>
                                      <p:tavLst>
                                        <p:tav tm="0">
                                          <p:val>
                                            <p:strVal val="0-#ppt_w/2"/>
                                          </p:val>
                                        </p:tav>
                                        <p:tav tm="100000">
                                          <p:val>
                                            <p:strVal val="#ppt_x"/>
                                          </p:val>
                                        </p:tav>
                                      </p:tavLst>
                                    </p:anim>
                                    <p:anim calcmode="lin" valueType="num">
                                      <p:cBhvr additive="base">
                                        <p:cTn id="19" dur="500" fill="hold"/>
                                        <p:tgtEl>
                                          <p:spTgt spid="618499"/>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618511"/>
                                        </p:tgtEl>
                                        <p:attrNameLst>
                                          <p:attrName>style.visibility</p:attrName>
                                        </p:attrNameLst>
                                      </p:cBhvr>
                                      <p:to>
                                        <p:strVal val="visible"/>
                                      </p:to>
                                    </p:set>
                                    <p:anim calcmode="lin" valueType="num">
                                      <p:cBhvr additive="base">
                                        <p:cTn id="24" dur="500" fill="hold"/>
                                        <p:tgtEl>
                                          <p:spTgt spid="618511"/>
                                        </p:tgtEl>
                                        <p:attrNameLst>
                                          <p:attrName>ppt_x</p:attrName>
                                        </p:attrNameLst>
                                      </p:cBhvr>
                                      <p:tavLst>
                                        <p:tav tm="0">
                                          <p:val>
                                            <p:strVal val="0-#ppt_w/2"/>
                                          </p:val>
                                        </p:tav>
                                        <p:tav tm="100000">
                                          <p:val>
                                            <p:strVal val="#ppt_x"/>
                                          </p:val>
                                        </p:tav>
                                      </p:tavLst>
                                    </p:anim>
                                    <p:anim calcmode="lin" valueType="num">
                                      <p:cBhvr additive="base">
                                        <p:cTn id="25" dur="500" fill="hold"/>
                                        <p:tgtEl>
                                          <p:spTgt spid="618511"/>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618508"/>
                                        </p:tgtEl>
                                        <p:attrNameLst>
                                          <p:attrName>style.visibility</p:attrName>
                                        </p:attrNameLst>
                                      </p:cBhvr>
                                      <p:to>
                                        <p:strVal val="visible"/>
                                      </p:to>
                                    </p:set>
                                    <p:anim calcmode="lin" valueType="num">
                                      <p:cBhvr additive="base">
                                        <p:cTn id="30" dur="500" fill="hold"/>
                                        <p:tgtEl>
                                          <p:spTgt spid="618508"/>
                                        </p:tgtEl>
                                        <p:attrNameLst>
                                          <p:attrName>ppt_x</p:attrName>
                                        </p:attrNameLst>
                                      </p:cBhvr>
                                      <p:tavLst>
                                        <p:tav tm="0">
                                          <p:val>
                                            <p:strVal val="0-#ppt_w/2"/>
                                          </p:val>
                                        </p:tav>
                                        <p:tav tm="100000">
                                          <p:val>
                                            <p:strVal val="#ppt_x"/>
                                          </p:val>
                                        </p:tav>
                                      </p:tavLst>
                                    </p:anim>
                                    <p:anim calcmode="lin" valueType="num">
                                      <p:cBhvr additive="base">
                                        <p:cTn id="31" dur="500" fill="hold"/>
                                        <p:tgtEl>
                                          <p:spTgt spid="6185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498" grpId="0" autoUpdateAnimBg="0"/>
      <p:bldP spid="618501" grpId="0" autoUpdateAnimBg="0"/>
      <p:bldP spid="618508" grpId="0" autoUpdateAnimBg="0"/>
      <p:bldP spid="618511"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Rectangle 2"/>
          <p:cNvSpPr>
            <a:spLocks noChangeArrowheads="1"/>
          </p:cNvSpPr>
          <p:nvPr/>
        </p:nvSpPr>
        <p:spPr bwMode="auto">
          <a:xfrm>
            <a:off x="990600" y="533400"/>
            <a:ext cx="6891338" cy="1260475"/>
          </a:xfrm>
          <a:prstGeom prst="rect">
            <a:avLst/>
          </a:prstGeom>
          <a:noFill/>
          <a:ln w="9525">
            <a:noFill/>
            <a:miter lim="800000"/>
            <a:headEnd/>
            <a:tailEnd/>
          </a:ln>
          <a:effectLst/>
        </p:spPr>
        <p:txBody>
          <a:bodyPr anchor="ctr">
            <a:spAutoFit/>
          </a:bodyPr>
          <a:lstStyle/>
          <a:p>
            <a:pPr>
              <a:lnSpc>
                <a:spcPct val="120000"/>
              </a:lnSpc>
            </a:pPr>
            <a:r>
              <a:rPr lang="en-US" altLang="zh-CN" sz="3200" b="1" dirty="0">
                <a:ea typeface="楷体_GB2312" pitchFamily="49" charset="-122"/>
              </a:rPr>
              <a:t>        </a:t>
            </a:r>
            <a:r>
              <a:rPr lang="zh-CN" altLang="en-US" sz="3200" b="1" dirty="0">
                <a:ea typeface="楷体_GB2312" pitchFamily="49" charset="-122"/>
              </a:rPr>
              <a:t>为了便于理解，我们对定理作一点直观的说明</a:t>
            </a:r>
            <a:r>
              <a:rPr lang="en-US" altLang="zh-CN" sz="3200" b="1" dirty="0">
                <a:ea typeface="楷体_GB2312" pitchFamily="49" charset="-122"/>
              </a:rPr>
              <a:t>.</a:t>
            </a:r>
          </a:p>
        </p:txBody>
      </p:sp>
      <p:sp>
        <p:nvSpPr>
          <p:cNvPr id="619523" name="Rectangle 3"/>
          <p:cNvSpPr>
            <a:spLocks noChangeArrowheads="1"/>
          </p:cNvSpPr>
          <p:nvPr/>
        </p:nvSpPr>
        <p:spPr bwMode="auto">
          <a:xfrm>
            <a:off x="228600" y="2133600"/>
            <a:ext cx="8428038" cy="1773238"/>
          </a:xfrm>
          <a:prstGeom prst="rect">
            <a:avLst/>
          </a:prstGeom>
          <a:noFill/>
          <a:ln w="9525">
            <a:noFill/>
            <a:miter lim="800000"/>
            <a:headEnd/>
            <a:tailEnd/>
          </a:ln>
          <a:effectLst/>
        </p:spPr>
        <p:txBody>
          <a:bodyPr anchor="ctr">
            <a:spAutoFit/>
          </a:bodyPr>
          <a:lstStyle/>
          <a:p>
            <a:pPr>
              <a:lnSpc>
                <a:spcPct val="115000"/>
              </a:lnSpc>
            </a:pPr>
            <a:r>
              <a:rPr lang="en-US" altLang="zh-CN" sz="3200" b="1" dirty="0">
                <a:ea typeface="楷体_GB2312" pitchFamily="49" charset="-122"/>
              </a:rPr>
              <a:t>    </a:t>
            </a:r>
            <a:r>
              <a:rPr lang="zh-CN" altLang="en-US" sz="3200" b="1" dirty="0">
                <a:ea typeface="楷体_GB2312" pitchFamily="49" charset="-122"/>
              </a:rPr>
              <a:t>在理论分布</a:t>
            </a:r>
            <a:r>
              <a:rPr lang="en-US" altLang="zh-CN" sz="3200" b="1" i="1" dirty="0">
                <a:ea typeface="楷体_GB2312" pitchFamily="49" charset="-122"/>
              </a:rPr>
              <a:t>F</a:t>
            </a:r>
            <a:r>
              <a:rPr lang="en-US" altLang="zh-CN" sz="3200" b="1" dirty="0">
                <a:ea typeface="楷体_GB2312" pitchFamily="49" charset="-122"/>
              </a:rPr>
              <a:t>(</a:t>
            </a:r>
            <a:r>
              <a:rPr lang="en-US" altLang="zh-CN" sz="3200" b="1" i="1" dirty="0">
                <a:ea typeface="楷体_GB2312" pitchFamily="49" charset="-122"/>
              </a:rPr>
              <a:t>x</a:t>
            </a:r>
            <a:r>
              <a:rPr lang="en-US" altLang="zh-CN" sz="3200" b="1" dirty="0">
                <a:ea typeface="楷体_GB2312" pitchFamily="49" charset="-122"/>
              </a:rPr>
              <a:t>)</a:t>
            </a:r>
            <a:r>
              <a:rPr lang="zh-CN" altLang="en-US" sz="3200" b="1" dirty="0">
                <a:ea typeface="楷体_GB2312" pitchFamily="49" charset="-122"/>
              </a:rPr>
              <a:t>完全给定的情况下，每个</a:t>
            </a:r>
            <a:r>
              <a:rPr lang="en-US" altLang="zh-CN" sz="3200" b="1" i="1" dirty="0">
                <a:ea typeface="楷体_GB2312" pitchFamily="49" charset="-122"/>
              </a:rPr>
              <a:t>p</a:t>
            </a:r>
            <a:r>
              <a:rPr lang="en-US" altLang="zh-CN" sz="3200" b="1" i="1" baseline="-25000" dirty="0">
                <a:ea typeface="楷体_GB2312" pitchFamily="49" charset="-122"/>
              </a:rPr>
              <a:t>i</a:t>
            </a:r>
            <a:r>
              <a:rPr lang="en-US" altLang="zh-CN" sz="3200" b="1" i="1" dirty="0">
                <a:ea typeface="楷体_GB2312" pitchFamily="49" charset="-122"/>
              </a:rPr>
              <a:t> </a:t>
            </a:r>
            <a:r>
              <a:rPr lang="zh-CN" altLang="en-US" sz="3200" b="1" dirty="0">
                <a:ea typeface="楷体_GB2312" pitchFamily="49" charset="-122"/>
              </a:rPr>
              <a:t>都是确定的常数</a:t>
            </a:r>
            <a:r>
              <a:rPr lang="en-US" altLang="zh-CN" sz="3200" b="1" dirty="0">
                <a:ea typeface="楷体_GB2312" pitchFamily="49" charset="-122"/>
              </a:rPr>
              <a:t>.   </a:t>
            </a:r>
            <a:r>
              <a:rPr lang="zh-CN" altLang="en-US" sz="3200" b="1" dirty="0">
                <a:ea typeface="楷体_GB2312" pitchFamily="49" charset="-122"/>
              </a:rPr>
              <a:t>由棣莫佛－拉普拉斯中心极限定理，当</a:t>
            </a:r>
            <a:r>
              <a:rPr lang="en-US" altLang="zh-CN" sz="3200" b="1" i="1" dirty="0">
                <a:ea typeface="楷体_GB2312" pitchFamily="49" charset="-122"/>
              </a:rPr>
              <a:t>n</a:t>
            </a:r>
            <a:r>
              <a:rPr lang="zh-CN" altLang="zh-CN" sz="3200" b="1" dirty="0">
                <a:ea typeface="楷体_GB2312" pitchFamily="49" charset="-122"/>
                <a:sym typeface="Math1" pitchFamily="2" charset="2"/>
              </a:rPr>
              <a:t>充分</a:t>
            </a:r>
            <a:r>
              <a:rPr lang="zh-CN" altLang="en-US" sz="3200" b="1" dirty="0">
                <a:ea typeface="楷体_GB2312" pitchFamily="49" charset="-122"/>
                <a:sym typeface="Math1" pitchFamily="2" charset="2"/>
              </a:rPr>
              <a:t>大时，实测频数 </a:t>
            </a:r>
            <a:r>
              <a:rPr lang="en-US" altLang="zh-CN" sz="3200" b="1" i="1" dirty="0" err="1">
                <a:ea typeface="楷体_GB2312" pitchFamily="49" charset="-122"/>
                <a:sym typeface="Math1" pitchFamily="2" charset="2"/>
              </a:rPr>
              <a:t>n</a:t>
            </a:r>
            <a:r>
              <a:rPr lang="en-US" altLang="zh-CN" sz="3200" b="1" i="1" baseline="-25000" dirty="0" err="1">
                <a:ea typeface="楷体_GB2312" pitchFamily="49" charset="-122"/>
                <a:sym typeface="Math1" pitchFamily="2" charset="2"/>
              </a:rPr>
              <a:t>i</a:t>
            </a:r>
            <a:r>
              <a:rPr lang="en-US" altLang="zh-CN" sz="3200" b="1" baseline="-25000" dirty="0">
                <a:ea typeface="楷体_GB2312" pitchFamily="49" charset="-122"/>
                <a:sym typeface="Math1" pitchFamily="2" charset="2"/>
              </a:rPr>
              <a:t> </a:t>
            </a:r>
            <a:r>
              <a:rPr lang="zh-CN" altLang="en-US" sz="3200" b="1" dirty="0">
                <a:ea typeface="楷体_GB2312" pitchFamily="49" charset="-122"/>
                <a:sym typeface="Math1" pitchFamily="2" charset="2"/>
              </a:rPr>
              <a:t>渐近正态，</a:t>
            </a:r>
          </a:p>
        </p:txBody>
      </p:sp>
      <p:graphicFrame>
        <p:nvGraphicFramePr>
          <p:cNvPr id="619524" name="Object 4"/>
          <p:cNvGraphicFramePr>
            <a:graphicFrameLocks noChangeAspect="1"/>
          </p:cNvGraphicFramePr>
          <p:nvPr>
            <p:extLst>
              <p:ext uri="{D42A27DB-BD31-4B8C-83A1-F6EECF244321}">
                <p14:modId xmlns:p14="http://schemas.microsoft.com/office/powerpoint/2010/main" val="3457067271"/>
              </p:ext>
            </p:extLst>
          </p:nvPr>
        </p:nvGraphicFramePr>
        <p:xfrm>
          <a:off x="2987824" y="3906838"/>
          <a:ext cx="3322637" cy="1273175"/>
        </p:xfrm>
        <a:graphic>
          <a:graphicData uri="http://schemas.openxmlformats.org/presentationml/2006/ole">
            <mc:AlternateContent xmlns:mc="http://schemas.openxmlformats.org/markup-compatibility/2006">
              <mc:Choice xmlns:v="urn:schemas-microsoft-com:vml" Requires="v">
                <p:oleObj spid="_x0000_s1833995" name="Equation" r:id="rId3" imgW="1180800" imgH="457200" progId="">
                  <p:embed/>
                </p:oleObj>
              </mc:Choice>
              <mc:Fallback>
                <p:oleObj name="Equation" r:id="rId3" imgW="1180800" imgH="45720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3906838"/>
                        <a:ext cx="3322637" cy="1273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9525" name="Rectangle 5"/>
          <p:cNvSpPr>
            <a:spLocks noChangeArrowheads="1"/>
          </p:cNvSpPr>
          <p:nvPr/>
        </p:nvSpPr>
        <p:spPr bwMode="auto">
          <a:xfrm>
            <a:off x="1322536" y="4194175"/>
            <a:ext cx="1000125" cy="579438"/>
          </a:xfrm>
          <a:prstGeom prst="rect">
            <a:avLst/>
          </a:prstGeom>
          <a:noFill/>
          <a:ln w="9525">
            <a:noFill/>
            <a:miter lim="800000"/>
            <a:headEnd/>
            <a:tailEnd/>
          </a:ln>
          <a:effectLst/>
        </p:spPr>
        <p:txBody>
          <a:bodyPr wrap="none">
            <a:spAutoFit/>
          </a:bodyPr>
          <a:lstStyle/>
          <a:p>
            <a:r>
              <a:rPr lang="zh-CN" altLang="en-US" sz="3200" b="1" dirty="0">
                <a:latin typeface="楷体_GB2312" pitchFamily="49" charset="-122"/>
                <a:ea typeface="楷体_GB2312" pitchFamily="49" charset="-122"/>
                <a:sym typeface="Math1" pitchFamily="2" charset="2"/>
              </a:rPr>
              <a:t>因此</a:t>
            </a:r>
          </a:p>
        </p:txBody>
      </p:sp>
      <p:sp>
        <p:nvSpPr>
          <p:cNvPr id="6" name="Rectangle 2">
            <a:extLst>
              <a:ext uri="{FF2B5EF4-FFF2-40B4-BE49-F238E27FC236}">
                <a16:creationId xmlns:a16="http://schemas.microsoft.com/office/drawing/2014/main" id="{A9B5BE93-9701-49F7-844E-7A717CDE9143}"/>
              </a:ext>
            </a:extLst>
          </p:cNvPr>
          <p:cNvSpPr>
            <a:spLocks noChangeArrowheads="1"/>
          </p:cNvSpPr>
          <p:nvPr/>
        </p:nvSpPr>
        <p:spPr bwMode="auto">
          <a:xfrm>
            <a:off x="1475656" y="5192714"/>
            <a:ext cx="5792788" cy="579438"/>
          </a:xfrm>
          <a:prstGeom prst="rect">
            <a:avLst/>
          </a:prstGeom>
          <a:noFill/>
          <a:ln w="9525">
            <a:noFill/>
            <a:miter lim="800000"/>
            <a:headEnd/>
            <a:tailEnd/>
          </a:ln>
          <a:effectLst/>
        </p:spPr>
        <p:txBody>
          <a:bodyPr wrap="none" anchor="ctr">
            <a:spAutoFit/>
          </a:bodyPr>
          <a:lstStyle/>
          <a:p>
            <a:pPr algn="ctr"/>
            <a:r>
              <a:rPr lang="zh-CN" altLang="en-US" sz="3200" b="1" dirty="0">
                <a:ea typeface="楷体_GB2312" pitchFamily="49" charset="-122"/>
              </a:rPr>
              <a:t>是</a:t>
            </a:r>
            <a:r>
              <a:rPr lang="en-US" altLang="zh-CN" sz="3200" b="1" i="1" dirty="0">
                <a:ea typeface="楷体_GB2312" pitchFamily="49" charset="-122"/>
              </a:rPr>
              <a:t>k</a:t>
            </a:r>
            <a:r>
              <a:rPr lang="zh-CN" altLang="en-US" sz="3200" b="1" dirty="0">
                <a:ea typeface="楷体_GB2312" pitchFamily="49" charset="-122"/>
              </a:rPr>
              <a:t>个近似</a:t>
            </a:r>
            <a:r>
              <a:rPr lang="zh-CN" altLang="en-US" sz="3200" b="1" dirty="0">
                <a:ea typeface="楷体_GB2312" pitchFamily="49" charset="-122"/>
                <a:sym typeface="Math1" pitchFamily="2" charset="2"/>
              </a:rPr>
              <a:t>正态</a:t>
            </a:r>
            <a:r>
              <a:rPr lang="zh-CN" altLang="en-US" sz="3200" b="1" dirty="0">
                <a:ea typeface="楷体_GB2312" pitchFamily="49" charset="-122"/>
              </a:rPr>
              <a:t>的变量的平方和</a:t>
            </a:r>
            <a:r>
              <a:rPr lang="en-US" altLang="zh-CN" sz="3200" b="1" dirty="0">
                <a:ea typeface="楷体_GB2312" pitchFamily="49" charset="-122"/>
              </a:rPr>
              <a:t>.</a:t>
            </a:r>
          </a:p>
        </p:txBody>
      </p:sp>
      <p:sp>
        <p:nvSpPr>
          <p:cNvPr id="7" name="Rectangle 13">
            <a:extLst>
              <a:ext uri="{FF2B5EF4-FFF2-40B4-BE49-F238E27FC236}">
                <a16:creationId xmlns:a16="http://schemas.microsoft.com/office/drawing/2014/main" id="{DE34FD78-6902-4FC0-A677-A8ADC7911838}"/>
              </a:ext>
            </a:extLst>
          </p:cNvPr>
          <p:cNvSpPr>
            <a:spLocks noChangeArrowheads="1"/>
          </p:cNvSpPr>
          <p:nvPr/>
        </p:nvSpPr>
        <p:spPr bwMode="auto">
          <a:xfrm>
            <a:off x="683568" y="5886450"/>
            <a:ext cx="8237538" cy="579438"/>
          </a:xfrm>
          <a:prstGeom prst="rect">
            <a:avLst/>
          </a:prstGeom>
          <a:noFill/>
          <a:ln w="9525">
            <a:noFill/>
            <a:miter lim="800000"/>
            <a:headEnd/>
            <a:tailEnd/>
          </a:ln>
          <a:effectLst/>
        </p:spPr>
        <p:txBody>
          <a:bodyPr wrap="none">
            <a:spAutoFit/>
          </a:bodyPr>
          <a:lstStyle/>
          <a:p>
            <a:r>
              <a:rPr lang="zh-CN" altLang="en-US" sz="3200" b="1" dirty="0">
                <a:ea typeface="楷体_GB2312" pitchFamily="49" charset="-122"/>
              </a:rPr>
              <a:t>故统计量</a:t>
            </a:r>
            <a:r>
              <a:rPr lang="zh-CN" altLang="zh-CN" sz="3200" dirty="0">
                <a:ea typeface="楷体_GB2312" pitchFamily="49" charset="-122"/>
                <a:sym typeface="Symbol" pitchFamily="18" charset="2"/>
              </a:rPr>
              <a:t></a:t>
            </a:r>
            <a:r>
              <a:rPr lang="en-US" altLang="zh-CN" sz="3200" baseline="30000" dirty="0">
                <a:ea typeface="楷体_GB2312" pitchFamily="49" charset="-122"/>
                <a:sym typeface="Symbol" pitchFamily="18" charset="2"/>
              </a:rPr>
              <a:t>2</a:t>
            </a:r>
            <a:r>
              <a:rPr lang="zh-CN" altLang="en-US" sz="3200" b="1" dirty="0">
                <a:ea typeface="楷体_GB2312" pitchFamily="49" charset="-122"/>
              </a:rPr>
              <a:t>渐近服从</a:t>
            </a:r>
            <a:r>
              <a:rPr lang="en-US" altLang="zh-CN" sz="3200" b="1" dirty="0">
                <a:ea typeface="楷体_GB2312" pitchFamily="49" charset="-122"/>
              </a:rPr>
              <a:t>(</a:t>
            </a:r>
            <a:r>
              <a:rPr lang="en-US" altLang="zh-CN" sz="3200" b="1" i="1" dirty="0">
                <a:ea typeface="楷体_GB2312" pitchFamily="49" charset="-122"/>
              </a:rPr>
              <a:t>k</a:t>
            </a:r>
            <a:r>
              <a:rPr lang="en-US" altLang="zh-CN" sz="3200" b="1" dirty="0">
                <a:ea typeface="楷体_GB2312" pitchFamily="49" charset="-122"/>
              </a:rPr>
              <a:t>-1)</a:t>
            </a:r>
            <a:r>
              <a:rPr lang="zh-CN" altLang="en-US" sz="3200" b="1" dirty="0">
                <a:ea typeface="楷体_GB2312" pitchFamily="49" charset="-122"/>
              </a:rPr>
              <a:t>个自由度的</a:t>
            </a:r>
            <a:r>
              <a:rPr lang="zh-CN" altLang="zh-CN" sz="3200" dirty="0">
                <a:ea typeface="楷体_GB2312" pitchFamily="49" charset="-122"/>
                <a:sym typeface="Symbol" pitchFamily="18" charset="2"/>
              </a:rPr>
              <a:t></a:t>
            </a:r>
            <a:r>
              <a:rPr lang="en-US" altLang="zh-CN" sz="3200" baseline="30000" dirty="0">
                <a:ea typeface="楷体_GB2312" pitchFamily="49" charset="-122"/>
                <a:sym typeface="Symbol" pitchFamily="18" charset="2"/>
              </a:rPr>
              <a:t>2</a:t>
            </a:r>
            <a:r>
              <a:rPr lang="zh-CN" altLang="en-US" sz="3200" b="1" dirty="0">
                <a:ea typeface="楷体_GB2312" pitchFamily="49" charset="-122"/>
              </a:rPr>
              <a:t>分布。</a:t>
            </a:r>
          </a:p>
        </p:txBody>
      </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19522"/>
                                        </p:tgtEl>
                                        <p:attrNameLst>
                                          <p:attrName>style.visibility</p:attrName>
                                        </p:attrNameLst>
                                      </p:cBhvr>
                                      <p:to>
                                        <p:strVal val="visible"/>
                                      </p:to>
                                    </p:set>
                                    <p:animEffect transition="in" filter="barn(outVertical)">
                                      <p:cBhvr>
                                        <p:cTn id="7" dur="500"/>
                                        <p:tgtEl>
                                          <p:spTgt spid="619522"/>
                                        </p:tgtEl>
                                      </p:cBhvr>
                                    </p:animEffect>
                                  </p:childTnLst>
                                  <p:subTnLst>
                                    <p:set>
                                      <p:cBhvr override="childStyle">
                                        <p:cTn dur="1" fill="hold" display="0" masterRel="nextClick" afterEffect="1"/>
                                        <p:tgtEl>
                                          <p:spTgt spid="619522"/>
                                        </p:tgtEl>
                                        <p:attrNameLst>
                                          <p:attrName>style.visibility</p:attrName>
                                        </p:attrNameLst>
                                      </p:cBhvr>
                                      <p:to>
                                        <p:strVal val="hidden"/>
                                      </p:to>
                                    </p:set>
                                  </p:sub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19523"/>
                                        </p:tgtEl>
                                        <p:attrNameLst>
                                          <p:attrName>style.visibility</p:attrName>
                                        </p:attrNameLst>
                                      </p:cBhvr>
                                      <p:to>
                                        <p:strVal val="visible"/>
                                      </p:to>
                                    </p:set>
                                    <p:animEffect transition="in" filter="barn(outVertical)">
                                      <p:cBhvr>
                                        <p:cTn id="11" dur="500"/>
                                        <p:tgtEl>
                                          <p:spTgt spid="61952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619525"/>
                                        </p:tgtEl>
                                        <p:attrNameLst>
                                          <p:attrName>style.visibility</p:attrName>
                                        </p:attrNameLst>
                                      </p:cBhvr>
                                      <p:to>
                                        <p:strVal val="visible"/>
                                      </p:to>
                                    </p:set>
                                  </p:childTnLst>
                                </p:cTn>
                              </p:par>
                            </p:childTnLst>
                          </p:cTn>
                        </p:par>
                        <p:par>
                          <p:cTn id="16" fill="hold">
                            <p:stCondLst>
                              <p:cond delay="500"/>
                            </p:stCondLst>
                            <p:childTnLst>
                              <p:par>
                                <p:cTn id="17" presetID="1" presetClass="entr" presetSubtype="0" fill="hold" nodeType="afterEffect">
                                  <p:stCondLst>
                                    <p:cond delay="0"/>
                                  </p:stCondLst>
                                  <p:childTnLst>
                                    <p:set>
                                      <p:cBhvr>
                                        <p:cTn id="18" dur="1" fill="hold">
                                          <p:stCondLst>
                                            <p:cond delay="499"/>
                                          </p:stCondLst>
                                        </p:cTn>
                                        <p:tgtEl>
                                          <p:spTgt spid="619524"/>
                                        </p:tgtEl>
                                        <p:attrNameLst>
                                          <p:attrName>style.visibility</p:attrName>
                                        </p:attrNameLst>
                                      </p:cBhvr>
                                      <p:to>
                                        <p:strVal val="visible"/>
                                      </p:to>
                                    </p:se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righ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9522" grpId="0" autoUpdateAnimBg="0"/>
      <p:bldP spid="619523" grpId="0" autoUpdateAnimBg="0"/>
      <p:bldP spid="619525" grpId="0" autoUpdateAnimBg="0"/>
      <p:bldP spid="6" grpId="0" autoUpdateAnimBg="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0" name="Rectangle 2"/>
          <p:cNvSpPr>
            <a:spLocks noChangeArrowheads="1"/>
          </p:cNvSpPr>
          <p:nvPr/>
        </p:nvSpPr>
        <p:spPr bwMode="auto">
          <a:xfrm>
            <a:off x="381000" y="457200"/>
            <a:ext cx="8428038" cy="1844675"/>
          </a:xfrm>
          <a:prstGeom prst="rect">
            <a:avLst/>
          </a:prstGeom>
          <a:noFill/>
          <a:ln w="9525">
            <a:noFill/>
            <a:miter lim="800000"/>
            <a:headEnd/>
            <a:tailEnd/>
          </a:ln>
          <a:effectLst/>
        </p:spPr>
        <p:txBody>
          <a:bodyPr anchor="ctr">
            <a:spAutoFit/>
          </a:bodyPr>
          <a:lstStyle/>
          <a:p>
            <a:pPr>
              <a:lnSpc>
                <a:spcPct val="120000"/>
              </a:lnSpc>
            </a:pPr>
            <a:r>
              <a:rPr lang="en-US" altLang="zh-CN" sz="3200" b="1">
                <a:ea typeface="楷体_GB2312" pitchFamily="49" charset="-122"/>
              </a:rPr>
              <a:t>        </a:t>
            </a:r>
            <a:r>
              <a:rPr lang="zh-CN" altLang="en-US" sz="3200" b="1">
                <a:ea typeface="楷体_GB2312" pitchFamily="49" charset="-122"/>
              </a:rPr>
              <a:t>在</a:t>
            </a:r>
            <a:r>
              <a:rPr lang="en-US" altLang="zh-CN" sz="3200" b="1" i="1">
                <a:ea typeface="楷体_GB2312" pitchFamily="49" charset="-122"/>
              </a:rPr>
              <a:t>F</a:t>
            </a:r>
            <a:r>
              <a:rPr lang="en-US" altLang="zh-CN" sz="3200" b="1">
                <a:ea typeface="楷体_GB2312" pitchFamily="49" charset="-122"/>
              </a:rPr>
              <a:t>(</a:t>
            </a:r>
            <a:r>
              <a:rPr lang="en-US" altLang="zh-CN" sz="3200" b="1" i="1">
                <a:ea typeface="楷体_GB2312" pitchFamily="49" charset="-122"/>
              </a:rPr>
              <a:t>x</a:t>
            </a:r>
            <a:r>
              <a:rPr lang="en-US" altLang="zh-CN" sz="3200" b="1">
                <a:ea typeface="楷体_GB2312" pitchFamily="49" charset="-122"/>
              </a:rPr>
              <a:t>)</a:t>
            </a:r>
            <a:r>
              <a:rPr lang="zh-CN" altLang="en-US" sz="3200" b="1">
                <a:ea typeface="楷体_GB2312" pitchFamily="49" charset="-122"/>
              </a:rPr>
              <a:t>尚未完全给定的情况下，每个未知参数用相应的估计量代替，就相当于增加一个制约条件，</a:t>
            </a:r>
            <a:r>
              <a:rPr lang="zh-CN" altLang="en-US" sz="3200" b="1">
                <a:ea typeface="楷体_GB2312" pitchFamily="49" charset="-122"/>
                <a:sym typeface="Math1" pitchFamily="2" charset="2"/>
              </a:rPr>
              <a:t>因此，自由度也随之减少一个</a:t>
            </a:r>
            <a:r>
              <a:rPr lang="en-US" altLang="zh-CN" sz="3200" b="1">
                <a:ea typeface="楷体_GB2312" pitchFamily="49" charset="-122"/>
                <a:sym typeface="Math1" pitchFamily="2" charset="2"/>
              </a:rPr>
              <a:t>.</a:t>
            </a:r>
            <a:endParaRPr lang="en-US" altLang="zh-CN" sz="3200" b="1">
              <a:ea typeface="楷体_GB2312" pitchFamily="49" charset="-122"/>
            </a:endParaRPr>
          </a:p>
        </p:txBody>
      </p:sp>
      <p:sp>
        <p:nvSpPr>
          <p:cNvPr id="621571" name="Rectangle 3"/>
          <p:cNvSpPr>
            <a:spLocks noChangeArrowheads="1"/>
          </p:cNvSpPr>
          <p:nvPr/>
        </p:nvSpPr>
        <p:spPr bwMode="auto">
          <a:xfrm>
            <a:off x="609600" y="2600325"/>
            <a:ext cx="8001000" cy="1260475"/>
          </a:xfrm>
          <a:prstGeom prst="rect">
            <a:avLst/>
          </a:prstGeom>
          <a:noFill/>
          <a:ln w="9525">
            <a:noFill/>
            <a:miter lim="800000"/>
            <a:headEnd/>
            <a:tailEnd/>
          </a:ln>
          <a:effectLst/>
        </p:spPr>
        <p:txBody>
          <a:bodyPr anchor="ctr">
            <a:spAutoFit/>
          </a:bodyPr>
          <a:lstStyle/>
          <a:p>
            <a:pPr>
              <a:lnSpc>
                <a:spcPct val="120000"/>
              </a:lnSpc>
            </a:pPr>
            <a:r>
              <a:rPr lang="zh-CN" altLang="zh-CN" sz="3200" b="1">
                <a:ea typeface="楷体_GB2312" pitchFamily="49" charset="-122"/>
              </a:rPr>
              <a:t>       若</a:t>
            </a:r>
            <a:r>
              <a:rPr lang="zh-CN" altLang="en-US" sz="3200" b="1">
                <a:ea typeface="楷体_GB2312" pitchFamily="49" charset="-122"/>
              </a:rPr>
              <a:t>有</a:t>
            </a:r>
            <a:r>
              <a:rPr lang="en-US" altLang="zh-CN" sz="3200" b="1" i="1">
                <a:ea typeface="楷体_GB2312" pitchFamily="49" charset="-122"/>
              </a:rPr>
              <a:t>r</a:t>
            </a:r>
            <a:r>
              <a:rPr lang="zh-CN" altLang="en-US" sz="3200" b="1">
                <a:ea typeface="楷体_GB2312" pitchFamily="49" charset="-122"/>
              </a:rPr>
              <a:t>个未知参数需用相应的估计量来代替，</a:t>
            </a:r>
            <a:r>
              <a:rPr lang="zh-CN" altLang="en-US" sz="3200" b="1">
                <a:ea typeface="楷体_GB2312" pitchFamily="49" charset="-122"/>
                <a:sym typeface="Math1" pitchFamily="2" charset="2"/>
              </a:rPr>
              <a:t>自由度就减少</a:t>
            </a:r>
            <a:r>
              <a:rPr lang="en-US" altLang="zh-CN" sz="3200" b="1" i="1">
                <a:ea typeface="楷体_GB2312" pitchFamily="49" charset="-122"/>
                <a:sym typeface="Math1" pitchFamily="2" charset="2"/>
              </a:rPr>
              <a:t>r</a:t>
            </a:r>
            <a:r>
              <a:rPr lang="zh-CN" altLang="en-US" sz="3200" b="1">
                <a:ea typeface="楷体_GB2312" pitchFamily="49" charset="-122"/>
                <a:sym typeface="Math1" pitchFamily="2" charset="2"/>
              </a:rPr>
              <a:t>个</a:t>
            </a:r>
            <a:r>
              <a:rPr lang="en-US" altLang="zh-CN" sz="3200" b="1">
                <a:ea typeface="楷体_GB2312" pitchFamily="49" charset="-122"/>
                <a:sym typeface="Math1" pitchFamily="2" charset="2"/>
              </a:rPr>
              <a:t>.</a:t>
            </a:r>
          </a:p>
        </p:txBody>
      </p:sp>
      <p:sp>
        <p:nvSpPr>
          <p:cNvPr id="621576" name="Rectangle 8"/>
          <p:cNvSpPr>
            <a:spLocks noChangeArrowheads="1"/>
          </p:cNvSpPr>
          <p:nvPr/>
        </p:nvSpPr>
        <p:spPr bwMode="auto">
          <a:xfrm>
            <a:off x="533400" y="4419600"/>
            <a:ext cx="8313738" cy="579438"/>
          </a:xfrm>
          <a:prstGeom prst="rect">
            <a:avLst/>
          </a:prstGeom>
          <a:noFill/>
          <a:ln w="9525">
            <a:noFill/>
            <a:miter lim="800000"/>
            <a:headEnd/>
            <a:tailEnd/>
          </a:ln>
          <a:effectLst/>
        </p:spPr>
        <p:txBody>
          <a:bodyPr>
            <a:spAutoFit/>
          </a:bodyPr>
          <a:lstStyle/>
          <a:p>
            <a:r>
              <a:rPr lang="zh-CN" altLang="en-US" sz="3200" b="1">
                <a:ea typeface="楷体_GB2312" pitchFamily="49" charset="-122"/>
              </a:rPr>
              <a:t>故统计量</a:t>
            </a:r>
            <a:r>
              <a:rPr lang="zh-CN" altLang="zh-CN" sz="3200">
                <a:ea typeface="楷体_GB2312" pitchFamily="49" charset="-122"/>
                <a:sym typeface="Symbol" pitchFamily="18" charset="2"/>
              </a:rPr>
              <a:t></a:t>
            </a:r>
            <a:r>
              <a:rPr lang="en-US" altLang="zh-CN" sz="3200" baseline="30000">
                <a:ea typeface="楷体_GB2312" pitchFamily="49" charset="-122"/>
                <a:sym typeface="Symbol" pitchFamily="18" charset="2"/>
              </a:rPr>
              <a:t>2</a:t>
            </a:r>
            <a:r>
              <a:rPr lang="zh-CN" altLang="en-US" sz="3200" b="1">
                <a:ea typeface="楷体_GB2312" pitchFamily="49" charset="-122"/>
              </a:rPr>
              <a:t>渐近服从</a:t>
            </a:r>
            <a:r>
              <a:rPr lang="en-US" altLang="zh-CN" sz="3200" b="1">
                <a:ea typeface="楷体_GB2312" pitchFamily="49" charset="-122"/>
              </a:rPr>
              <a:t>(</a:t>
            </a:r>
            <a:r>
              <a:rPr lang="en-US" altLang="zh-CN" sz="3200" b="1" i="1">
                <a:ea typeface="楷体_GB2312" pitchFamily="49" charset="-122"/>
              </a:rPr>
              <a:t>k</a:t>
            </a:r>
            <a:r>
              <a:rPr lang="en-US" altLang="zh-CN" sz="3200" b="1">
                <a:ea typeface="楷体_GB2312" pitchFamily="49" charset="-122"/>
              </a:rPr>
              <a:t>-</a:t>
            </a:r>
            <a:r>
              <a:rPr lang="en-US" altLang="zh-CN" sz="3200" b="1" i="1">
                <a:ea typeface="楷体_GB2312" pitchFamily="49" charset="-122"/>
              </a:rPr>
              <a:t>r</a:t>
            </a:r>
            <a:r>
              <a:rPr lang="en-US" altLang="zh-CN" sz="3200" b="1">
                <a:ea typeface="楷体_GB2312" pitchFamily="49" charset="-122"/>
              </a:rPr>
              <a:t>-1)</a:t>
            </a:r>
            <a:r>
              <a:rPr lang="zh-CN" altLang="en-US" sz="3200" b="1">
                <a:ea typeface="楷体_GB2312" pitchFamily="49" charset="-122"/>
              </a:rPr>
              <a:t>个自由度的</a:t>
            </a:r>
            <a:r>
              <a:rPr lang="zh-CN" altLang="zh-CN" sz="3200">
                <a:ea typeface="楷体_GB2312" pitchFamily="49" charset="-122"/>
                <a:sym typeface="Symbol" pitchFamily="18" charset="2"/>
              </a:rPr>
              <a:t></a:t>
            </a:r>
            <a:r>
              <a:rPr lang="en-US" altLang="zh-CN" sz="3200" baseline="30000">
                <a:ea typeface="楷体_GB2312" pitchFamily="49" charset="-122"/>
                <a:sym typeface="Symbol" pitchFamily="18" charset="2"/>
              </a:rPr>
              <a:t>2</a:t>
            </a:r>
            <a:r>
              <a:rPr lang="zh-CN" altLang="en-US" sz="3200" b="1">
                <a:ea typeface="楷体_GB2312" pitchFamily="49" charset="-122"/>
              </a:rPr>
              <a:t>分布。</a:t>
            </a:r>
          </a:p>
        </p:txBody>
      </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21570"/>
                                        </p:tgtEl>
                                        <p:attrNameLst>
                                          <p:attrName>style.visibility</p:attrName>
                                        </p:attrNameLst>
                                      </p:cBhvr>
                                      <p:to>
                                        <p:strVal val="visible"/>
                                      </p:to>
                                    </p:set>
                                    <p:animEffect transition="in" filter="barn(outVertical)">
                                      <p:cBhvr>
                                        <p:cTn id="7" dur="500"/>
                                        <p:tgtEl>
                                          <p:spTgt spid="62157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21571"/>
                                        </p:tgtEl>
                                        <p:attrNameLst>
                                          <p:attrName>style.visibility</p:attrName>
                                        </p:attrNameLst>
                                      </p:cBhvr>
                                      <p:to>
                                        <p:strVal val="visible"/>
                                      </p:to>
                                    </p:set>
                                    <p:animEffect transition="in" filter="wipe(left)">
                                      <p:cBhvr>
                                        <p:cTn id="12" dur="500"/>
                                        <p:tgtEl>
                                          <p:spTgt spid="62157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621576"/>
                                        </p:tgtEl>
                                        <p:attrNameLst>
                                          <p:attrName>style.visibility</p:attrName>
                                        </p:attrNameLst>
                                      </p:cBhvr>
                                      <p:to>
                                        <p:strVal val="visible"/>
                                      </p:to>
                                    </p:set>
                                    <p:anim calcmode="lin" valueType="num">
                                      <p:cBhvr additive="base">
                                        <p:cTn id="17" dur="500" fill="hold"/>
                                        <p:tgtEl>
                                          <p:spTgt spid="621576"/>
                                        </p:tgtEl>
                                        <p:attrNameLst>
                                          <p:attrName>ppt_x</p:attrName>
                                        </p:attrNameLst>
                                      </p:cBhvr>
                                      <p:tavLst>
                                        <p:tav tm="0">
                                          <p:val>
                                            <p:strVal val="0-#ppt_w/2"/>
                                          </p:val>
                                        </p:tav>
                                        <p:tav tm="100000">
                                          <p:val>
                                            <p:strVal val="#ppt_x"/>
                                          </p:val>
                                        </p:tav>
                                      </p:tavLst>
                                    </p:anim>
                                    <p:anim calcmode="lin" valueType="num">
                                      <p:cBhvr additive="base">
                                        <p:cTn id="18" dur="500" fill="hold"/>
                                        <p:tgtEl>
                                          <p:spTgt spid="6215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1570" grpId="0" autoUpdateAnimBg="0"/>
      <p:bldP spid="621571" grpId="0" autoUpdateAnimBg="0"/>
      <p:bldP spid="621576"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5" name="Rectangle 3"/>
          <p:cNvSpPr>
            <a:spLocks noChangeArrowheads="1"/>
          </p:cNvSpPr>
          <p:nvPr/>
        </p:nvSpPr>
        <p:spPr bwMode="auto">
          <a:xfrm>
            <a:off x="228600" y="4419600"/>
            <a:ext cx="8686800" cy="1844675"/>
          </a:xfrm>
          <a:prstGeom prst="rect">
            <a:avLst/>
          </a:prstGeom>
          <a:noFill/>
          <a:ln w="9525">
            <a:noFill/>
            <a:miter lim="800000"/>
            <a:headEnd/>
            <a:tailEnd/>
          </a:ln>
          <a:effectLst/>
        </p:spPr>
        <p:txBody>
          <a:bodyPr anchor="ctr">
            <a:spAutoFit/>
          </a:bodyPr>
          <a:lstStyle/>
          <a:p>
            <a:pPr eaLnBrk="0" hangingPunct="0">
              <a:lnSpc>
                <a:spcPct val="120000"/>
              </a:lnSpc>
            </a:pPr>
            <a:r>
              <a:rPr lang="en-US" altLang="zh-CN" sz="3200" b="1">
                <a:ea typeface="楷体_GB2312" pitchFamily="49" charset="-122"/>
              </a:rPr>
              <a:t>     </a:t>
            </a:r>
            <a:r>
              <a:rPr lang="zh-CN" altLang="en-US" sz="3200" b="1">
                <a:ea typeface="楷体_GB2312" pitchFamily="49" charset="-122"/>
              </a:rPr>
              <a:t>如果根据所给的样本值 </a:t>
            </a:r>
            <a:r>
              <a:rPr lang="en-US" altLang="zh-CN" sz="3200" b="1" i="1">
                <a:ea typeface="楷体_GB2312" pitchFamily="49" charset="-122"/>
              </a:rPr>
              <a:t>X</a:t>
            </a:r>
            <a:r>
              <a:rPr lang="en-US" altLang="zh-CN" sz="3200" b="1" baseline="-25000">
                <a:ea typeface="楷体_GB2312" pitchFamily="49" charset="-122"/>
              </a:rPr>
              <a:t>1</a:t>
            </a:r>
            <a:r>
              <a:rPr lang="en-US" altLang="zh-CN" sz="3200" b="1">
                <a:ea typeface="楷体_GB2312" pitchFamily="49" charset="-122"/>
              </a:rPr>
              <a:t>,</a:t>
            </a:r>
            <a:r>
              <a:rPr lang="en-US" altLang="zh-CN" sz="3200" b="1" i="1">
                <a:ea typeface="楷体_GB2312" pitchFamily="49" charset="-122"/>
              </a:rPr>
              <a:t>X</a:t>
            </a:r>
            <a:r>
              <a:rPr lang="en-US" altLang="zh-CN" sz="3200" b="1" baseline="-25000">
                <a:ea typeface="楷体_GB2312" pitchFamily="49" charset="-122"/>
              </a:rPr>
              <a:t>2</a:t>
            </a:r>
            <a:r>
              <a:rPr lang="en-US" altLang="zh-CN" sz="3200" b="1">
                <a:ea typeface="楷体_GB2312" pitchFamily="49" charset="-122"/>
              </a:rPr>
              <a:t>, …,</a:t>
            </a:r>
            <a:r>
              <a:rPr lang="en-US" altLang="zh-CN" sz="3200" b="1" i="1">
                <a:ea typeface="楷体_GB2312" pitchFamily="49" charset="-122"/>
              </a:rPr>
              <a:t>X</a:t>
            </a:r>
            <a:r>
              <a:rPr lang="en-US" altLang="zh-CN" sz="3200" b="1" i="1" baseline="-25000">
                <a:ea typeface="楷体_GB2312" pitchFamily="49" charset="-122"/>
              </a:rPr>
              <a:t>n</a:t>
            </a:r>
            <a:r>
              <a:rPr lang="zh-CN" altLang="en-US" sz="3200" b="1">
                <a:ea typeface="楷体_GB2312" pitchFamily="49" charset="-122"/>
              </a:rPr>
              <a:t>算得统计量</a:t>
            </a:r>
            <a:r>
              <a:rPr lang="zh-CN" altLang="zh-CN" sz="3200">
                <a:ea typeface="楷体_GB2312" pitchFamily="49" charset="-122"/>
                <a:sym typeface="Symbol" pitchFamily="18" charset="2"/>
              </a:rPr>
              <a:t></a:t>
            </a:r>
            <a:r>
              <a:rPr lang="en-US" altLang="zh-CN" sz="3200" baseline="30000">
                <a:ea typeface="楷体_GB2312" pitchFamily="49" charset="-122"/>
                <a:sym typeface="Symbol" pitchFamily="18" charset="2"/>
              </a:rPr>
              <a:t>2</a:t>
            </a:r>
            <a:r>
              <a:rPr lang="zh-CN" altLang="en-US" sz="3200" b="1">
                <a:ea typeface="楷体_GB2312" pitchFamily="49" charset="-122"/>
              </a:rPr>
              <a:t>的实测值落入拒绝域，则拒绝原假设，否则就认为差异不显著而接受原假设</a:t>
            </a:r>
            <a:r>
              <a:rPr lang="en-US" altLang="zh-CN" sz="3200" b="1">
                <a:ea typeface="楷体_GB2312" pitchFamily="49" charset="-122"/>
              </a:rPr>
              <a:t>.</a:t>
            </a:r>
          </a:p>
        </p:txBody>
      </p:sp>
      <p:sp>
        <p:nvSpPr>
          <p:cNvPr id="622597" name="Rectangle 5"/>
          <p:cNvSpPr>
            <a:spLocks noChangeArrowheads="1"/>
          </p:cNvSpPr>
          <p:nvPr/>
        </p:nvSpPr>
        <p:spPr bwMode="auto">
          <a:xfrm>
            <a:off x="196850" y="2362200"/>
            <a:ext cx="2020888" cy="579438"/>
          </a:xfrm>
          <a:prstGeom prst="rect">
            <a:avLst/>
          </a:prstGeom>
          <a:noFill/>
          <a:ln w="9525">
            <a:noFill/>
            <a:miter lim="800000"/>
            <a:headEnd/>
            <a:tailEnd/>
          </a:ln>
          <a:effectLst/>
        </p:spPr>
        <p:txBody>
          <a:bodyPr wrap="none" anchor="ctr">
            <a:spAutoFit/>
          </a:bodyPr>
          <a:lstStyle/>
          <a:p>
            <a:pPr algn="ctr"/>
            <a:r>
              <a:rPr lang="zh-CN" altLang="en-US" sz="3200" b="1">
                <a:latin typeface="楷体_GB2312" pitchFamily="49" charset="-122"/>
                <a:ea typeface="楷体_GB2312" pitchFamily="49" charset="-122"/>
              </a:rPr>
              <a:t>得拒绝域</a:t>
            </a:r>
            <a:r>
              <a:rPr lang="en-US" altLang="zh-CN" sz="3200" b="1">
                <a:latin typeface="楷体_GB2312" pitchFamily="49" charset="-122"/>
                <a:ea typeface="楷体_GB2312" pitchFamily="49" charset="-122"/>
              </a:rPr>
              <a:t>:</a:t>
            </a:r>
          </a:p>
        </p:txBody>
      </p:sp>
      <p:graphicFrame>
        <p:nvGraphicFramePr>
          <p:cNvPr id="622598" name="Object 6"/>
          <p:cNvGraphicFramePr>
            <a:graphicFrameLocks noChangeAspect="1"/>
          </p:cNvGraphicFramePr>
          <p:nvPr/>
        </p:nvGraphicFramePr>
        <p:xfrm>
          <a:off x="2568575" y="2362200"/>
          <a:ext cx="2843213" cy="719138"/>
        </p:xfrm>
        <a:graphic>
          <a:graphicData uri="http://schemas.openxmlformats.org/presentationml/2006/ole">
            <mc:AlternateContent xmlns:mc="http://schemas.openxmlformats.org/markup-compatibility/2006">
              <mc:Choice xmlns:v="urn:schemas-microsoft-com:vml" Requires="v">
                <p:oleObj spid="_x0000_s1836061" name="公式" r:id="rId3" imgW="939600" imgH="241200" progId="">
                  <p:embed/>
                </p:oleObj>
              </mc:Choice>
              <mc:Fallback>
                <p:oleObj name="公式" r:id="rId3" imgW="939600" imgH="24120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8575" y="2362200"/>
                        <a:ext cx="2843213" cy="719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22599" name="Object 7"/>
          <p:cNvGraphicFramePr>
            <a:graphicFrameLocks noChangeAspect="1"/>
          </p:cNvGraphicFramePr>
          <p:nvPr/>
        </p:nvGraphicFramePr>
        <p:xfrm>
          <a:off x="2209800" y="3200400"/>
          <a:ext cx="3457575" cy="719138"/>
        </p:xfrm>
        <a:graphic>
          <a:graphicData uri="http://schemas.openxmlformats.org/presentationml/2006/ole">
            <mc:AlternateContent xmlns:mc="http://schemas.openxmlformats.org/markup-compatibility/2006">
              <mc:Choice xmlns:v="urn:schemas-microsoft-com:vml" Requires="v">
                <p:oleObj spid="_x0000_s1836062" name="公式" r:id="rId5" imgW="1143000" imgH="241200" progId="">
                  <p:embed/>
                </p:oleObj>
              </mc:Choice>
              <mc:Fallback>
                <p:oleObj name="公式" r:id="rId5" imgW="1143000" imgH="24120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0" y="3200400"/>
                        <a:ext cx="3457575" cy="719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2600" name="Rectangle 8"/>
          <p:cNvSpPr>
            <a:spLocks noChangeArrowheads="1"/>
          </p:cNvSpPr>
          <p:nvPr/>
        </p:nvSpPr>
        <p:spPr bwMode="auto">
          <a:xfrm>
            <a:off x="5632450" y="2438400"/>
            <a:ext cx="3041650" cy="579438"/>
          </a:xfrm>
          <a:prstGeom prst="rect">
            <a:avLst/>
          </a:prstGeom>
          <a:noFill/>
          <a:ln w="9525">
            <a:noFill/>
            <a:miter lim="800000"/>
            <a:headEnd/>
            <a:tailEnd/>
          </a:ln>
          <a:effectLst/>
        </p:spPr>
        <p:txBody>
          <a:bodyPr wrap="none" anchor="ctr">
            <a:spAutoFit/>
          </a:bodyPr>
          <a:lstStyle/>
          <a:p>
            <a:pPr algn="ctr"/>
            <a:r>
              <a:rPr lang="en-US" altLang="zh-CN" sz="3200" b="1">
                <a:latin typeface="楷体_GB2312" pitchFamily="49" charset="-122"/>
                <a:ea typeface="楷体_GB2312" pitchFamily="49" charset="-122"/>
              </a:rPr>
              <a:t>(</a:t>
            </a:r>
            <a:r>
              <a:rPr lang="zh-CN" altLang="en-US" sz="3200" b="1">
                <a:latin typeface="楷体_GB2312" pitchFamily="49" charset="-122"/>
                <a:ea typeface="楷体_GB2312" pitchFamily="49" charset="-122"/>
              </a:rPr>
              <a:t>不需估计参数</a:t>
            </a:r>
            <a:r>
              <a:rPr lang="en-US" altLang="zh-CN" sz="3200" b="1">
                <a:latin typeface="楷体_GB2312" pitchFamily="49" charset="-122"/>
                <a:ea typeface="楷体_GB2312" pitchFamily="49" charset="-122"/>
              </a:rPr>
              <a:t>)</a:t>
            </a:r>
          </a:p>
        </p:txBody>
      </p:sp>
      <p:sp>
        <p:nvSpPr>
          <p:cNvPr id="622601" name="Rectangle 9"/>
          <p:cNvSpPr>
            <a:spLocks noChangeArrowheads="1"/>
          </p:cNvSpPr>
          <p:nvPr/>
        </p:nvSpPr>
        <p:spPr bwMode="auto">
          <a:xfrm>
            <a:off x="5602288" y="3263900"/>
            <a:ext cx="3043237" cy="579438"/>
          </a:xfrm>
          <a:prstGeom prst="rect">
            <a:avLst/>
          </a:prstGeom>
          <a:noFill/>
          <a:ln w="9525">
            <a:noFill/>
            <a:miter lim="800000"/>
            <a:headEnd/>
            <a:tailEnd/>
          </a:ln>
          <a:effectLst/>
        </p:spPr>
        <p:txBody>
          <a:bodyPr wrap="none" anchor="ctr">
            <a:spAutoFit/>
          </a:bodyPr>
          <a:lstStyle/>
          <a:p>
            <a:pPr algn="ctr"/>
            <a:r>
              <a:rPr lang="en-US" altLang="zh-CN" sz="3200" b="1">
                <a:latin typeface="楷体_GB2312" pitchFamily="49" charset="-122"/>
                <a:ea typeface="楷体_GB2312" pitchFamily="49" charset="-122"/>
              </a:rPr>
              <a:t>(</a:t>
            </a:r>
            <a:r>
              <a:rPr lang="zh-CN" altLang="en-US" sz="3200" b="1">
                <a:latin typeface="楷体_GB2312" pitchFamily="49" charset="-122"/>
                <a:ea typeface="楷体_GB2312" pitchFamily="49" charset="-122"/>
              </a:rPr>
              <a:t>估计</a:t>
            </a:r>
            <a:r>
              <a:rPr lang="en-US" altLang="zh-CN" sz="3200" b="1" i="1">
                <a:latin typeface="楷体_GB2312" pitchFamily="49" charset="-122"/>
                <a:ea typeface="楷体_GB2312" pitchFamily="49" charset="-122"/>
              </a:rPr>
              <a:t>r </a:t>
            </a:r>
            <a:r>
              <a:rPr lang="zh-CN" altLang="en-US" sz="3200" b="1">
                <a:latin typeface="楷体_GB2312" pitchFamily="49" charset="-122"/>
                <a:ea typeface="楷体_GB2312" pitchFamily="49" charset="-122"/>
              </a:rPr>
              <a:t>个参数</a:t>
            </a:r>
            <a:r>
              <a:rPr lang="en-US" altLang="zh-CN" sz="3200" b="1">
                <a:latin typeface="楷体_GB2312" pitchFamily="49" charset="-122"/>
                <a:ea typeface="楷体_GB2312" pitchFamily="49" charset="-122"/>
              </a:rPr>
              <a:t>)</a:t>
            </a:r>
          </a:p>
        </p:txBody>
      </p:sp>
      <p:graphicFrame>
        <p:nvGraphicFramePr>
          <p:cNvPr id="622602" name="Object 10"/>
          <p:cNvGraphicFramePr>
            <a:graphicFrameLocks noChangeAspect="1"/>
          </p:cNvGraphicFramePr>
          <p:nvPr/>
        </p:nvGraphicFramePr>
        <p:xfrm>
          <a:off x="2895600" y="1600200"/>
          <a:ext cx="2959100" cy="684213"/>
        </p:xfrm>
        <a:graphic>
          <a:graphicData uri="http://schemas.openxmlformats.org/presentationml/2006/ole">
            <mc:AlternateContent xmlns:mc="http://schemas.openxmlformats.org/markup-compatibility/2006">
              <mc:Choice xmlns:v="urn:schemas-microsoft-com:vml" Requires="v">
                <p:oleObj spid="_x0000_s1836063" name="公式" r:id="rId7" imgW="1028520" imgH="241200" progId="">
                  <p:embed/>
                </p:oleObj>
              </mc:Choice>
              <mc:Fallback>
                <p:oleObj name="公式" r:id="rId7" imgW="1028520" imgH="241200" progId="">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5600" y="1600200"/>
                        <a:ext cx="2959100" cy="684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2610" name="Rectangle 18"/>
          <p:cNvSpPr>
            <a:spLocks noChangeArrowheads="1"/>
          </p:cNvSpPr>
          <p:nvPr/>
        </p:nvSpPr>
        <p:spPr bwMode="auto">
          <a:xfrm>
            <a:off x="838200" y="381000"/>
            <a:ext cx="7756525" cy="579438"/>
          </a:xfrm>
          <a:prstGeom prst="rect">
            <a:avLst/>
          </a:prstGeom>
          <a:noFill/>
          <a:ln w="9525">
            <a:noFill/>
            <a:miter lim="800000"/>
            <a:headEnd/>
            <a:tailEnd/>
          </a:ln>
          <a:effectLst/>
        </p:spPr>
        <p:txBody>
          <a:bodyPr anchor="ctr">
            <a:spAutoFit/>
          </a:bodyPr>
          <a:lstStyle/>
          <a:p>
            <a:r>
              <a:rPr lang="en-US" altLang="zh-CN" sz="3200" b="1"/>
              <a:t> </a:t>
            </a:r>
            <a:r>
              <a:rPr lang="zh-CN" altLang="en-US" sz="3200" b="1">
                <a:ea typeface="楷体_GB2312" pitchFamily="49" charset="-122"/>
              </a:rPr>
              <a:t>根据这个定理，对给定的显著性水平</a:t>
            </a:r>
            <a:r>
              <a:rPr lang="zh-CN" altLang="en-US" sz="3200" b="1" i="1">
                <a:ea typeface="楷体_GB2312" pitchFamily="49" charset="-122"/>
                <a:sym typeface="Symbol" pitchFamily="18" charset="2"/>
              </a:rPr>
              <a:t></a:t>
            </a:r>
            <a:r>
              <a:rPr lang="zh-CN" altLang="en-US" sz="3200" b="1"/>
              <a:t>，</a:t>
            </a:r>
          </a:p>
        </p:txBody>
      </p:sp>
      <p:sp>
        <p:nvSpPr>
          <p:cNvPr id="622612" name="Rectangle 20"/>
          <p:cNvSpPr>
            <a:spLocks noChangeArrowheads="1"/>
          </p:cNvSpPr>
          <p:nvPr/>
        </p:nvSpPr>
        <p:spPr bwMode="auto">
          <a:xfrm>
            <a:off x="228600" y="1066800"/>
            <a:ext cx="6130925" cy="579438"/>
          </a:xfrm>
          <a:prstGeom prst="rect">
            <a:avLst/>
          </a:prstGeom>
          <a:noFill/>
          <a:ln w="9525">
            <a:noFill/>
            <a:miter lim="800000"/>
            <a:headEnd/>
            <a:tailEnd/>
          </a:ln>
          <a:effectLst/>
        </p:spPr>
        <p:txBody>
          <a:bodyPr wrap="none">
            <a:spAutoFit/>
          </a:bodyPr>
          <a:lstStyle/>
          <a:p>
            <a:r>
              <a:rPr lang="zh-CN" altLang="en-US" sz="3200" b="1">
                <a:ea typeface="楷体_GB2312" pitchFamily="49" charset="-122"/>
              </a:rPr>
              <a:t>查</a:t>
            </a:r>
            <a:r>
              <a:rPr lang="zh-CN" altLang="zh-CN" sz="3200">
                <a:ea typeface="楷体_GB2312" pitchFamily="49" charset="-122"/>
                <a:sym typeface="Symbol" pitchFamily="18" charset="2"/>
              </a:rPr>
              <a:t></a:t>
            </a:r>
            <a:r>
              <a:rPr lang="en-US" altLang="zh-CN" sz="3200" baseline="30000">
                <a:ea typeface="楷体_GB2312" pitchFamily="49" charset="-122"/>
                <a:sym typeface="Symbol" pitchFamily="18" charset="2"/>
              </a:rPr>
              <a:t>2</a:t>
            </a:r>
            <a:r>
              <a:rPr lang="en-US" altLang="zh-CN" sz="3200" b="1">
                <a:ea typeface="楷体_GB2312" pitchFamily="49" charset="-122"/>
              </a:rPr>
              <a:t> </a:t>
            </a:r>
            <a:r>
              <a:rPr lang="zh-CN" altLang="en-US" sz="3200" b="1">
                <a:ea typeface="楷体_GB2312" pitchFamily="49" charset="-122"/>
              </a:rPr>
              <a:t>分布表可得临界值</a:t>
            </a:r>
            <a:r>
              <a:rPr lang="zh-CN" altLang="zh-CN" sz="3200">
                <a:ea typeface="楷体_GB2312" pitchFamily="49" charset="-122"/>
                <a:sym typeface="Symbol" pitchFamily="18" charset="2"/>
              </a:rPr>
              <a:t></a:t>
            </a:r>
            <a:r>
              <a:rPr lang="en-US" altLang="zh-CN" sz="3200" baseline="30000">
                <a:ea typeface="楷体_GB2312" pitchFamily="49" charset="-122"/>
                <a:sym typeface="Symbol" pitchFamily="18" charset="2"/>
              </a:rPr>
              <a:t>2</a:t>
            </a:r>
            <a:r>
              <a:rPr lang="en-US" altLang="zh-CN" sz="3200" b="1" i="1" baseline="-25000">
                <a:ea typeface="楷体_GB2312" pitchFamily="49" charset="-122"/>
                <a:sym typeface="Symbol" pitchFamily="18" charset="2"/>
              </a:rPr>
              <a:t> </a:t>
            </a:r>
            <a:r>
              <a:rPr lang="zh-CN" altLang="en-US" sz="3200" b="1">
                <a:ea typeface="楷体_GB2312" pitchFamily="49" charset="-122"/>
              </a:rPr>
              <a:t>，使得</a:t>
            </a:r>
          </a:p>
        </p:txBody>
      </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22610"/>
                                        </p:tgtEl>
                                        <p:attrNameLst>
                                          <p:attrName>style.visibility</p:attrName>
                                        </p:attrNameLst>
                                      </p:cBhvr>
                                      <p:to>
                                        <p:strVal val="visible"/>
                                      </p:to>
                                    </p:set>
                                    <p:anim calcmode="lin" valueType="num">
                                      <p:cBhvr additive="base">
                                        <p:cTn id="7" dur="500" fill="hold"/>
                                        <p:tgtEl>
                                          <p:spTgt spid="622610"/>
                                        </p:tgtEl>
                                        <p:attrNameLst>
                                          <p:attrName>ppt_x</p:attrName>
                                        </p:attrNameLst>
                                      </p:cBhvr>
                                      <p:tavLst>
                                        <p:tav tm="0">
                                          <p:val>
                                            <p:strVal val="0-#ppt_w/2"/>
                                          </p:val>
                                        </p:tav>
                                        <p:tav tm="100000">
                                          <p:val>
                                            <p:strVal val="#ppt_x"/>
                                          </p:val>
                                        </p:tav>
                                      </p:tavLst>
                                    </p:anim>
                                    <p:anim calcmode="lin" valueType="num">
                                      <p:cBhvr additive="base">
                                        <p:cTn id="8" dur="500" fill="hold"/>
                                        <p:tgtEl>
                                          <p:spTgt spid="6226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22612"/>
                                        </p:tgtEl>
                                        <p:attrNameLst>
                                          <p:attrName>style.visibility</p:attrName>
                                        </p:attrNameLst>
                                      </p:cBhvr>
                                      <p:to>
                                        <p:strVal val="visible"/>
                                      </p:to>
                                    </p:set>
                                    <p:anim calcmode="lin" valueType="num">
                                      <p:cBhvr additive="base">
                                        <p:cTn id="13" dur="500" fill="hold"/>
                                        <p:tgtEl>
                                          <p:spTgt spid="622612"/>
                                        </p:tgtEl>
                                        <p:attrNameLst>
                                          <p:attrName>ppt_x</p:attrName>
                                        </p:attrNameLst>
                                      </p:cBhvr>
                                      <p:tavLst>
                                        <p:tav tm="0">
                                          <p:val>
                                            <p:strVal val="0-#ppt_w/2"/>
                                          </p:val>
                                        </p:tav>
                                        <p:tav tm="100000">
                                          <p:val>
                                            <p:strVal val="#ppt_x"/>
                                          </p:val>
                                        </p:tav>
                                      </p:tavLst>
                                    </p:anim>
                                    <p:anim calcmode="lin" valueType="num">
                                      <p:cBhvr additive="base">
                                        <p:cTn id="14" dur="500" fill="hold"/>
                                        <p:tgtEl>
                                          <p:spTgt spid="6226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622602"/>
                                        </p:tgtEl>
                                        <p:attrNameLst>
                                          <p:attrName>style.visibility</p:attrName>
                                        </p:attrNameLst>
                                      </p:cBhvr>
                                      <p:to>
                                        <p:strVal val="visible"/>
                                      </p:to>
                                    </p:set>
                                    <p:animEffect transition="in" filter="wipe(right)">
                                      <p:cBhvr>
                                        <p:cTn id="19" dur="500"/>
                                        <p:tgtEl>
                                          <p:spTgt spid="62260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622597"/>
                                        </p:tgtEl>
                                        <p:attrNameLst>
                                          <p:attrName>style.visibility</p:attrName>
                                        </p:attrNameLst>
                                      </p:cBhvr>
                                      <p:to>
                                        <p:strVal val="visible"/>
                                      </p:to>
                                    </p:set>
                                    <p:anim calcmode="lin" valueType="num">
                                      <p:cBhvr additive="base">
                                        <p:cTn id="24" dur="500" fill="hold"/>
                                        <p:tgtEl>
                                          <p:spTgt spid="622597"/>
                                        </p:tgtEl>
                                        <p:attrNameLst>
                                          <p:attrName>ppt_x</p:attrName>
                                        </p:attrNameLst>
                                      </p:cBhvr>
                                      <p:tavLst>
                                        <p:tav tm="0">
                                          <p:val>
                                            <p:strVal val="0-#ppt_w/2"/>
                                          </p:val>
                                        </p:tav>
                                        <p:tav tm="100000">
                                          <p:val>
                                            <p:strVal val="#ppt_x"/>
                                          </p:val>
                                        </p:tav>
                                      </p:tavLst>
                                    </p:anim>
                                    <p:anim calcmode="lin" valueType="num">
                                      <p:cBhvr additive="base">
                                        <p:cTn id="25" dur="500" fill="hold"/>
                                        <p:tgtEl>
                                          <p:spTgt spid="622597"/>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622598"/>
                                        </p:tgtEl>
                                        <p:attrNameLst>
                                          <p:attrName>style.visibility</p:attrName>
                                        </p:attrNameLst>
                                      </p:cBhvr>
                                      <p:to>
                                        <p:strVal val="visible"/>
                                      </p:to>
                                    </p:set>
                                    <p:animEffect transition="in" filter="wipe(left)">
                                      <p:cBhvr>
                                        <p:cTn id="29" dur="500"/>
                                        <p:tgtEl>
                                          <p:spTgt spid="622598"/>
                                        </p:tgtEl>
                                      </p:cBhvr>
                                    </p:animEffect>
                                  </p:childTnLst>
                                </p:cTn>
                              </p:par>
                            </p:childTnLst>
                          </p:cTn>
                        </p:par>
                        <p:par>
                          <p:cTn id="30" fill="hold">
                            <p:stCondLst>
                              <p:cond delay="1000"/>
                            </p:stCondLst>
                            <p:childTnLst>
                              <p:par>
                                <p:cTn id="31" presetID="2" presetClass="entr" presetSubtype="2" fill="hold" grpId="0" nodeType="afterEffect">
                                  <p:stCondLst>
                                    <p:cond delay="0"/>
                                  </p:stCondLst>
                                  <p:childTnLst>
                                    <p:set>
                                      <p:cBhvr>
                                        <p:cTn id="32" dur="1" fill="hold">
                                          <p:stCondLst>
                                            <p:cond delay="0"/>
                                          </p:stCondLst>
                                        </p:cTn>
                                        <p:tgtEl>
                                          <p:spTgt spid="622600"/>
                                        </p:tgtEl>
                                        <p:attrNameLst>
                                          <p:attrName>style.visibility</p:attrName>
                                        </p:attrNameLst>
                                      </p:cBhvr>
                                      <p:to>
                                        <p:strVal val="visible"/>
                                      </p:to>
                                    </p:set>
                                    <p:anim calcmode="lin" valueType="num">
                                      <p:cBhvr additive="base">
                                        <p:cTn id="33" dur="500" fill="hold"/>
                                        <p:tgtEl>
                                          <p:spTgt spid="622600"/>
                                        </p:tgtEl>
                                        <p:attrNameLst>
                                          <p:attrName>ppt_x</p:attrName>
                                        </p:attrNameLst>
                                      </p:cBhvr>
                                      <p:tavLst>
                                        <p:tav tm="0">
                                          <p:val>
                                            <p:strVal val="1+#ppt_w/2"/>
                                          </p:val>
                                        </p:tav>
                                        <p:tav tm="100000">
                                          <p:val>
                                            <p:strVal val="#ppt_x"/>
                                          </p:val>
                                        </p:tav>
                                      </p:tavLst>
                                    </p:anim>
                                    <p:anim calcmode="lin" valueType="num">
                                      <p:cBhvr additive="base">
                                        <p:cTn id="34" dur="500" fill="hold"/>
                                        <p:tgtEl>
                                          <p:spTgt spid="622600"/>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622599"/>
                                        </p:tgtEl>
                                        <p:attrNameLst>
                                          <p:attrName>style.visibility</p:attrName>
                                        </p:attrNameLst>
                                      </p:cBhvr>
                                      <p:to>
                                        <p:strVal val="visible"/>
                                      </p:to>
                                    </p:set>
                                    <p:animEffect transition="in" filter="wipe(left)">
                                      <p:cBhvr>
                                        <p:cTn id="39" dur="500"/>
                                        <p:tgtEl>
                                          <p:spTgt spid="622599"/>
                                        </p:tgtEl>
                                      </p:cBhvr>
                                    </p:animEffect>
                                  </p:childTnLst>
                                </p:cTn>
                              </p:par>
                            </p:childTnLst>
                          </p:cTn>
                        </p:par>
                        <p:par>
                          <p:cTn id="40" fill="hold">
                            <p:stCondLst>
                              <p:cond delay="500"/>
                            </p:stCondLst>
                            <p:childTnLst>
                              <p:par>
                                <p:cTn id="41" presetID="2" presetClass="entr" presetSubtype="2" fill="hold" grpId="0" nodeType="afterEffect">
                                  <p:stCondLst>
                                    <p:cond delay="0"/>
                                  </p:stCondLst>
                                  <p:childTnLst>
                                    <p:set>
                                      <p:cBhvr>
                                        <p:cTn id="42" dur="1" fill="hold">
                                          <p:stCondLst>
                                            <p:cond delay="0"/>
                                          </p:stCondLst>
                                        </p:cTn>
                                        <p:tgtEl>
                                          <p:spTgt spid="622601"/>
                                        </p:tgtEl>
                                        <p:attrNameLst>
                                          <p:attrName>style.visibility</p:attrName>
                                        </p:attrNameLst>
                                      </p:cBhvr>
                                      <p:to>
                                        <p:strVal val="visible"/>
                                      </p:to>
                                    </p:set>
                                    <p:anim calcmode="lin" valueType="num">
                                      <p:cBhvr additive="base">
                                        <p:cTn id="43" dur="500" fill="hold"/>
                                        <p:tgtEl>
                                          <p:spTgt spid="622601"/>
                                        </p:tgtEl>
                                        <p:attrNameLst>
                                          <p:attrName>ppt_x</p:attrName>
                                        </p:attrNameLst>
                                      </p:cBhvr>
                                      <p:tavLst>
                                        <p:tav tm="0">
                                          <p:val>
                                            <p:strVal val="1+#ppt_w/2"/>
                                          </p:val>
                                        </p:tav>
                                        <p:tav tm="100000">
                                          <p:val>
                                            <p:strVal val="#ppt_x"/>
                                          </p:val>
                                        </p:tav>
                                      </p:tavLst>
                                    </p:anim>
                                    <p:anim calcmode="lin" valueType="num">
                                      <p:cBhvr additive="base">
                                        <p:cTn id="44" dur="500" fill="hold"/>
                                        <p:tgtEl>
                                          <p:spTgt spid="622601"/>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622595"/>
                                        </p:tgtEl>
                                        <p:attrNameLst>
                                          <p:attrName>style.visibility</p:attrName>
                                        </p:attrNameLst>
                                      </p:cBhvr>
                                      <p:to>
                                        <p:strVal val="visible"/>
                                      </p:to>
                                    </p:set>
                                    <p:anim calcmode="lin" valueType="num">
                                      <p:cBhvr additive="base">
                                        <p:cTn id="49" dur="500" fill="hold"/>
                                        <p:tgtEl>
                                          <p:spTgt spid="622595"/>
                                        </p:tgtEl>
                                        <p:attrNameLst>
                                          <p:attrName>ppt_x</p:attrName>
                                        </p:attrNameLst>
                                      </p:cBhvr>
                                      <p:tavLst>
                                        <p:tav tm="0">
                                          <p:val>
                                            <p:strVal val="0-#ppt_w/2"/>
                                          </p:val>
                                        </p:tav>
                                        <p:tav tm="100000">
                                          <p:val>
                                            <p:strVal val="#ppt_x"/>
                                          </p:val>
                                        </p:tav>
                                      </p:tavLst>
                                    </p:anim>
                                    <p:anim calcmode="lin" valueType="num">
                                      <p:cBhvr additive="base">
                                        <p:cTn id="50" dur="500" fill="hold"/>
                                        <p:tgtEl>
                                          <p:spTgt spid="6225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2595" grpId="0" autoUpdateAnimBg="0"/>
      <p:bldP spid="622597" grpId="0" autoUpdateAnimBg="0"/>
      <p:bldP spid="622600" grpId="0" autoUpdateAnimBg="0"/>
      <p:bldP spid="622601" grpId="0" autoUpdateAnimBg="0"/>
      <p:bldP spid="622610" grpId="0" autoUpdateAnimBg="0"/>
      <p:bldP spid="622612"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349818DD-24CF-4BFD-A453-B027C69E24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0251" y="3249569"/>
            <a:ext cx="4843498" cy="971557"/>
          </a:xfrm>
          <a:prstGeom prst="rect">
            <a:avLst/>
          </a:prstGeom>
        </p:spPr>
      </p:pic>
      <p:pic>
        <p:nvPicPr>
          <p:cNvPr id="6" name="图片 5">
            <a:extLst>
              <a:ext uri="{FF2B5EF4-FFF2-40B4-BE49-F238E27FC236}">
                <a16:creationId xmlns:a16="http://schemas.microsoft.com/office/drawing/2014/main" id="{7BC49C71-3E0F-45B7-A8CD-74788A652B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744" y="836712"/>
            <a:ext cx="4386295" cy="1552586"/>
          </a:xfrm>
          <a:prstGeom prst="rect">
            <a:avLst/>
          </a:prstGeom>
        </p:spPr>
      </p:pic>
      <p:pic>
        <p:nvPicPr>
          <p:cNvPr id="8" name="图片 7">
            <a:extLst>
              <a:ext uri="{FF2B5EF4-FFF2-40B4-BE49-F238E27FC236}">
                <a16:creationId xmlns:a16="http://schemas.microsoft.com/office/drawing/2014/main" id="{2D5E55CE-6695-4387-92B8-21088BF53E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92" y="2420888"/>
            <a:ext cx="7500992" cy="828681"/>
          </a:xfrm>
          <a:prstGeom prst="rect">
            <a:avLst/>
          </a:prstGeom>
        </p:spPr>
      </p:pic>
      <p:pic>
        <p:nvPicPr>
          <p:cNvPr id="10" name="图片 9">
            <a:extLst>
              <a:ext uri="{FF2B5EF4-FFF2-40B4-BE49-F238E27FC236}">
                <a16:creationId xmlns:a16="http://schemas.microsoft.com/office/drawing/2014/main" id="{64B477CE-E7B2-4FC3-A361-EC35DBD9B1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9592" y="4473540"/>
            <a:ext cx="7715306" cy="1152533"/>
          </a:xfrm>
          <a:prstGeom prst="rect">
            <a:avLst/>
          </a:prstGeom>
        </p:spPr>
      </p:pic>
    </p:spTree>
    <p:extLst>
      <p:ext uri="{BB962C8B-B14F-4D97-AF65-F5344CB8AC3E}">
        <p14:creationId xmlns:p14="http://schemas.microsoft.com/office/powerpoint/2010/main" val="2042047097"/>
      </p:ext>
    </p:extLst>
  </p:cSld>
  <p:clrMapOvr>
    <a:masterClrMapping/>
  </p:clrMapOvr>
  <p:transition spd="slow">
    <p:pull dir="r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8" name="Rectangle 2"/>
          <p:cNvSpPr>
            <a:spLocks noChangeArrowheads="1"/>
          </p:cNvSpPr>
          <p:nvPr/>
        </p:nvSpPr>
        <p:spPr bwMode="auto">
          <a:xfrm>
            <a:off x="685800" y="685800"/>
            <a:ext cx="7924800" cy="1844675"/>
          </a:xfrm>
          <a:prstGeom prst="rect">
            <a:avLst/>
          </a:prstGeom>
          <a:noFill/>
          <a:ln w="9525">
            <a:noFill/>
            <a:miter lim="800000"/>
            <a:headEnd/>
            <a:tailEnd/>
          </a:ln>
          <a:effectLst/>
        </p:spPr>
        <p:txBody>
          <a:bodyPr anchor="ctr">
            <a:spAutoFit/>
          </a:bodyPr>
          <a:lstStyle/>
          <a:p>
            <a:pPr>
              <a:lnSpc>
                <a:spcPct val="120000"/>
              </a:lnSpc>
            </a:pPr>
            <a:r>
              <a:rPr lang="en-US" altLang="zh-CN" sz="3200" b="1">
                <a:ea typeface="楷体_GB2312" pitchFamily="49" charset="-122"/>
              </a:rPr>
              <a:t>       </a:t>
            </a:r>
            <a:r>
              <a:rPr lang="zh-CN" altLang="en-US" sz="3200" b="1">
                <a:ea typeface="楷体_GB2312" pitchFamily="49" charset="-122"/>
              </a:rPr>
              <a:t>皮尔逊定理是在</a:t>
            </a:r>
            <a:r>
              <a:rPr lang="en-US" altLang="zh-CN" sz="3200" b="1" i="1">
                <a:ea typeface="楷体_GB2312" pitchFamily="49" charset="-122"/>
              </a:rPr>
              <a:t>n</a:t>
            </a:r>
            <a:r>
              <a:rPr lang="zh-CN" altLang="zh-CN" sz="3200" b="1">
                <a:ea typeface="楷体_GB2312" pitchFamily="49" charset="-122"/>
              </a:rPr>
              <a:t>无限</a:t>
            </a:r>
            <a:r>
              <a:rPr lang="zh-CN" altLang="en-US" sz="3200" b="1">
                <a:ea typeface="楷体_GB2312" pitchFamily="49" charset="-122"/>
              </a:rPr>
              <a:t>增大时推导出来的，因而在使用时要注意</a:t>
            </a:r>
            <a:r>
              <a:rPr lang="en-US" altLang="zh-CN" sz="3200" b="1" i="1">
                <a:ea typeface="楷体_GB2312" pitchFamily="49" charset="-122"/>
              </a:rPr>
              <a:t>n</a:t>
            </a:r>
            <a:r>
              <a:rPr lang="zh-CN" altLang="zh-CN" sz="3200" b="1">
                <a:ea typeface="楷体_GB2312" pitchFamily="49" charset="-122"/>
              </a:rPr>
              <a:t>要足够大，以及</a:t>
            </a:r>
            <a:r>
              <a:rPr lang="en-US" altLang="zh-CN" sz="3200" b="1" i="1">
                <a:ea typeface="楷体_GB2312" pitchFamily="49" charset="-122"/>
              </a:rPr>
              <a:t>np</a:t>
            </a:r>
            <a:r>
              <a:rPr lang="en-US" altLang="zh-CN" sz="3200" b="1" i="1" baseline="-25000">
                <a:ea typeface="楷体_GB2312" pitchFamily="49" charset="-122"/>
              </a:rPr>
              <a:t>i </a:t>
            </a:r>
            <a:r>
              <a:rPr lang="zh-CN" altLang="en-US" sz="3200" b="1">
                <a:ea typeface="楷体_GB2312" pitchFamily="49" charset="-122"/>
              </a:rPr>
              <a:t>不太小这两个条件</a:t>
            </a:r>
            <a:r>
              <a:rPr lang="en-US" altLang="zh-CN" sz="3200" b="1">
                <a:ea typeface="楷体_GB2312" pitchFamily="49" charset="-122"/>
              </a:rPr>
              <a:t>.</a:t>
            </a:r>
          </a:p>
        </p:txBody>
      </p:sp>
      <p:sp>
        <p:nvSpPr>
          <p:cNvPr id="623619" name="Rectangle 3"/>
          <p:cNvSpPr>
            <a:spLocks noChangeArrowheads="1"/>
          </p:cNvSpPr>
          <p:nvPr/>
        </p:nvSpPr>
        <p:spPr bwMode="auto">
          <a:xfrm>
            <a:off x="685800" y="3124200"/>
            <a:ext cx="7620000" cy="1844675"/>
          </a:xfrm>
          <a:prstGeom prst="rect">
            <a:avLst/>
          </a:prstGeom>
          <a:noFill/>
          <a:ln w="9525">
            <a:noFill/>
            <a:miter lim="800000"/>
            <a:headEnd/>
            <a:tailEnd/>
          </a:ln>
          <a:effectLst/>
        </p:spPr>
        <p:txBody>
          <a:bodyPr anchor="ctr">
            <a:spAutoFit/>
          </a:bodyPr>
          <a:lstStyle/>
          <a:p>
            <a:pPr>
              <a:lnSpc>
                <a:spcPct val="120000"/>
              </a:lnSpc>
            </a:pPr>
            <a:r>
              <a:rPr lang="en-US" altLang="zh-CN" sz="3200" b="1">
                <a:ea typeface="楷体_GB2312" pitchFamily="49" charset="-122"/>
              </a:rPr>
              <a:t>      </a:t>
            </a:r>
            <a:r>
              <a:rPr lang="zh-CN" altLang="en-US" sz="3200" b="1">
                <a:ea typeface="楷体_GB2312" pitchFamily="49" charset="-122"/>
              </a:rPr>
              <a:t>根据计算实践，要求</a:t>
            </a:r>
            <a:r>
              <a:rPr lang="en-US" altLang="zh-CN" sz="3200" b="1" i="1">
                <a:ea typeface="楷体_GB2312" pitchFamily="49" charset="-122"/>
              </a:rPr>
              <a:t>n</a:t>
            </a:r>
            <a:r>
              <a:rPr lang="zh-CN" altLang="en-US" sz="3200" b="1">
                <a:ea typeface="楷体_GB2312" pitchFamily="49" charset="-122"/>
              </a:rPr>
              <a:t>不小于</a:t>
            </a:r>
            <a:r>
              <a:rPr lang="en-US" altLang="zh-CN" sz="3200" b="1">
                <a:ea typeface="楷体_GB2312" pitchFamily="49" charset="-122"/>
              </a:rPr>
              <a:t>50</a:t>
            </a:r>
            <a:r>
              <a:rPr lang="zh-CN" altLang="en-US" sz="3200" b="1">
                <a:ea typeface="楷体_GB2312" pitchFamily="49" charset="-122"/>
              </a:rPr>
              <a:t>，以及</a:t>
            </a:r>
            <a:r>
              <a:rPr lang="en-US" altLang="zh-CN" sz="3200" b="1" i="1">
                <a:ea typeface="楷体_GB2312" pitchFamily="49" charset="-122"/>
              </a:rPr>
              <a:t>np</a:t>
            </a:r>
            <a:r>
              <a:rPr lang="en-US" altLang="zh-CN" sz="3200" b="1" i="1" baseline="-25000">
                <a:ea typeface="楷体_GB2312" pitchFamily="49" charset="-122"/>
              </a:rPr>
              <a:t>i</a:t>
            </a:r>
            <a:r>
              <a:rPr lang="en-US" altLang="zh-CN" sz="3200" b="1" baseline="-25000">
                <a:ea typeface="楷体_GB2312" pitchFamily="49" charset="-122"/>
              </a:rPr>
              <a:t> </a:t>
            </a:r>
            <a:r>
              <a:rPr lang="zh-CN" altLang="zh-CN" sz="3200" b="1">
                <a:ea typeface="楷体_GB2312" pitchFamily="49" charset="-122"/>
              </a:rPr>
              <a:t>都</a:t>
            </a:r>
            <a:r>
              <a:rPr lang="zh-CN" altLang="en-US" sz="3200" b="1">
                <a:ea typeface="楷体_GB2312" pitchFamily="49" charset="-122"/>
              </a:rPr>
              <a:t>不小于 </a:t>
            </a:r>
            <a:r>
              <a:rPr lang="en-US" altLang="zh-CN" sz="3200" b="1">
                <a:ea typeface="楷体_GB2312" pitchFamily="49" charset="-122"/>
              </a:rPr>
              <a:t>5.  </a:t>
            </a:r>
            <a:r>
              <a:rPr lang="zh-CN" altLang="en-US" sz="3200" b="1">
                <a:ea typeface="楷体_GB2312" pitchFamily="49" charset="-122"/>
              </a:rPr>
              <a:t>否则应适当合并区间，使</a:t>
            </a:r>
            <a:r>
              <a:rPr lang="en-US" altLang="zh-CN" sz="3200" b="1" i="1">
                <a:ea typeface="楷体_GB2312" pitchFamily="49" charset="-122"/>
              </a:rPr>
              <a:t>np</a:t>
            </a:r>
            <a:r>
              <a:rPr lang="en-US" altLang="zh-CN" sz="3200" b="1" i="1" baseline="-25000">
                <a:ea typeface="楷体_GB2312" pitchFamily="49" charset="-122"/>
              </a:rPr>
              <a:t>i</a:t>
            </a:r>
            <a:r>
              <a:rPr lang="zh-CN" altLang="zh-CN" sz="3200" b="1">
                <a:ea typeface="楷体_GB2312" pitchFamily="49" charset="-122"/>
              </a:rPr>
              <a:t>满</a:t>
            </a:r>
            <a:r>
              <a:rPr lang="zh-CN" altLang="en-US" sz="3200" b="1">
                <a:ea typeface="楷体_GB2312" pitchFamily="49" charset="-122"/>
              </a:rPr>
              <a:t>足这个要求 </a:t>
            </a:r>
            <a:r>
              <a:rPr lang="en-US" altLang="zh-CN" sz="3200" b="1">
                <a:ea typeface="楷体_GB2312" pitchFamily="49" charset="-122"/>
              </a:rPr>
              <a:t>.</a:t>
            </a:r>
            <a:endParaRPr lang="en-US" altLang="zh-CN" sz="3200" b="1" baseline="-25000">
              <a:ea typeface="楷体_GB2312" pitchFamily="49" charset="-122"/>
            </a:endParaRPr>
          </a:p>
        </p:txBody>
      </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23618"/>
                                        </p:tgtEl>
                                        <p:attrNameLst>
                                          <p:attrName>style.visibility</p:attrName>
                                        </p:attrNameLst>
                                      </p:cBhvr>
                                      <p:to>
                                        <p:strVal val="visible"/>
                                      </p:to>
                                    </p:set>
                                    <p:animEffect transition="in" filter="barn(outVertical)">
                                      <p:cBhvr>
                                        <p:cTn id="7" dur="500"/>
                                        <p:tgtEl>
                                          <p:spTgt spid="6236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23619"/>
                                        </p:tgtEl>
                                        <p:attrNameLst>
                                          <p:attrName>style.visibility</p:attrName>
                                        </p:attrNameLst>
                                      </p:cBhvr>
                                      <p:to>
                                        <p:strVal val="visible"/>
                                      </p:to>
                                    </p:set>
                                    <p:animEffect transition="in" filter="wipe(left)">
                                      <p:cBhvr>
                                        <p:cTn id="12" dur="500"/>
                                        <p:tgtEl>
                                          <p:spTgt spid="623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3618" grpId="0" autoUpdateAnimBg="0"/>
      <p:bldP spid="623619"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Rectangle 2"/>
          <p:cNvSpPr>
            <a:spLocks noChangeArrowheads="1"/>
          </p:cNvSpPr>
          <p:nvPr/>
        </p:nvSpPr>
        <p:spPr bwMode="auto">
          <a:xfrm>
            <a:off x="609600" y="263525"/>
            <a:ext cx="7924800" cy="1260475"/>
          </a:xfrm>
          <a:prstGeom prst="rect">
            <a:avLst/>
          </a:prstGeom>
          <a:noFill/>
          <a:ln w="9525">
            <a:noFill/>
            <a:miter lim="800000"/>
            <a:headEnd/>
            <a:tailEnd/>
          </a:ln>
          <a:effectLst/>
        </p:spPr>
        <p:txBody>
          <a:bodyPr anchor="ctr">
            <a:spAutoFit/>
          </a:bodyPr>
          <a:lstStyle/>
          <a:p>
            <a:pPr>
              <a:lnSpc>
                <a:spcPct val="120000"/>
              </a:lnSpc>
            </a:pPr>
            <a:r>
              <a:rPr lang="en-US" altLang="zh-CN" sz="3200" b="1">
                <a:ea typeface="楷体_GB2312" pitchFamily="49" charset="-122"/>
              </a:rPr>
              <a:t>        </a:t>
            </a:r>
            <a:r>
              <a:rPr lang="zh-CN" altLang="en-US" sz="3200" b="1">
                <a:ea typeface="楷体_GB2312" pitchFamily="49" charset="-122"/>
              </a:rPr>
              <a:t>让我们回到开始的一个例子，检验每年爆发战争次数分布是否服从泊松分布</a:t>
            </a:r>
            <a:r>
              <a:rPr lang="en-US" altLang="zh-CN" sz="3200" b="1">
                <a:ea typeface="楷体_GB2312" pitchFamily="49" charset="-122"/>
              </a:rPr>
              <a:t>.</a:t>
            </a:r>
          </a:p>
        </p:txBody>
      </p:sp>
      <p:graphicFrame>
        <p:nvGraphicFramePr>
          <p:cNvPr id="624649" name="Object 9"/>
          <p:cNvGraphicFramePr>
            <a:graphicFrameLocks noChangeAspect="1"/>
          </p:cNvGraphicFramePr>
          <p:nvPr/>
        </p:nvGraphicFramePr>
        <p:xfrm>
          <a:off x="2416175" y="2849563"/>
          <a:ext cx="2514600" cy="644525"/>
        </p:xfrm>
        <a:graphic>
          <a:graphicData uri="http://schemas.openxmlformats.org/presentationml/2006/ole">
            <mc:AlternateContent xmlns:mc="http://schemas.openxmlformats.org/markup-compatibility/2006">
              <mc:Choice xmlns:v="urn:schemas-microsoft-com:vml" Requires="v">
                <p:oleObj spid="_x0000_s1837076" name="Equation" r:id="rId3" imgW="838080" imgH="215640" progId="">
                  <p:embed/>
                </p:oleObj>
              </mc:Choice>
              <mc:Fallback>
                <p:oleObj name="Equation" r:id="rId3" imgW="838080" imgH="21564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6175" y="2849563"/>
                        <a:ext cx="2514600" cy="6445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4650" name="Rectangle 10"/>
          <p:cNvSpPr>
            <a:spLocks noChangeArrowheads="1"/>
          </p:cNvSpPr>
          <p:nvPr/>
        </p:nvSpPr>
        <p:spPr bwMode="auto">
          <a:xfrm>
            <a:off x="457200" y="5562600"/>
            <a:ext cx="4816475" cy="579438"/>
          </a:xfrm>
          <a:prstGeom prst="rect">
            <a:avLst/>
          </a:prstGeom>
          <a:noFill/>
          <a:ln w="9525">
            <a:noFill/>
            <a:miter lim="800000"/>
            <a:headEnd/>
            <a:tailEnd/>
          </a:ln>
          <a:effectLst/>
        </p:spPr>
        <p:txBody>
          <a:bodyPr anchor="ctr">
            <a:spAutoFit/>
          </a:bodyPr>
          <a:lstStyle/>
          <a:p>
            <a:pPr algn="ctr"/>
            <a:r>
              <a:rPr lang="zh-CN" altLang="en-US" sz="3200" b="1">
                <a:ea typeface="楷体_GB2312" pitchFamily="49" charset="-122"/>
              </a:rPr>
              <a:t>将有关计算结果列表如下</a:t>
            </a:r>
            <a:r>
              <a:rPr lang="en-US" altLang="zh-CN" sz="3200" b="1">
                <a:ea typeface="楷体_GB2312" pitchFamily="49" charset="-122"/>
              </a:rPr>
              <a:t>:</a:t>
            </a:r>
          </a:p>
        </p:txBody>
      </p:sp>
      <p:sp>
        <p:nvSpPr>
          <p:cNvPr id="624658" name="Text Box 18"/>
          <p:cNvSpPr txBox="1">
            <a:spLocks noChangeArrowheads="1"/>
          </p:cNvSpPr>
          <p:nvPr/>
        </p:nvSpPr>
        <p:spPr bwMode="auto">
          <a:xfrm>
            <a:off x="685800" y="1524000"/>
            <a:ext cx="7077075" cy="579438"/>
          </a:xfrm>
          <a:prstGeom prst="rect">
            <a:avLst/>
          </a:prstGeom>
          <a:noFill/>
          <a:ln w="9525">
            <a:noFill/>
            <a:miter lim="800000"/>
            <a:headEnd/>
            <a:tailEnd/>
          </a:ln>
          <a:effectLst/>
        </p:spPr>
        <p:txBody>
          <a:bodyPr wrap="none" anchor="ctr">
            <a:spAutoFit/>
          </a:bodyPr>
          <a:lstStyle/>
          <a:p>
            <a:pPr>
              <a:spcBef>
                <a:spcPct val="50000"/>
              </a:spcBef>
            </a:pPr>
            <a:r>
              <a:rPr lang="zh-CN" altLang="en-US" sz="3200" b="1">
                <a:ea typeface="楷体_GB2312" pitchFamily="49" charset="-122"/>
              </a:rPr>
              <a:t>提出假设</a:t>
            </a:r>
            <a:r>
              <a:rPr lang="en-US" altLang="zh-CN" sz="3200" b="1" i="1">
                <a:ea typeface="楷体_GB2312" pitchFamily="49" charset="-122"/>
              </a:rPr>
              <a:t>H</a:t>
            </a:r>
            <a:r>
              <a:rPr lang="en-US" altLang="zh-CN" sz="3200" b="1" baseline="-25000">
                <a:ea typeface="楷体_GB2312" pitchFamily="49" charset="-122"/>
              </a:rPr>
              <a:t>0</a:t>
            </a:r>
            <a:r>
              <a:rPr lang="en-US" altLang="zh-CN" sz="3200" b="1">
                <a:ea typeface="楷体_GB2312" pitchFamily="49" charset="-122"/>
              </a:rPr>
              <a:t>: </a:t>
            </a:r>
            <a:r>
              <a:rPr lang="en-US" altLang="zh-CN" sz="3200" b="1" i="1">
                <a:ea typeface="楷体_GB2312" pitchFamily="49" charset="-122"/>
              </a:rPr>
              <a:t>X</a:t>
            </a:r>
            <a:r>
              <a:rPr lang="zh-CN" altLang="en-US" sz="3200" b="1">
                <a:ea typeface="楷体_GB2312" pitchFamily="49" charset="-122"/>
              </a:rPr>
              <a:t>服从参数为</a:t>
            </a:r>
            <a:r>
              <a:rPr lang="zh-CN" altLang="en-US" sz="3200" b="1">
                <a:ea typeface="楷体_GB2312" pitchFamily="49" charset="-122"/>
                <a:sym typeface="Symbol" pitchFamily="18" charset="2"/>
              </a:rPr>
              <a:t></a:t>
            </a:r>
            <a:r>
              <a:rPr lang="zh-CN" altLang="en-US" sz="3200" b="1">
                <a:ea typeface="楷体_GB2312" pitchFamily="49" charset="-122"/>
              </a:rPr>
              <a:t>的泊松分布</a:t>
            </a:r>
            <a:endParaRPr lang="zh-CN" altLang="en-US">
              <a:ea typeface="楷体_GB2312" pitchFamily="49" charset="-122"/>
            </a:endParaRPr>
          </a:p>
        </p:txBody>
      </p:sp>
      <p:sp>
        <p:nvSpPr>
          <p:cNvPr id="624660" name="Rectangle 20"/>
          <p:cNvSpPr>
            <a:spLocks noChangeArrowheads="1"/>
          </p:cNvSpPr>
          <p:nvPr/>
        </p:nvSpPr>
        <p:spPr bwMode="auto">
          <a:xfrm>
            <a:off x="685800" y="2209800"/>
            <a:ext cx="7751763" cy="579438"/>
          </a:xfrm>
          <a:prstGeom prst="rect">
            <a:avLst/>
          </a:prstGeom>
          <a:noFill/>
          <a:ln w="9525">
            <a:noFill/>
            <a:miter lim="800000"/>
            <a:headEnd/>
            <a:tailEnd/>
          </a:ln>
          <a:effectLst/>
        </p:spPr>
        <p:txBody>
          <a:bodyPr wrap="none">
            <a:spAutoFit/>
          </a:bodyPr>
          <a:lstStyle/>
          <a:p>
            <a:r>
              <a:rPr lang="zh-CN" altLang="en-US" sz="3200" b="1">
                <a:ea typeface="楷体_GB2312" pitchFamily="49" charset="-122"/>
              </a:rPr>
              <a:t>根据观察结果，得参数</a:t>
            </a:r>
            <a:r>
              <a:rPr lang="zh-CN" altLang="en-US" sz="3200" b="1">
                <a:ea typeface="楷体_GB2312" pitchFamily="49" charset="-122"/>
                <a:sym typeface="Symbol" pitchFamily="18" charset="2"/>
              </a:rPr>
              <a:t></a:t>
            </a:r>
            <a:r>
              <a:rPr lang="zh-CN" altLang="en-US" sz="3200" b="1">
                <a:ea typeface="楷体_GB2312" pitchFamily="49" charset="-122"/>
                <a:sym typeface="Math1" pitchFamily="2" charset="2"/>
              </a:rPr>
              <a:t>的极大似然估计为</a:t>
            </a:r>
          </a:p>
        </p:txBody>
      </p:sp>
      <p:sp>
        <p:nvSpPr>
          <p:cNvPr id="624661" name="Rectangle 21"/>
          <p:cNvSpPr>
            <a:spLocks noChangeArrowheads="1"/>
          </p:cNvSpPr>
          <p:nvPr/>
        </p:nvSpPr>
        <p:spPr bwMode="auto">
          <a:xfrm>
            <a:off x="0" y="3429000"/>
            <a:ext cx="8915400" cy="676275"/>
          </a:xfrm>
          <a:prstGeom prst="rect">
            <a:avLst/>
          </a:prstGeom>
          <a:noFill/>
          <a:ln w="9525">
            <a:noFill/>
            <a:miter lim="800000"/>
            <a:headEnd/>
            <a:tailEnd/>
          </a:ln>
          <a:effectLst/>
        </p:spPr>
        <p:txBody>
          <a:bodyPr>
            <a:spAutoFit/>
          </a:bodyPr>
          <a:lstStyle/>
          <a:p>
            <a:pPr>
              <a:lnSpc>
                <a:spcPct val="120000"/>
              </a:lnSpc>
              <a:spcBef>
                <a:spcPct val="50000"/>
              </a:spcBef>
            </a:pPr>
            <a:r>
              <a:rPr lang="zh-CN" altLang="en-US" sz="3200" b="1">
                <a:ea typeface="楷体_GB2312" pitchFamily="49" charset="-122"/>
              </a:rPr>
              <a:t>按参数</a:t>
            </a:r>
            <a:r>
              <a:rPr lang="zh-CN" altLang="en-US" sz="3200" b="1">
                <a:ea typeface="楷体_GB2312" pitchFamily="49" charset="-122"/>
                <a:sym typeface="Math1" pitchFamily="2" charset="2"/>
              </a:rPr>
              <a:t>为</a:t>
            </a:r>
            <a:r>
              <a:rPr lang="en-US" altLang="zh-CN" sz="3200" b="1">
                <a:ea typeface="楷体_GB2312" pitchFamily="49" charset="-122"/>
                <a:sym typeface="Math1" pitchFamily="2" charset="2"/>
              </a:rPr>
              <a:t>0.69</a:t>
            </a:r>
            <a:r>
              <a:rPr lang="zh-CN" altLang="en-US" sz="3200" b="1">
                <a:ea typeface="楷体_GB2312" pitchFamily="49" charset="-122"/>
                <a:sym typeface="Math1" pitchFamily="2" charset="2"/>
              </a:rPr>
              <a:t>的泊松分布，计算事件</a:t>
            </a:r>
            <a:r>
              <a:rPr lang="en-US" altLang="zh-CN" sz="3200" b="1" i="1">
                <a:ea typeface="楷体_GB2312" pitchFamily="49" charset="-122"/>
                <a:sym typeface="Math1" pitchFamily="2" charset="2"/>
              </a:rPr>
              <a:t>X=i </a:t>
            </a:r>
            <a:r>
              <a:rPr lang="zh-CN" altLang="en-US" sz="3200" b="1">
                <a:ea typeface="楷体_GB2312" pitchFamily="49" charset="-122"/>
                <a:sym typeface="Math1" pitchFamily="2" charset="2"/>
              </a:rPr>
              <a:t>的概率</a:t>
            </a:r>
            <a:r>
              <a:rPr lang="en-US" altLang="zh-CN" sz="3200" b="1" i="1">
                <a:ea typeface="楷体_GB2312" pitchFamily="49" charset="-122"/>
                <a:sym typeface="Math1" pitchFamily="2" charset="2"/>
              </a:rPr>
              <a:t>p</a:t>
            </a:r>
            <a:r>
              <a:rPr lang="en-US" altLang="zh-CN" sz="3200" b="1" i="1" baseline="-25000">
                <a:ea typeface="楷体_GB2312" pitchFamily="49" charset="-122"/>
                <a:sym typeface="Math1" pitchFamily="2" charset="2"/>
              </a:rPr>
              <a:t>i</a:t>
            </a:r>
            <a:r>
              <a:rPr lang="en-US" altLang="zh-CN" sz="3200" b="1" baseline="-25000">
                <a:ea typeface="楷体_GB2312" pitchFamily="49" charset="-122"/>
                <a:sym typeface="Math1" pitchFamily="2" charset="2"/>
              </a:rPr>
              <a:t> </a:t>
            </a:r>
            <a:r>
              <a:rPr lang="zh-CN" altLang="en-US" sz="3200" b="1">
                <a:ea typeface="楷体_GB2312" pitchFamily="49" charset="-122"/>
                <a:sym typeface="Math1" pitchFamily="2" charset="2"/>
              </a:rPr>
              <a:t>，</a:t>
            </a:r>
          </a:p>
        </p:txBody>
      </p:sp>
      <p:grpSp>
        <p:nvGrpSpPr>
          <p:cNvPr id="2" name="Group 23"/>
          <p:cNvGrpSpPr>
            <a:grpSpLocks/>
          </p:cNvGrpSpPr>
          <p:nvPr/>
        </p:nvGrpSpPr>
        <p:grpSpPr bwMode="auto">
          <a:xfrm>
            <a:off x="228600" y="4343400"/>
            <a:ext cx="8683625" cy="754063"/>
            <a:chOff x="144" y="2736"/>
            <a:chExt cx="5470" cy="475"/>
          </a:xfrm>
        </p:grpSpPr>
        <p:sp>
          <p:nvSpPr>
            <p:cNvPr id="624653" name="Rectangle 13"/>
            <p:cNvSpPr>
              <a:spLocks noChangeArrowheads="1"/>
            </p:cNvSpPr>
            <p:nvPr/>
          </p:nvSpPr>
          <p:spPr bwMode="auto">
            <a:xfrm>
              <a:off x="4128" y="2832"/>
              <a:ext cx="1486" cy="365"/>
            </a:xfrm>
            <a:prstGeom prst="rect">
              <a:avLst/>
            </a:prstGeom>
            <a:noFill/>
            <a:ln w="9525">
              <a:noFill/>
              <a:miter lim="800000"/>
              <a:headEnd/>
              <a:tailEnd/>
            </a:ln>
            <a:effectLst/>
          </p:spPr>
          <p:txBody>
            <a:bodyPr wrap="none" anchor="ctr">
              <a:spAutoFit/>
            </a:bodyPr>
            <a:lstStyle/>
            <a:p>
              <a:pPr algn="ctr" eaLnBrk="0" hangingPunct="0"/>
              <a:r>
                <a:rPr lang="zh-CN" altLang="en-US" sz="3200" b="1"/>
                <a:t>，</a:t>
              </a:r>
              <a:r>
                <a:rPr lang="en-US" altLang="zh-CN" sz="3200" b="1" i="1"/>
                <a:t>i</a:t>
              </a:r>
              <a:r>
                <a:rPr lang="en-US" altLang="zh-CN" sz="3200" b="1"/>
                <a:t>=0,1,2,3,4</a:t>
              </a:r>
            </a:p>
          </p:txBody>
        </p:sp>
        <p:graphicFrame>
          <p:nvGraphicFramePr>
            <p:cNvPr id="624654" name="Object 14"/>
            <p:cNvGraphicFramePr>
              <a:graphicFrameLocks noChangeAspect="1"/>
            </p:cNvGraphicFramePr>
            <p:nvPr/>
          </p:nvGraphicFramePr>
          <p:xfrm>
            <a:off x="2064" y="2784"/>
            <a:ext cx="1984" cy="427"/>
          </p:xfrm>
          <a:graphic>
            <a:graphicData uri="http://schemas.openxmlformats.org/presentationml/2006/ole">
              <mc:AlternateContent xmlns:mc="http://schemas.openxmlformats.org/markup-compatibility/2006">
                <mc:Choice xmlns:v="urn:schemas-microsoft-com:vml" Requires="v">
                  <p:oleObj spid="_x0000_s1837077" name="公式" r:id="rId5" imgW="1117440" imgH="241200" progId="">
                    <p:embed/>
                  </p:oleObj>
                </mc:Choice>
                <mc:Fallback>
                  <p:oleObj name="公式" r:id="rId5" imgW="1117440" imgH="24120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4" y="2784"/>
                          <a:ext cx="1984" cy="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4662" name="Rectangle 22"/>
            <p:cNvSpPr>
              <a:spLocks noChangeArrowheads="1"/>
            </p:cNvSpPr>
            <p:nvPr/>
          </p:nvSpPr>
          <p:spPr bwMode="auto">
            <a:xfrm>
              <a:off x="144" y="2736"/>
              <a:ext cx="1319" cy="365"/>
            </a:xfrm>
            <a:prstGeom prst="rect">
              <a:avLst/>
            </a:prstGeom>
            <a:noFill/>
            <a:ln w="9525">
              <a:noFill/>
              <a:miter lim="800000"/>
              <a:headEnd/>
              <a:tailEnd/>
            </a:ln>
            <a:effectLst/>
          </p:spPr>
          <p:txBody>
            <a:bodyPr wrap="none">
              <a:spAutoFit/>
            </a:bodyPr>
            <a:lstStyle/>
            <a:p>
              <a:r>
                <a:rPr lang="en-US" altLang="zh-CN" sz="3200" b="1" i="1">
                  <a:ea typeface="楷体_GB2312" pitchFamily="49" charset="-122"/>
                </a:rPr>
                <a:t>p</a:t>
              </a:r>
              <a:r>
                <a:rPr lang="en-US" altLang="zh-CN" sz="3200" b="1" i="1" baseline="-25000">
                  <a:ea typeface="楷体_GB2312" pitchFamily="49" charset="-122"/>
                </a:rPr>
                <a:t>i</a:t>
              </a:r>
              <a:r>
                <a:rPr lang="zh-CN" altLang="en-US" sz="3200" b="1">
                  <a:ea typeface="楷体_GB2312" pitchFamily="49" charset="-122"/>
                </a:rPr>
                <a:t>的估计是</a:t>
              </a:r>
            </a:p>
          </p:txBody>
        </p:sp>
      </p:gr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24642"/>
                                        </p:tgtEl>
                                        <p:attrNameLst>
                                          <p:attrName>style.visibility</p:attrName>
                                        </p:attrNameLst>
                                      </p:cBhvr>
                                      <p:to>
                                        <p:strVal val="visible"/>
                                      </p:to>
                                    </p:set>
                                    <p:animEffect transition="in" filter="barn(outVertical)">
                                      <p:cBhvr>
                                        <p:cTn id="7" dur="500"/>
                                        <p:tgtEl>
                                          <p:spTgt spid="62464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24658"/>
                                        </p:tgtEl>
                                        <p:attrNameLst>
                                          <p:attrName>style.visibility</p:attrName>
                                        </p:attrNameLst>
                                      </p:cBhvr>
                                      <p:to>
                                        <p:strVal val="visible"/>
                                      </p:to>
                                    </p:set>
                                    <p:anim calcmode="lin" valueType="num">
                                      <p:cBhvr additive="base">
                                        <p:cTn id="12" dur="500" fill="hold"/>
                                        <p:tgtEl>
                                          <p:spTgt spid="624658"/>
                                        </p:tgtEl>
                                        <p:attrNameLst>
                                          <p:attrName>ppt_x</p:attrName>
                                        </p:attrNameLst>
                                      </p:cBhvr>
                                      <p:tavLst>
                                        <p:tav tm="0">
                                          <p:val>
                                            <p:strVal val="0-#ppt_w/2"/>
                                          </p:val>
                                        </p:tav>
                                        <p:tav tm="100000">
                                          <p:val>
                                            <p:strVal val="#ppt_x"/>
                                          </p:val>
                                        </p:tav>
                                      </p:tavLst>
                                    </p:anim>
                                    <p:anim calcmode="lin" valueType="num">
                                      <p:cBhvr additive="base">
                                        <p:cTn id="13" dur="500" fill="hold"/>
                                        <p:tgtEl>
                                          <p:spTgt spid="62465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624660"/>
                                        </p:tgtEl>
                                        <p:attrNameLst>
                                          <p:attrName>style.visibility</p:attrName>
                                        </p:attrNameLst>
                                      </p:cBhvr>
                                      <p:to>
                                        <p:strVal val="visible"/>
                                      </p:to>
                                    </p:set>
                                    <p:anim calcmode="lin" valueType="num">
                                      <p:cBhvr additive="base">
                                        <p:cTn id="18" dur="500" fill="hold"/>
                                        <p:tgtEl>
                                          <p:spTgt spid="624660"/>
                                        </p:tgtEl>
                                        <p:attrNameLst>
                                          <p:attrName>ppt_x</p:attrName>
                                        </p:attrNameLst>
                                      </p:cBhvr>
                                      <p:tavLst>
                                        <p:tav tm="0">
                                          <p:val>
                                            <p:strVal val="0-#ppt_w/2"/>
                                          </p:val>
                                        </p:tav>
                                        <p:tav tm="100000">
                                          <p:val>
                                            <p:strVal val="#ppt_x"/>
                                          </p:val>
                                        </p:tav>
                                      </p:tavLst>
                                    </p:anim>
                                    <p:anim calcmode="lin" valueType="num">
                                      <p:cBhvr additive="base">
                                        <p:cTn id="19" dur="500" fill="hold"/>
                                        <p:tgtEl>
                                          <p:spTgt spid="624660"/>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24649"/>
                                        </p:tgtEl>
                                        <p:attrNameLst>
                                          <p:attrName>style.visibility</p:attrName>
                                        </p:attrNameLst>
                                      </p:cBhvr>
                                      <p:to>
                                        <p:strVal val="visible"/>
                                      </p:to>
                                    </p:set>
                                    <p:anim calcmode="lin" valueType="num">
                                      <p:cBhvr additive="base">
                                        <p:cTn id="24" dur="500" fill="hold"/>
                                        <p:tgtEl>
                                          <p:spTgt spid="624649"/>
                                        </p:tgtEl>
                                        <p:attrNameLst>
                                          <p:attrName>ppt_x</p:attrName>
                                        </p:attrNameLst>
                                      </p:cBhvr>
                                      <p:tavLst>
                                        <p:tav tm="0">
                                          <p:val>
                                            <p:strVal val="#ppt_x"/>
                                          </p:val>
                                        </p:tav>
                                        <p:tav tm="100000">
                                          <p:val>
                                            <p:strVal val="#ppt_x"/>
                                          </p:val>
                                        </p:tav>
                                      </p:tavLst>
                                    </p:anim>
                                    <p:anim calcmode="lin" valueType="num">
                                      <p:cBhvr additive="base">
                                        <p:cTn id="25" dur="500" fill="hold"/>
                                        <p:tgtEl>
                                          <p:spTgt spid="62464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624661"/>
                                        </p:tgtEl>
                                        <p:attrNameLst>
                                          <p:attrName>style.visibility</p:attrName>
                                        </p:attrNameLst>
                                      </p:cBhvr>
                                      <p:to>
                                        <p:strVal val="visible"/>
                                      </p:to>
                                    </p:set>
                                    <p:anim calcmode="lin" valueType="num">
                                      <p:cBhvr additive="base">
                                        <p:cTn id="30" dur="500" fill="hold"/>
                                        <p:tgtEl>
                                          <p:spTgt spid="624661"/>
                                        </p:tgtEl>
                                        <p:attrNameLst>
                                          <p:attrName>ppt_x</p:attrName>
                                        </p:attrNameLst>
                                      </p:cBhvr>
                                      <p:tavLst>
                                        <p:tav tm="0">
                                          <p:val>
                                            <p:strVal val="0-#ppt_w/2"/>
                                          </p:val>
                                        </p:tav>
                                        <p:tav tm="100000">
                                          <p:val>
                                            <p:strVal val="#ppt_x"/>
                                          </p:val>
                                        </p:tav>
                                      </p:tavLst>
                                    </p:anim>
                                    <p:anim calcmode="lin" valueType="num">
                                      <p:cBhvr additive="base">
                                        <p:cTn id="31" dur="500" fill="hold"/>
                                        <p:tgtEl>
                                          <p:spTgt spid="624661"/>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500" fill="hold"/>
                                        <p:tgtEl>
                                          <p:spTgt spid="2"/>
                                        </p:tgtEl>
                                        <p:attrNameLst>
                                          <p:attrName>ppt_x</p:attrName>
                                        </p:attrNameLst>
                                      </p:cBhvr>
                                      <p:tavLst>
                                        <p:tav tm="0">
                                          <p:val>
                                            <p:strVal val="0-#ppt_w/2"/>
                                          </p:val>
                                        </p:tav>
                                        <p:tav tm="100000">
                                          <p:val>
                                            <p:strVal val="#ppt_x"/>
                                          </p:val>
                                        </p:tav>
                                      </p:tavLst>
                                    </p:anim>
                                    <p:anim calcmode="lin" valueType="num">
                                      <p:cBhvr additive="base">
                                        <p:cTn id="37"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624650"/>
                                        </p:tgtEl>
                                        <p:attrNameLst>
                                          <p:attrName>style.visibility</p:attrName>
                                        </p:attrNameLst>
                                      </p:cBhvr>
                                      <p:to>
                                        <p:strVal val="visible"/>
                                      </p:to>
                                    </p:set>
                                    <p:anim calcmode="lin" valueType="num">
                                      <p:cBhvr additive="base">
                                        <p:cTn id="42" dur="500" fill="hold"/>
                                        <p:tgtEl>
                                          <p:spTgt spid="624650"/>
                                        </p:tgtEl>
                                        <p:attrNameLst>
                                          <p:attrName>ppt_x</p:attrName>
                                        </p:attrNameLst>
                                      </p:cBhvr>
                                      <p:tavLst>
                                        <p:tav tm="0">
                                          <p:val>
                                            <p:strVal val="#ppt_x"/>
                                          </p:val>
                                        </p:tav>
                                        <p:tav tm="100000">
                                          <p:val>
                                            <p:strVal val="#ppt_x"/>
                                          </p:val>
                                        </p:tav>
                                      </p:tavLst>
                                    </p:anim>
                                    <p:anim calcmode="lin" valueType="num">
                                      <p:cBhvr additive="base">
                                        <p:cTn id="43" dur="500" fill="hold"/>
                                        <p:tgtEl>
                                          <p:spTgt spid="6246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42" grpId="0" autoUpdateAnimBg="0"/>
      <p:bldP spid="624650" grpId="0" autoUpdateAnimBg="0"/>
      <p:bldP spid="624658" grpId="0" autoUpdateAnimBg="0"/>
      <p:bldP spid="624660" grpId="0" autoUpdateAnimBg="0"/>
      <p:bldP spid="624661"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6" name="Rectangle 4"/>
          <p:cNvSpPr>
            <a:spLocks noChangeArrowheads="1"/>
          </p:cNvSpPr>
          <p:nvPr/>
        </p:nvSpPr>
        <p:spPr bwMode="auto">
          <a:xfrm>
            <a:off x="466725" y="620713"/>
            <a:ext cx="6256338" cy="519112"/>
          </a:xfrm>
          <a:prstGeom prst="rect">
            <a:avLst/>
          </a:prstGeom>
          <a:noFill/>
          <a:ln w="9525">
            <a:noFill/>
            <a:miter lim="800000"/>
            <a:headEnd/>
            <a:tailEnd/>
          </a:ln>
          <a:effectLst/>
        </p:spPr>
        <p:txBody>
          <a:bodyPr wrap="none">
            <a:spAutoFit/>
          </a:bodyPr>
          <a:lstStyle/>
          <a:p>
            <a:pPr algn="l"/>
            <a:r>
              <a:rPr lang="zh-CN" altLang="en-US" b="1">
                <a:solidFill>
                  <a:schemeClr val="accent2"/>
                </a:solidFill>
              </a:rPr>
              <a:t>两总体样本均值差、样本方差比的分布</a:t>
            </a:r>
          </a:p>
        </p:txBody>
      </p:sp>
      <p:graphicFrame>
        <p:nvGraphicFramePr>
          <p:cNvPr id="131077" name="Object 5"/>
          <p:cNvGraphicFramePr>
            <a:graphicFrameLocks noChangeAspect="1"/>
          </p:cNvGraphicFramePr>
          <p:nvPr/>
        </p:nvGraphicFramePr>
        <p:xfrm>
          <a:off x="1042988" y="3717925"/>
          <a:ext cx="4752975" cy="1079500"/>
        </p:xfrm>
        <a:graphic>
          <a:graphicData uri="http://schemas.openxmlformats.org/presentationml/2006/ole">
            <mc:AlternateContent xmlns:mc="http://schemas.openxmlformats.org/markup-compatibility/2006">
              <mc:Choice xmlns:v="urn:schemas-microsoft-com:vml" Requires="v">
                <p:oleObj spid="_x0000_s2005021" name="公式" r:id="rId3" imgW="4305240" imgH="977760" progId="">
                  <p:embed/>
                </p:oleObj>
              </mc:Choice>
              <mc:Fallback>
                <p:oleObj name="公式" r:id="rId3" imgW="4305240" imgH="97776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3717925"/>
                        <a:ext cx="4752975" cy="1079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1078" name="Object 6"/>
          <p:cNvGraphicFramePr>
            <a:graphicFrameLocks noChangeAspect="1"/>
          </p:cNvGraphicFramePr>
          <p:nvPr/>
        </p:nvGraphicFramePr>
        <p:xfrm>
          <a:off x="1042988" y="4797425"/>
          <a:ext cx="7343775" cy="1584325"/>
        </p:xfrm>
        <a:graphic>
          <a:graphicData uri="http://schemas.openxmlformats.org/presentationml/2006/ole">
            <mc:AlternateContent xmlns:mc="http://schemas.openxmlformats.org/markup-compatibility/2006">
              <mc:Choice xmlns:v="urn:schemas-microsoft-com:vml" Requires="v">
                <p:oleObj spid="_x0000_s2005022" name="公式" r:id="rId5" imgW="7823160" imgH="1460160" progId="">
                  <p:embed/>
                </p:oleObj>
              </mc:Choice>
              <mc:Fallback>
                <p:oleObj name="公式" r:id="rId5" imgW="7823160" imgH="146016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2988" y="4797425"/>
                        <a:ext cx="7343775" cy="158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1079" name="Object 7"/>
          <p:cNvGraphicFramePr>
            <a:graphicFrameLocks noChangeAspect="1"/>
          </p:cNvGraphicFramePr>
          <p:nvPr/>
        </p:nvGraphicFramePr>
        <p:xfrm>
          <a:off x="250825" y="1270000"/>
          <a:ext cx="8351838" cy="2232025"/>
        </p:xfrm>
        <a:graphic>
          <a:graphicData uri="http://schemas.openxmlformats.org/presentationml/2006/ole">
            <mc:AlternateContent xmlns:mc="http://schemas.openxmlformats.org/markup-compatibility/2006">
              <mc:Choice xmlns:v="urn:schemas-microsoft-com:vml" Requires="v">
                <p:oleObj spid="_x0000_s2005023" name="公式" r:id="rId7" imgW="8140680" imgH="2247840" progId="">
                  <p:embed/>
                </p:oleObj>
              </mc:Choice>
              <mc:Fallback>
                <p:oleObj name="公式" r:id="rId7" imgW="8140680" imgH="2247840" progId="">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0825" y="1270000"/>
                        <a:ext cx="8351838" cy="2232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1076"/>
                                        </p:tgtEl>
                                        <p:attrNameLst>
                                          <p:attrName>style.visibility</p:attrName>
                                        </p:attrNameLst>
                                      </p:cBhvr>
                                      <p:to>
                                        <p:strVal val="visible"/>
                                      </p:to>
                                    </p:set>
                                    <p:animEffect transition="in" filter="wipe(down)">
                                      <p:cBhvr>
                                        <p:cTn id="7" dur="500"/>
                                        <p:tgtEl>
                                          <p:spTgt spid="13107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1079"/>
                                        </p:tgtEl>
                                        <p:attrNameLst>
                                          <p:attrName>style.visibility</p:attrName>
                                        </p:attrNameLst>
                                      </p:cBhvr>
                                      <p:to>
                                        <p:strVal val="visible"/>
                                      </p:to>
                                    </p:set>
                                    <p:animEffect transition="in" filter="wipe(down)">
                                      <p:cBhvr>
                                        <p:cTn id="12" dur="500"/>
                                        <p:tgtEl>
                                          <p:spTgt spid="13107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1077"/>
                                        </p:tgtEl>
                                        <p:attrNameLst>
                                          <p:attrName>style.visibility</p:attrName>
                                        </p:attrNameLst>
                                      </p:cBhvr>
                                      <p:to>
                                        <p:strVal val="visible"/>
                                      </p:to>
                                    </p:set>
                                    <p:anim calcmode="lin" valueType="num">
                                      <p:cBhvr additive="base">
                                        <p:cTn id="17" dur="500" fill="hold"/>
                                        <p:tgtEl>
                                          <p:spTgt spid="131077"/>
                                        </p:tgtEl>
                                        <p:attrNameLst>
                                          <p:attrName>ppt_x</p:attrName>
                                        </p:attrNameLst>
                                      </p:cBhvr>
                                      <p:tavLst>
                                        <p:tav tm="0">
                                          <p:val>
                                            <p:strVal val="#ppt_x"/>
                                          </p:val>
                                        </p:tav>
                                        <p:tav tm="100000">
                                          <p:val>
                                            <p:strVal val="#ppt_x"/>
                                          </p:val>
                                        </p:tav>
                                      </p:tavLst>
                                    </p:anim>
                                    <p:anim calcmode="lin" valueType="num">
                                      <p:cBhvr additive="base">
                                        <p:cTn id="18" dur="500" fill="hold"/>
                                        <p:tgtEl>
                                          <p:spTgt spid="13107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31078"/>
                                        </p:tgtEl>
                                        <p:attrNameLst>
                                          <p:attrName>style.visibility</p:attrName>
                                        </p:attrNameLst>
                                      </p:cBhvr>
                                      <p:to>
                                        <p:strVal val="visible"/>
                                      </p:to>
                                    </p:set>
                                    <p:anim calcmode="lin" valueType="num">
                                      <p:cBhvr additive="base">
                                        <p:cTn id="23" dur="500" fill="hold"/>
                                        <p:tgtEl>
                                          <p:spTgt spid="131078"/>
                                        </p:tgtEl>
                                        <p:attrNameLst>
                                          <p:attrName>ppt_x</p:attrName>
                                        </p:attrNameLst>
                                      </p:cBhvr>
                                      <p:tavLst>
                                        <p:tav tm="0">
                                          <p:val>
                                            <p:strVal val="#ppt_x"/>
                                          </p:val>
                                        </p:tav>
                                        <p:tav tm="100000">
                                          <p:val>
                                            <p:strVal val="#ppt_x"/>
                                          </p:val>
                                        </p:tav>
                                      </p:tavLst>
                                    </p:anim>
                                    <p:anim calcmode="lin" valueType="num">
                                      <p:cBhvr additive="base">
                                        <p:cTn id="24" dur="500" fill="hold"/>
                                        <p:tgtEl>
                                          <p:spTgt spid="1310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6" name="Rectangle 2"/>
          <p:cNvSpPr>
            <a:spLocks noChangeArrowheads="1"/>
          </p:cNvSpPr>
          <p:nvPr/>
        </p:nvSpPr>
        <p:spPr bwMode="auto">
          <a:xfrm>
            <a:off x="609600" y="4627563"/>
            <a:ext cx="7924800" cy="1260475"/>
          </a:xfrm>
          <a:prstGeom prst="rect">
            <a:avLst/>
          </a:prstGeom>
          <a:noFill/>
          <a:ln w="9525">
            <a:noFill/>
            <a:miter lim="800000"/>
            <a:headEnd/>
            <a:tailEnd/>
          </a:ln>
          <a:effectLst/>
        </p:spPr>
        <p:txBody>
          <a:bodyPr anchor="ctr">
            <a:spAutoFit/>
          </a:bodyPr>
          <a:lstStyle/>
          <a:p>
            <a:pPr>
              <a:lnSpc>
                <a:spcPct val="120000"/>
              </a:lnSpc>
            </a:pPr>
            <a:r>
              <a:rPr lang="en-US" altLang="zh-CN" sz="3200" b="1">
                <a:sym typeface="Math1" pitchFamily="2" charset="2"/>
              </a:rPr>
              <a:t>        </a:t>
            </a:r>
            <a:r>
              <a:rPr lang="zh-CN" altLang="en-US" sz="3200" b="1">
                <a:sym typeface="Math1" pitchFamily="2" charset="2"/>
              </a:rPr>
              <a:t>因</a:t>
            </a:r>
            <a:r>
              <a:rPr lang="en-US" altLang="zh-CN" sz="3200" b="1" i="1">
                <a:sym typeface="Math1" pitchFamily="2" charset="2"/>
              </a:rPr>
              <a:t>H</a:t>
            </a:r>
            <a:r>
              <a:rPr lang="en-US" altLang="zh-CN" sz="3200" b="1" baseline="-25000">
                <a:sym typeface="Math1" pitchFamily="2" charset="2"/>
              </a:rPr>
              <a:t>0</a:t>
            </a:r>
            <a:r>
              <a:rPr lang="zh-CN" altLang="en-US" sz="3200" b="1">
                <a:sym typeface="Math1" pitchFamily="2" charset="2"/>
              </a:rPr>
              <a:t>所假设的理论分布中有一个未知参数，故自由度为</a:t>
            </a:r>
            <a:r>
              <a:rPr lang="en-US" altLang="zh-CN" sz="3200" b="1">
                <a:sym typeface="Math1" pitchFamily="2" charset="2"/>
              </a:rPr>
              <a:t>4-1-1=2.</a:t>
            </a:r>
          </a:p>
        </p:txBody>
      </p:sp>
      <p:graphicFrame>
        <p:nvGraphicFramePr>
          <p:cNvPr id="625675" name="Object 11"/>
          <p:cNvGraphicFramePr>
            <a:graphicFrameLocks noChangeAspect="1"/>
          </p:cNvGraphicFramePr>
          <p:nvPr/>
        </p:nvGraphicFramePr>
        <p:xfrm>
          <a:off x="1947863" y="1244600"/>
          <a:ext cx="465137" cy="603250"/>
        </p:xfrm>
        <a:graphic>
          <a:graphicData uri="http://schemas.openxmlformats.org/presentationml/2006/ole">
            <mc:AlternateContent xmlns:mc="http://schemas.openxmlformats.org/markup-compatibility/2006">
              <mc:Choice xmlns:v="urn:schemas-microsoft-com:vml" Requires="v">
                <p:oleObj spid="_x0000_s1838127" name="公式" r:id="rId3" imgW="177480" imgH="228600" progId="">
                  <p:embed/>
                </p:oleObj>
              </mc:Choice>
              <mc:Fallback>
                <p:oleObj name="公式" r:id="rId3" imgW="177480" imgH="22860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7863" y="1244600"/>
                        <a:ext cx="465137" cy="603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25676" name="Object 12"/>
          <p:cNvGraphicFramePr>
            <a:graphicFrameLocks noChangeAspect="1"/>
          </p:cNvGraphicFramePr>
          <p:nvPr/>
        </p:nvGraphicFramePr>
        <p:xfrm>
          <a:off x="2159000" y="1701800"/>
          <a:ext cx="465138" cy="603250"/>
        </p:xfrm>
        <a:graphic>
          <a:graphicData uri="http://schemas.openxmlformats.org/presentationml/2006/ole">
            <mc:AlternateContent xmlns:mc="http://schemas.openxmlformats.org/markup-compatibility/2006">
              <mc:Choice xmlns:v="urn:schemas-microsoft-com:vml" Requires="v">
                <p:oleObj spid="_x0000_s1838128" name="公式" r:id="rId5" imgW="177480" imgH="228600" progId="">
                  <p:embed/>
                </p:oleObj>
              </mc:Choice>
              <mc:Fallback>
                <p:oleObj name="公式" r:id="rId5" imgW="177480" imgH="22860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9000" y="1701800"/>
                        <a:ext cx="465138" cy="603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5677" name="AutoShape 13"/>
          <p:cNvSpPr>
            <a:spLocks/>
          </p:cNvSpPr>
          <p:nvPr/>
        </p:nvSpPr>
        <p:spPr bwMode="auto">
          <a:xfrm rot="5338022">
            <a:off x="6934200" y="1905000"/>
            <a:ext cx="228600" cy="685800"/>
          </a:xfrm>
          <a:prstGeom prst="rightBrace">
            <a:avLst>
              <a:gd name="adj1" fmla="val 25000"/>
              <a:gd name="adj2" fmla="val 50000"/>
            </a:avLst>
          </a:prstGeom>
          <a:noFill/>
          <a:ln w="9525">
            <a:solidFill>
              <a:schemeClr val="tx1"/>
            </a:solidFill>
            <a:round/>
            <a:headEnd/>
            <a:tailEnd/>
          </a:ln>
          <a:effectLst/>
        </p:spPr>
        <p:txBody>
          <a:bodyPr wrap="none" anchor="ctr"/>
          <a:lstStyle/>
          <a:p>
            <a:endParaRPr lang="zh-CN" altLang="en-US"/>
          </a:p>
        </p:txBody>
      </p:sp>
      <p:graphicFrame>
        <p:nvGraphicFramePr>
          <p:cNvPr id="625679" name="Object 15"/>
          <p:cNvGraphicFramePr>
            <a:graphicFrameLocks noChangeAspect="1"/>
          </p:cNvGraphicFramePr>
          <p:nvPr/>
        </p:nvGraphicFramePr>
        <p:xfrm>
          <a:off x="8229600" y="533400"/>
          <a:ext cx="527050" cy="457200"/>
        </p:xfrm>
        <a:graphic>
          <a:graphicData uri="http://schemas.openxmlformats.org/presentationml/2006/ole">
            <mc:AlternateContent xmlns:mc="http://schemas.openxmlformats.org/markup-compatibility/2006">
              <mc:Choice xmlns:v="urn:schemas-microsoft-com:vml" Requires="v">
                <p:oleObj spid="_x0000_s1838129" name="公式" r:id="rId7" imgW="291960" imgH="253800" progId="">
                  <p:embed/>
                </p:oleObj>
              </mc:Choice>
              <mc:Fallback>
                <p:oleObj name="公式" r:id="rId7" imgW="291960" imgH="253800" progId="">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29600" y="533400"/>
                        <a:ext cx="52705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5680" name="Line 16"/>
          <p:cNvSpPr>
            <a:spLocks noChangeShapeType="1"/>
          </p:cNvSpPr>
          <p:nvPr/>
        </p:nvSpPr>
        <p:spPr bwMode="auto">
          <a:xfrm>
            <a:off x="7924800" y="152400"/>
            <a:ext cx="0" cy="3124200"/>
          </a:xfrm>
          <a:prstGeom prst="line">
            <a:avLst/>
          </a:prstGeom>
          <a:noFill/>
          <a:ln w="9525">
            <a:solidFill>
              <a:schemeClr val="tx1"/>
            </a:solidFill>
            <a:round/>
            <a:headEnd/>
            <a:tailEnd/>
          </a:ln>
          <a:effectLst/>
        </p:spPr>
        <p:txBody>
          <a:bodyPr wrap="none" anchor="ctr"/>
          <a:lstStyle/>
          <a:p>
            <a:endParaRPr lang="zh-CN" altLang="en-US"/>
          </a:p>
        </p:txBody>
      </p:sp>
      <p:grpSp>
        <p:nvGrpSpPr>
          <p:cNvPr id="2" name="Group 22"/>
          <p:cNvGrpSpPr>
            <a:grpSpLocks/>
          </p:cNvGrpSpPr>
          <p:nvPr/>
        </p:nvGrpSpPr>
        <p:grpSpPr bwMode="auto">
          <a:xfrm>
            <a:off x="293688" y="198438"/>
            <a:ext cx="8697912" cy="3352800"/>
            <a:chOff x="185" y="125"/>
            <a:chExt cx="5479" cy="2112"/>
          </a:xfrm>
        </p:grpSpPr>
        <p:sp>
          <p:nvSpPr>
            <p:cNvPr id="625668" name="Rectangle 4"/>
            <p:cNvSpPr>
              <a:spLocks noChangeArrowheads="1"/>
            </p:cNvSpPr>
            <p:nvPr/>
          </p:nvSpPr>
          <p:spPr bwMode="auto">
            <a:xfrm>
              <a:off x="1205" y="125"/>
              <a:ext cx="3883" cy="1286"/>
            </a:xfrm>
            <a:prstGeom prst="rect">
              <a:avLst/>
            </a:prstGeom>
            <a:noFill/>
            <a:ln w="9525">
              <a:noFill/>
              <a:miter lim="800000"/>
              <a:headEnd/>
              <a:tailEnd/>
            </a:ln>
            <a:effectLst/>
          </p:spPr>
          <p:txBody>
            <a:bodyPr anchor="ctr">
              <a:spAutoFit/>
            </a:bodyPr>
            <a:lstStyle/>
            <a:p>
              <a:r>
                <a:rPr lang="en-US" altLang="zh-CN" sz="3200" b="1" i="1">
                  <a:sym typeface="Math1" pitchFamily="2" charset="2"/>
                </a:rPr>
                <a:t>x</a:t>
              </a:r>
              <a:r>
                <a:rPr lang="en-US" altLang="zh-CN" sz="3200" b="1">
                  <a:sym typeface="Math1" pitchFamily="2" charset="2"/>
                </a:rPr>
                <a:t>          0         1        2       3       4</a:t>
              </a:r>
            </a:p>
            <a:p>
              <a:r>
                <a:rPr lang="en-US" altLang="zh-CN" sz="3200" b="1" i="1">
                  <a:sym typeface="Math1" pitchFamily="2" charset="2"/>
                </a:rPr>
                <a:t>n</a:t>
              </a:r>
              <a:r>
                <a:rPr lang="en-US" altLang="zh-CN" sz="3200" b="1" i="1" baseline="-25000">
                  <a:sym typeface="Math1" pitchFamily="2" charset="2"/>
                </a:rPr>
                <a:t>i</a:t>
              </a:r>
              <a:r>
                <a:rPr lang="en-US" altLang="zh-CN" sz="3200" b="1" baseline="-25000">
                  <a:sym typeface="Math1" pitchFamily="2" charset="2"/>
                </a:rPr>
                <a:t>            </a:t>
              </a:r>
              <a:r>
                <a:rPr lang="en-US" altLang="zh-CN" sz="3200" b="1">
                  <a:sym typeface="Math1" pitchFamily="2" charset="2"/>
                </a:rPr>
                <a:t>223       142    48     15      4</a:t>
              </a:r>
            </a:p>
            <a:p>
              <a:r>
                <a:rPr lang="en-US" altLang="zh-CN" sz="3200" b="1">
                  <a:sym typeface="Math1" pitchFamily="2" charset="2"/>
                </a:rPr>
                <a:t>          0.58     0.31   0.18  0.01  0.02</a:t>
              </a:r>
            </a:p>
            <a:p>
              <a:r>
                <a:rPr lang="en-US" altLang="zh-CN" sz="3200" b="1" i="1">
                  <a:sym typeface="Math1" pitchFamily="2" charset="2"/>
                </a:rPr>
                <a:t>n</a:t>
              </a:r>
              <a:r>
                <a:rPr lang="en-US" altLang="zh-CN" sz="3200" b="1">
                  <a:sym typeface="Math1" pitchFamily="2" charset="2"/>
                </a:rPr>
                <a:t>       216.7   149.5  51.6  12.0  2.16    </a:t>
              </a:r>
            </a:p>
          </p:txBody>
        </p:sp>
        <p:sp>
          <p:nvSpPr>
            <p:cNvPr id="625673" name="Rectangle 9"/>
            <p:cNvSpPr>
              <a:spLocks noChangeArrowheads="1"/>
            </p:cNvSpPr>
            <p:nvPr/>
          </p:nvSpPr>
          <p:spPr bwMode="auto">
            <a:xfrm>
              <a:off x="185" y="192"/>
              <a:ext cx="1015" cy="327"/>
            </a:xfrm>
            <a:prstGeom prst="rect">
              <a:avLst/>
            </a:prstGeom>
            <a:noFill/>
            <a:ln w="9525">
              <a:noFill/>
              <a:miter lim="800000"/>
              <a:headEnd/>
              <a:tailEnd/>
            </a:ln>
            <a:effectLst/>
          </p:spPr>
          <p:txBody>
            <a:bodyPr wrap="none" anchor="ctr">
              <a:spAutoFit/>
            </a:bodyPr>
            <a:lstStyle/>
            <a:p>
              <a:pPr algn="ctr"/>
              <a:r>
                <a:rPr lang="zh-CN" altLang="en-US" sz="2800" b="1">
                  <a:sym typeface="Math1" pitchFamily="2" charset="2"/>
                </a:rPr>
                <a:t>战争次数</a:t>
              </a:r>
              <a:endParaRPr lang="zh-CN" altLang="en-US" sz="3200" b="1">
                <a:sym typeface="Math1" pitchFamily="2" charset="2"/>
              </a:endParaRPr>
            </a:p>
          </p:txBody>
        </p:sp>
        <p:sp>
          <p:nvSpPr>
            <p:cNvPr id="625674" name="Rectangle 10"/>
            <p:cNvSpPr>
              <a:spLocks noChangeArrowheads="1"/>
            </p:cNvSpPr>
            <p:nvPr/>
          </p:nvSpPr>
          <p:spPr bwMode="auto">
            <a:xfrm>
              <a:off x="192" y="528"/>
              <a:ext cx="1015" cy="327"/>
            </a:xfrm>
            <a:prstGeom prst="rect">
              <a:avLst/>
            </a:prstGeom>
            <a:noFill/>
            <a:ln w="9525">
              <a:noFill/>
              <a:miter lim="800000"/>
              <a:headEnd/>
              <a:tailEnd/>
            </a:ln>
            <a:effectLst/>
          </p:spPr>
          <p:txBody>
            <a:bodyPr wrap="none" anchor="ctr">
              <a:spAutoFit/>
            </a:bodyPr>
            <a:lstStyle/>
            <a:p>
              <a:pPr algn="ctr"/>
              <a:r>
                <a:rPr lang="zh-CN" altLang="en-US" sz="2800" b="1">
                  <a:sym typeface="Math1" pitchFamily="2" charset="2"/>
                </a:rPr>
                <a:t>实测频数</a:t>
              </a:r>
              <a:endParaRPr lang="zh-CN" altLang="en-US" sz="3200" b="1">
                <a:sym typeface="Math1" pitchFamily="2" charset="2"/>
              </a:endParaRPr>
            </a:p>
          </p:txBody>
        </p:sp>
        <p:sp>
          <p:nvSpPr>
            <p:cNvPr id="625678" name="Rectangle 14"/>
            <p:cNvSpPr>
              <a:spLocks noChangeArrowheads="1"/>
            </p:cNvSpPr>
            <p:nvPr/>
          </p:nvSpPr>
          <p:spPr bwMode="auto">
            <a:xfrm>
              <a:off x="4112" y="1440"/>
              <a:ext cx="692" cy="365"/>
            </a:xfrm>
            <a:prstGeom prst="rect">
              <a:avLst/>
            </a:prstGeom>
            <a:noFill/>
            <a:ln w="9525">
              <a:noFill/>
              <a:miter lim="800000"/>
              <a:headEnd/>
              <a:tailEnd/>
            </a:ln>
            <a:effectLst/>
          </p:spPr>
          <p:txBody>
            <a:bodyPr wrap="none" anchor="ctr">
              <a:spAutoFit/>
            </a:bodyPr>
            <a:lstStyle/>
            <a:p>
              <a:pPr algn="ctr"/>
              <a:r>
                <a:rPr lang="zh-CN" altLang="zh-CN" sz="3200" b="1">
                  <a:sym typeface="Math1" pitchFamily="2" charset="2"/>
                </a:rPr>
                <a:t>14.16</a:t>
              </a:r>
              <a:endParaRPr lang="en-US" altLang="zh-CN" sz="3200" b="1">
                <a:sym typeface="Math1" pitchFamily="2" charset="2"/>
              </a:endParaRPr>
            </a:p>
          </p:txBody>
        </p:sp>
        <p:grpSp>
          <p:nvGrpSpPr>
            <p:cNvPr id="3" name="Group 21"/>
            <p:cNvGrpSpPr>
              <a:grpSpLocks/>
            </p:cNvGrpSpPr>
            <p:nvPr/>
          </p:nvGrpSpPr>
          <p:grpSpPr bwMode="auto">
            <a:xfrm>
              <a:off x="677" y="1503"/>
              <a:ext cx="4987" cy="734"/>
              <a:chOff x="677" y="1503"/>
              <a:chExt cx="4987" cy="734"/>
            </a:xfrm>
          </p:grpSpPr>
          <p:graphicFrame>
            <p:nvGraphicFramePr>
              <p:cNvPr id="625669" name="Object 5"/>
              <p:cNvGraphicFramePr>
                <a:graphicFrameLocks noChangeAspect="1"/>
              </p:cNvGraphicFramePr>
              <p:nvPr/>
            </p:nvGraphicFramePr>
            <p:xfrm>
              <a:off x="677" y="1503"/>
              <a:ext cx="1110" cy="734"/>
            </p:xfrm>
            <a:graphic>
              <a:graphicData uri="http://schemas.openxmlformats.org/presentationml/2006/ole">
                <mc:AlternateContent xmlns:mc="http://schemas.openxmlformats.org/markup-compatibility/2006">
                  <mc:Choice xmlns:v="urn:schemas-microsoft-com:vml" Requires="v">
                    <p:oleObj spid="_x0000_s1838130" name="Equation" r:id="rId9" imgW="685800" imgH="457200" progId="">
                      <p:embed/>
                    </p:oleObj>
                  </mc:Choice>
                  <mc:Fallback>
                    <p:oleObj name="Equation" r:id="rId9" imgW="685800" imgH="457200" progId="">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7" y="1503"/>
                            <a:ext cx="1110" cy="7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5670" name="Text Box 6"/>
              <p:cNvSpPr txBox="1">
                <a:spLocks noChangeArrowheads="1"/>
              </p:cNvSpPr>
              <p:nvPr/>
            </p:nvSpPr>
            <p:spPr bwMode="auto">
              <a:xfrm>
                <a:off x="1776" y="1697"/>
                <a:ext cx="730" cy="365"/>
              </a:xfrm>
              <a:prstGeom prst="rect">
                <a:avLst/>
              </a:prstGeom>
              <a:noFill/>
              <a:ln w="9525">
                <a:noFill/>
                <a:miter lim="800000"/>
                <a:headEnd/>
                <a:tailEnd/>
              </a:ln>
              <a:effectLst/>
            </p:spPr>
            <p:txBody>
              <a:bodyPr anchor="ctr">
                <a:spAutoFit/>
              </a:bodyPr>
              <a:lstStyle/>
              <a:p>
                <a:pPr algn="ctr" eaLnBrk="0" hangingPunct="0"/>
                <a:r>
                  <a:rPr lang="en-US" altLang="zh-CN" sz="3200" b="1"/>
                  <a:t>0.183</a:t>
                </a:r>
              </a:p>
            </p:txBody>
          </p:sp>
          <p:sp>
            <p:nvSpPr>
              <p:cNvPr id="625671" name="Text Box 7"/>
              <p:cNvSpPr txBox="1">
                <a:spLocks noChangeArrowheads="1"/>
              </p:cNvSpPr>
              <p:nvPr/>
            </p:nvSpPr>
            <p:spPr bwMode="auto">
              <a:xfrm>
                <a:off x="2544" y="1661"/>
                <a:ext cx="730" cy="365"/>
              </a:xfrm>
              <a:prstGeom prst="rect">
                <a:avLst/>
              </a:prstGeom>
              <a:noFill/>
              <a:ln w="9525">
                <a:noFill/>
                <a:miter lim="800000"/>
                <a:headEnd/>
                <a:tailEnd/>
              </a:ln>
              <a:effectLst/>
            </p:spPr>
            <p:txBody>
              <a:bodyPr anchor="ctr">
                <a:spAutoFit/>
              </a:bodyPr>
              <a:lstStyle/>
              <a:p>
                <a:pPr algn="ctr" eaLnBrk="0" hangingPunct="0"/>
                <a:r>
                  <a:rPr lang="en-US" altLang="zh-CN" sz="3200" b="1"/>
                  <a:t>0.376</a:t>
                </a:r>
              </a:p>
            </p:txBody>
          </p:sp>
          <p:sp>
            <p:nvSpPr>
              <p:cNvPr id="625672" name="Rectangle 8"/>
              <p:cNvSpPr>
                <a:spLocks noChangeArrowheads="1"/>
              </p:cNvSpPr>
              <p:nvPr/>
            </p:nvSpPr>
            <p:spPr bwMode="auto">
              <a:xfrm>
                <a:off x="3312" y="1661"/>
                <a:ext cx="1460" cy="365"/>
              </a:xfrm>
              <a:prstGeom prst="rect">
                <a:avLst/>
              </a:prstGeom>
              <a:noFill/>
              <a:ln w="9525">
                <a:noFill/>
                <a:miter lim="800000"/>
                <a:headEnd/>
                <a:tailEnd/>
              </a:ln>
              <a:effectLst/>
            </p:spPr>
            <p:txBody>
              <a:bodyPr wrap="none" anchor="ctr">
                <a:spAutoFit/>
              </a:bodyPr>
              <a:lstStyle/>
              <a:p>
                <a:pPr algn="ctr"/>
                <a:r>
                  <a:rPr lang="en-US" altLang="zh-CN" sz="3200" b="1"/>
                  <a:t>0.251   1.623</a:t>
                </a:r>
              </a:p>
            </p:txBody>
          </p:sp>
          <p:sp>
            <p:nvSpPr>
              <p:cNvPr id="625681" name="Text Box 17"/>
              <p:cNvSpPr txBox="1">
                <a:spLocks noChangeArrowheads="1"/>
              </p:cNvSpPr>
              <p:nvPr/>
            </p:nvSpPr>
            <p:spPr bwMode="auto">
              <a:xfrm>
                <a:off x="4934" y="1632"/>
                <a:ext cx="730" cy="365"/>
              </a:xfrm>
              <a:prstGeom prst="rect">
                <a:avLst/>
              </a:prstGeom>
              <a:noFill/>
              <a:ln w="9525">
                <a:noFill/>
                <a:miter lim="800000"/>
                <a:headEnd/>
                <a:tailEnd/>
              </a:ln>
              <a:effectLst/>
            </p:spPr>
            <p:txBody>
              <a:bodyPr anchor="ctr">
                <a:spAutoFit/>
              </a:bodyPr>
              <a:lstStyle/>
              <a:p>
                <a:pPr algn="ctr" eaLnBrk="0" hangingPunct="0"/>
                <a:r>
                  <a:rPr lang="en-US" altLang="zh-CN" sz="3200" b="1"/>
                  <a:t>2.43</a:t>
                </a:r>
              </a:p>
            </p:txBody>
          </p:sp>
        </p:grpSp>
      </p:grpSp>
      <p:grpSp>
        <p:nvGrpSpPr>
          <p:cNvPr id="4" name="Group 18"/>
          <p:cNvGrpSpPr>
            <a:grpSpLocks/>
          </p:cNvGrpSpPr>
          <p:nvPr/>
        </p:nvGrpSpPr>
        <p:grpSpPr bwMode="auto">
          <a:xfrm>
            <a:off x="582613" y="3408363"/>
            <a:ext cx="8027987" cy="1260475"/>
            <a:chOff x="367" y="2147"/>
            <a:chExt cx="5057" cy="794"/>
          </a:xfrm>
        </p:grpSpPr>
        <p:sp>
          <p:nvSpPr>
            <p:cNvPr id="625683" name="Rectangle 19"/>
            <p:cNvSpPr>
              <a:spLocks noChangeArrowheads="1"/>
            </p:cNvSpPr>
            <p:nvPr/>
          </p:nvSpPr>
          <p:spPr bwMode="auto">
            <a:xfrm>
              <a:off x="367" y="2147"/>
              <a:ext cx="5057" cy="794"/>
            </a:xfrm>
            <a:prstGeom prst="rect">
              <a:avLst/>
            </a:prstGeom>
            <a:noFill/>
            <a:ln w="9525">
              <a:noFill/>
              <a:miter lim="800000"/>
              <a:headEnd/>
              <a:tailEnd/>
            </a:ln>
            <a:effectLst/>
          </p:spPr>
          <p:txBody>
            <a:bodyPr anchor="ctr">
              <a:spAutoFit/>
            </a:bodyPr>
            <a:lstStyle/>
            <a:p>
              <a:pPr>
                <a:lnSpc>
                  <a:spcPct val="120000"/>
                </a:lnSpc>
              </a:pPr>
              <a:r>
                <a:rPr lang="zh-CN" altLang="en-US" sz="3200" b="1"/>
                <a:t>将</a:t>
              </a:r>
              <a:r>
                <a:rPr lang="en-US" altLang="zh-CN" sz="3200" b="1" i="1"/>
                <a:t>n</a:t>
              </a:r>
              <a:r>
                <a:rPr lang="en-US" altLang="zh-CN" sz="3200" b="1"/>
                <a:t>   &lt;5</a:t>
              </a:r>
              <a:r>
                <a:rPr lang="zh-CN" altLang="en-US" sz="3200" b="1"/>
                <a:t>的组予以合并，即将发生</a:t>
              </a:r>
              <a:r>
                <a:rPr lang="en-US" altLang="zh-CN" sz="3200" b="1"/>
                <a:t>3</a:t>
              </a:r>
              <a:r>
                <a:rPr lang="zh-CN" altLang="en-US" sz="3200" b="1"/>
                <a:t>次及</a:t>
              </a:r>
              <a:r>
                <a:rPr lang="en-US" altLang="zh-CN" sz="3200" b="1"/>
                <a:t>4</a:t>
              </a:r>
              <a:r>
                <a:rPr lang="zh-CN" altLang="en-US" sz="3200" b="1"/>
                <a:t>次战争的组归并为一组</a:t>
              </a:r>
              <a:r>
                <a:rPr lang="en-US" altLang="zh-CN" sz="3200" b="1">
                  <a:sym typeface="Math1" pitchFamily="2" charset="2"/>
                </a:rPr>
                <a:t>.</a:t>
              </a:r>
            </a:p>
          </p:txBody>
        </p:sp>
        <p:graphicFrame>
          <p:nvGraphicFramePr>
            <p:cNvPr id="625684" name="Object 20"/>
            <p:cNvGraphicFramePr>
              <a:graphicFrameLocks noChangeAspect="1"/>
            </p:cNvGraphicFramePr>
            <p:nvPr/>
          </p:nvGraphicFramePr>
          <p:xfrm>
            <a:off x="784" y="2220"/>
            <a:ext cx="293" cy="379"/>
          </p:xfrm>
          <a:graphic>
            <a:graphicData uri="http://schemas.openxmlformats.org/presentationml/2006/ole">
              <mc:AlternateContent xmlns:mc="http://schemas.openxmlformats.org/markup-compatibility/2006">
                <mc:Choice xmlns:v="urn:schemas-microsoft-com:vml" Requires="v">
                  <p:oleObj spid="_x0000_s1838131" name="公式" r:id="rId11" imgW="177480" imgH="228600" progId="">
                    <p:embed/>
                  </p:oleObj>
                </mc:Choice>
                <mc:Fallback>
                  <p:oleObj name="公式" r:id="rId11" imgW="177480" imgH="228600" progId="">
                    <p:embed/>
                    <p:pic>
                      <p:nvPicPr>
                        <p:cNvPr id="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4" y="2220"/>
                          <a:ext cx="293" cy="3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625666"/>
                                        </p:tgtEl>
                                        <p:attrNameLst>
                                          <p:attrName>style.visibility</p:attrName>
                                        </p:attrNameLst>
                                      </p:cBhvr>
                                      <p:to>
                                        <p:strVal val="visible"/>
                                      </p:to>
                                    </p:set>
                                    <p:animEffect transition="in" filter="wipe(right)">
                                      <p:cBhvr>
                                        <p:cTn id="12" dur="500"/>
                                        <p:tgtEl>
                                          <p:spTgt spid="6256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5666"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90" name="Rectangle 2"/>
          <p:cNvSpPr>
            <a:spLocks noChangeArrowheads="1"/>
          </p:cNvSpPr>
          <p:nvPr/>
        </p:nvSpPr>
        <p:spPr bwMode="auto">
          <a:xfrm>
            <a:off x="838200" y="4398963"/>
            <a:ext cx="7342188" cy="1260475"/>
          </a:xfrm>
          <a:prstGeom prst="rect">
            <a:avLst/>
          </a:prstGeom>
          <a:noFill/>
          <a:ln w="9525">
            <a:noFill/>
            <a:miter lim="800000"/>
            <a:headEnd/>
            <a:tailEnd/>
          </a:ln>
          <a:effectLst/>
        </p:spPr>
        <p:txBody>
          <a:bodyPr anchor="ctr">
            <a:spAutoFit/>
          </a:bodyPr>
          <a:lstStyle/>
          <a:p>
            <a:pPr>
              <a:lnSpc>
                <a:spcPct val="120000"/>
              </a:lnSpc>
            </a:pPr>
            <a:r>
              <a:rPr lang="en-US" altLang="zh-CN" sz="3200" b="1" dirty="0">
                <a:ea typeface="楷体_GB2312" pitchFamily="49" charset="-122"/>
                <a:sym typeface="Math1" pitchFamily="2" charset="2"/>
              </a:rPr>
              <a:t>        </a:t>
            </a:r>
            <a:r>
              <a:rPr lang="zh-CN" altLang="en-US" sz="3200" b="1" dirty="0">
                <a:ea typeface="楷体_GB2312" pitchFamily="49" charset="-122"/>
                <a:sym typeface="Math1" pitchFamily="2" charset="2"/>
              </a:rPr>
              <a:t>故认为每年发生战争的次数</a:t>
            </a:r>
            <a:r>
              <a:rPr lang="en-US" altLang="zh-CN" sz="3200" b="1" i="1" dirty="0">
                <a:ea typeface="楷体_GB2312" pitchFamily="49" charset="-122"/>
                <a:sym typeface="Math1" pitchFamily="2" charset="2"/>
              </a:rPr>
              <a:t>X</a:t>
            </a:r>
            <a:r>
              <a:rPr lang="zh-CN" altLang="en-US" sz="3200" b="1" dirty="0">
                <a:ea typeface="楷体_GB2312" pitchFamily="49" charset="-122"/>
                <a:sym typeface="Math1" pitchFamily="2" charset="2"/>
              </a:rPr>
              <a:t>服从参数为</a:t>
            </a:r>
            <a:r>
              <a:rPr lang="en-US" altLang="zh-CN" sz="3200" b="1" dirty="0">
                <a:ea typeface="楷体_GB2312" pitchFamily="49" charset="-122"/>
                <a:sym typeface="Math1" pitchFamily="2" charset="2"/>
              </a:rPr>
              <a:t>0.69</a:t>
            </a:r>
            <a:r>
              <a:rPr lang="zh-CN" altLang="en-US" sz="3200" b="1" dirty="0">
                <a:ea typeface="楷体_GB2312" pitchFamily="49" charset="-122"/>
                <a:sym typeface="Math1" pitchFamily="2" charset="2"/>
              </a:rPr>
              <a:t>的泊松分布</a:t>
            </a:r>
            <a:r>
              <a:rPr lang="en-US" altLang="zh-CN" sz="3200" b="1" dirty="0">
                <a:ea typeface="楷体_GB2312" pitchFamily="49" charset="-122"/>
                <a:sym typeface="Math1" pitchFamily="2" charset="2"/>
              </a:rPr>
              <a:t>.</a:t>
            </a:r>
          </a:p>
        </p:txBody>
      </p:sp>
      <p:graphicFrame>
        <p:nvGraphicFramePr>
          <p:cNvPr id="626691" name="Object 3"/>
          <p:cNvGraphicFramePr>
            <a:graphicFrameLocks noChangeAspect="1"/>
          </p:cNvGraphicFramePr>
          <p:nvPr/>
        </p:nvGraphicFramePr>
        <p:xfrm>
          <a:off x="4438650" y="3549650"/>
          <a:ext cx="112713" cy="214313"/>
        </p:xfrm>
        <a:graphic>
          <a:graphicData uri="http://schemas.openxmlformats.org/presentationml/2006/ole">
            <mc:AlternateContent xmlns:mc="http://schemas.openxmlformats.org/markup-compatibility/2006">
              <mc:Choice xmlns:v="urn:schemas-microsoft-com:vml" Requires="v">
                <p:oleObj spid="_x0000_s1839160" name="公式" r:id="rId3" imgW="114120" imgH="215640" progId="">
                  <p:embed/>
                </p:oleObj>
              </mc:Choice>
              <mc:Fallback>
                <p:oleObj name="公式" r:id="rId3" imgW="114120" imgH="21564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8650" y="3549650"/>
                        <a:ext cx="112713" cy="214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4"/>
          <p:cNvGrpSpPr>
            <a:grpSpLocks/>
          </p:cNvGrpSpPr>
          <p:nvPr/>
        </p:nvGrpSpPr>
        <p:grpSpPr bwMode="auto">
          <a:xfrm>
            <a:off x="831850" y="304800"/>
            <a:ext cx="7742238" cy="660400"/>
            <a:chOff x="572" y="96"/>
            <a:chExt cx="4877" cy="416"/>
          </a:xfrm>
        </p:grpSpPr>
        <p:sp>
          <p:nvSpPr>
            <p:cNvPr id="626693" name="Text Box 5"/>
            <p:cNvSpPr txBox="1">
              <a:spLocks noChangeArrowheads="1"/>
            </p:cNvSpPr>
            <p:nvPr/>
          </p:nvSpPr>
          <p:spPr bwMode="auto">
            <a:xfrm>
              <a:off x="572" y="147"/>
              <a:ext cx="4877" cy="365"/>
            </a:xfrm>
            <a:prstGeom prst="rect">
              <a:avLst/>
            </a:prstGeom>
            <a:noFill/>
            <a:ln w="9525">
              <a:noFill/>
              <a:miter lim="800000"/>
              <a:headEnd/>
              <a:tailEnd/>
            </a:ln>
            <a:effectLst/>
          </p:spPr>
          <p:txBody>
            <a:bodyPr wrap="none" anchor="ctr">
              <a:spAutoFit/>
            </a:bodyPr>
            <a:lstStyle/>
            <a:p>
              <a:pPr algn="ctr">
                <a:spcBef>
                  <a:spcPct val="50000"/>
                </a:spcBef>
              </a:pPr>
              <a:r>
                <a:rPr lang="zh-CN" altLang="en-US" sz="3200" b="1">
                  <a:ea typeface="楷体_GB2312" pitchFamily="49" charset="-122"/>
                </a:rPr>
                <a:t>按   </a:t>
              </a:r>
              <a:r>
                <a:rPr lang="en-US" altLang="zh-CN" sz="3200" b="1">
                  <a:ea typeface="楷体_GB2312" pitchFamily="49" charset="-122"/>
                </a:rPr>
                <a:t>=0.05</a:t>
              </a:r>
              <a:r>
                <a:rPr lang="zh-CN" altLang="en-US" sz="3200" b="1">
                  <a:ea typeface="楷体_GB2312" pitchFamily="49" charset="-122"/>
                </a:rPr>
                <a:t>，自由度为</a:t>
              </a:r>
              <a:r>
                <a:rPr lang="en-US" altLang="zh-CN" sz="3200" b="1">
                  <a:ea typeface="楷体_GB2312" pitchFamily="49" charset="-122"/>
                </a:rPr>
                <a:t>4-1-1=2</a:t>
              </a:r>
              <a:r>
                <a:rPr lang="zh-CN" altLang="en-US" sz="3200" b="1">
                  <a:ea typeface="楷体_GB2312" pitchFamily="49" charset="-122"/>
                </a:rPr>
                <a:t>查     分布表得</a:t>
              </a:r>
            </a:p>
          </p:txBody>
        </p:sp>
        <p:graphicFrame>
          <p:nvGraphicFramePr>
            <p:cNvPr id="626694" name="Object 6"/>
            <p:cNvGraphicFramePr>
              <a:graphicFrameLocks noChangeAspect="1"/>
            </p:cNvGraphicFramePr>
            <p:nvPr/>
          </p:nvGraphicFramePr>
          <p:xfrm>
            <a:off x="4050" y="96"/>
            <a:ext cx="340" cy="384"/>
          </p:xfrm>
          <a:graphic>
            <a:graphicData uri="http://schemas.openxmlformats.org/presentationml/2006/ole">
              <mc:AlternateContent xmlns:mc="http://schemas.openxmlformats.org/markup-compatibility/2006">
                <mc:Choice xmlns:v="urn:schemas-microsoft-com:vml" Requires="v">
                  <p:oleObj spid="_x0000_s1839161" name="公式" r:id="rId5" imgW="203040" imgH="228600" progId="">
                    <p:embed/>
                  </p:oleObj>
                </mc:Choice>
                <mc:Fallback>
                  <p:oleObj name="公式" r:id="rId5" imgW="203040" imgH="228600" progId="">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50" y="96"/>
                          <a:ext cx="340" cy="3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26695" name="Object 7"/>
            <p:cNvGraphicFramePr>
              <a:graphicFrameLocks noChangeAspect="1"/>
            </p:cNvGraphicFramePr>
            <p:nvPr/>
          </p:nvGraphicFramePr>
          <p:xfrm>
            <a:off x="828" y="240"/>
            <a:ext cx="286" cy="264"/>
          </p:xfrm>
          <a:graphic>
            <a:graphicData uri="http://schemas.openxmlformats.org/presentationml/2006/ole">
              <mc:AlternateContent xmlns:mc="http://schemas.openxmlformats.org/markup-compatibility/2006">
                <mc:Choice xmlns:v="urn:schemas-microsoft-com:vml" Requires="v">
                  <p:oleObj spid="_x0000_s1839162" name="公式" r:id="rId7" imgW="152280" imgH="139680" progId="">
                    <p:embed/>
                  </p:oleObj>
                </mc:Choice>
                <mc:Fallback>
                  <p:oleObj name="公式" r:id="rId7" imgW="152280" imgH="139680" progId="">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8" y="240"/>
                          <a:ext cx="286" cy="2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 name="Group 8"/>
          <p:cNvGrpSpPr>
            <a:grpSpLocks/>
          </p:cNvGrpSpPr>
          <p:nvPr/>
        </p:nvGrpSpPr>
        <p:grpSpPr bwMode="auto">
          <a:xfrm>
            <a:off x="2054225" y="1219200"/>
            <a:ext cx="2781300" cy="688975"/>
            <a:chOff x="1294" y="768"/>
            <a:chExt cx="1752" cy="434"/>
          </a:xfrm>
        </p:grpSpPr>
        <p:sp>
          <p:nvSpPr>
            <p:cNvPr id="626697" name="Text Box 9"/>
            <p:cNvSpPr txBox="1">
              <a:spLocks noChangeArrowheads="1"/>
            </p:cNvSpPr>
            <p:nvPr/>
          </p:nvSpPr>
          <p:spPr bwMode="auto">
            <a:xfrm>
              <a:off x="2208" y="816"/>
              <a:ext cx="838" cy="365"/>
            </a:xfrm>
            <a:prstGeom prst="rect">
              <a:avLst/>
            </a:prstGeom>
            <a:noFill/>
            <a:ln w="9525">
              <a:noFill/>
              <a:miter lim="800000"/>
              <a:headEnd/>
              <a:tailEnd/>
            </a:ln>
            <a:effectLst/>
          </p:spPr>
          <p:txBody>
            <a:bodyPr wrap="none" anchor="ctr">
              <a:spAutoFit/>
            </a:bodyPr>
            <a:lstStyle/>
            <a:p>
              <a:pPr algn="ctr">
                <a:spcBef>
                  <a:spcPct val="50000"/>
                </a:spcBef>
              </a:pPr>
              <a:r>
                <a:rPr lang="en-US" altLang="zh-CN" sz="3200" b="1"/>
                <a:t>=5.991</a:t>
              </a:r>
            </a:p>
          </p:txBody>
        </p:sp>
        <p:graphicFrame>
          <p:nvGraphicFramePr>
            <p:cNvPr id="626698" name="Object 10"/>
            <p:cNvGraphicFramePr>
              <a:graphicFrameLocks noChangeAspect="1"/>
            </p:cNvGraphicFramePr>
            <p:nvPr/>
          </p:nvGraphicFramePr>
          <p:xfrm>
            <a:off x="1294" y="768"/>
            <a:ext cx="1056" cy="434"/>
          </p:xfrm>
          <a:graphic>
            <a:graphicData uri="http://schemas.openxmlformats.org/presentationml/2006/ole">
              <mc:AlternateContent xmlns:mc="http://schemas.openxmlformats.org/markup-compatibility/2006">
                <mc:Choice xmlns:v="urn:schemas-microsoft-com:vml" Requires="v">
                  <p:oleObj spid="_x0000_s1839163" name="Equation" r:id="rId9" imgW="583920" imgH="241200" progId="">
                    <p:embed/>
                  </p:oleObj>
                </mc:Choice>
                <mc:Fallback>
                  <p:oleObj name="Equation" r:id="rId9" imgW="583920" imgH="241200" progId="">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4" y="768"/>
                          <a:ext cx="1056" cy="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4" name="Group 11"/>
          <p:cNvGrpSpPr>
            <a:grpSpLocks/>
          </p:cNvGrpSpPr>
          <p:nvPr/>
        </p:nvGrpSpPr>
        <p:grpSpPr bwMode="auto">
          <a:xfrm>
            <a:off x="2132013" y="2894013"/>
            <a:ext cx="3125787" cy="687387"/>
            <a:chOff x="1391" y="1679"/>
            <a:chExt cx="1969" cy="433"/>
          </a:xfrm>
        </p:grpSpPr>
        <p:graphicFrame>
          <p:nvGraphicFramePr>
            <p:cNvPr id="626700" name="Object 12"/>
            <p:cNvGraphicFramePr>
              <a:graphicFrameLocks noChangeAspect="1"/>
            </p:cNvGraphicFramePr>
            <p:nvPr/>
          </p:nvGraphicFramePr>
          <p:xfrm>
            <a:off x="1391" y="1679"/>
            <a:ext cx="383" cy="433"/>
          </p:xfrm>
          <a:graphic>
            <a:graphicData uri="http://schemas.openxmlformats.org/presentationml/2006/ole">
              <mc:AlternateContent xmlns:mc="http://schemas.openxmlformats.org/markup-compatibility/2006">
                <mc:Choice xmlns:v="urn:schemas-microsoft-com:vml" Requires="v">
                  <p:oleObj spid="_x0000_s1839164" name="公式" r:id="rId11" imgW="203040" imgH="228600" progId="">
                    <p:embed/>
                  </p:oleObj>
                </mc:Choice>
                <mc:Fallback>
                  <p:oleObj name="公式" r:id="rId11" imgW="203040" imgH="228600" progId="">
                    <p:embed/>
                    <p:pic>
                      <p:nvPicPr>
                        <p:cNvPr id="0"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91" y="1679"/>
                          <a:ext cx="383" cy="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6701" name="Rectangle 13"/>
            <p:cNvSpPr>
              <a:spLocks noChangeArrowheads="1"/>
            </p:cNvSpPr>
            <p:nvPr/>
          </p:nvSpPr>
          <p:spPr bwMode="auto">
            <a:xfrm>
              <a:off x="1675" y="1747"/>
              <a:ext cx="1685" cy="365"/>
            </a:xfrm>
            <a:prstGeom prst="rect">
              <a:avLst/>
            </a:prstGeom>
            <a:noFill/>
            <a:ln w="9525">
              <a:noFill/>
              <a:miter lim="800000"/>
              <a:headEnd/>
              <a:tailEnd/>
            </a:ln>
            <a:effectLst/>
          </p:spPr>
          <p:txBody>
            <a:bodyPr wrap="none" anchor="ctr">
              <a:spAutoFit/>
            </a:bodyPr>
            <a:lstStyle/>
            <a:p>
              <a:pPr algn="ctr"/>
              <a:r>
                <a:rPr lang="en-US" altLang="zh-CN" sz="3200" b="1" dirty="0"/>
                <a:t>=2.43&lt;5.991</a:t>
              </a:r>
              <a:r>
                <a:rPr lang="zh-CN" altLang="en-US" sz="3200" b="1" dirty="0"/>
                <a:t>，</a:t>
              </a:r>
            </a:p>
          </p:txBody>
        </p:sp>
      </p:grpSp>
      <p:grpSp>
        <p:nvGrpSpPr>
          <p:cNvPr id="5" name="Group 14"/>
          <p:cNvGrpSpPr>
            <a:grpSpLocks/>
          </p:cNvGrpSpPr>
          <p:nvPr/>
        </p:nvGrpSpPr>
        <p:grpSpPr bwMode="auto">
          <a:xfrm>
            <a:off x="900113" y="2057400"/>
            <a:ext cx="4800600" cy="655638"/>
            <a:chOff x="615" y="1152"/>
            <a:chExt cx="3024" cy="413"/>
          </a:xfrm>
        </p:grpSpPr>
        <p:sp>
          <p:nvSpPr>
            <p:cNvPr id="626703" name="Rectangle 15"/>
            <p:cNvSpPr>
              <a:spLocks noChangeArrowheads="1"/>
            </p:cNvSpPr>
            <p:nvPr/>
          </p:nvSpPr>
          <p:spPr bwMode="auto">
            <a:xfrm>
              <a:off x="615" y="1200"/>
              <a:ext cx="1401" cy="365"/>
            </a:xfrm>
            <a:prstGeom prst="rect">
              <a:avLst/>
            </a:prstGeom>
            <a:noFill/>
            <a:ln w="9525">
              <a:noFill/>
              <a:miter lim="800000"/>
              <a:headEnd/>
              <a:tailEnd/>
            </a:ln>
            <a:effectLst/>
          </p:spPr>
          <p:txBody>
            <a:bodyPr wrap="none" anchor="ctr">
              <a:spAutoFit/>
            </a:bodyPr>
            <a:lstStyle/>
            <a:p>
              <a:pPr algn="ctr"/>
              <a:r>
                <a:rPr lang="zh-CN" altLang="en-US" sz="3200" b="1">
                  <a:ea typeface="楷体_GB2312" pitchFamily="49" charset="-122"/>
                  <a:sym typeface="Math1" pitchFamily="2" charset="2"/>
                </a:rPr>
                <a:t>由于统计量</a:t>
              </a:r>
            </a:p>
          </p:txBody>
        </p:sp>
        <p:graphicFrame>
          <p:nvGraphicFramePr>
            <p:cNvPr id="626704" name="Object 16"/>
            <p:cNvGraphicFramePr>
              <a:graphicFrameLocks noChangeAspect="1"/>
            </p:cNvGraphicFramePr>
            <p:nvPr/>
          </p:nvGraphicFramePr>
          <p:xfrm>
            <a:off x="1947" y="1152"/>
            <a:ext cx="339" cy="384"/>
          </p:xfrm>
          <a:graphic>
            <a:graphicData uri="http://schemas.openxmlformats.org/presentationml/2006/ole">
              <mc:AlternateContent xmlns:mc="http://schemas.openxmlformats.org/markup-compatibility/2006">
                <mc:Choice xmlns:v="urn:schemas-microsoft-com:vml" Requires="v">
                  <p:oleObj spid="_x0000_s1839165" name="公式" r:id="rId13" imgW="203040" imgH="228600" progId="">
                    <p:embed/>
                  </p:oleObj>
                </mc:Choice>
                <mc:Fallback>
                  <p:oleObj name="公式" r:id="rId13" imgW="203040" imgH="228600" progId="">
                    <p:embed/>
                    <p:pic>
                      <p:nvPicPr>
                        <p:cNvPr id="0"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47" y="1152"/>
                          <a:ext cx="339" cy="3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6705" name="Rectangle 17"/>
            <p:cNvSpPr>
              <a:spLocks noChangeArrowheads="1"/>
            </p:cNvSpPr>
            <p:nvPr/>
          </p:nvSpPr>
          <p:spPr bwMode="auto">
            <a:xfrm>
              <a:off x="2064" y="1171"/>
              <a:ext cx="1575" cy="365"/>
            </a:xfrm>
            <a:prstGeom prst="rect">
              <a:avLst/>
            </a:prstGeom>
            <a:noFill/>
            <a:ln w="9525">
              <a:noFill/>
              <a:miter lim="800000"/>
              <a:headEnd/>
              <a:tailEnd/>
            </a:ln>
            <a:effectLst/>
          </p:spPr>
          <p:txBody>
            <a:bodyPr anchor="ctr">
              <a:spAutoFit/>
            </a:bodyPr>
            <a:lstStyle/>
            <a:p>
              <a:pPr algn="ctr"/>
              <a:r>
                <a:rPr lang="zh-CN" altLang="en-US" sz="3200" b="1">
                  <a:ea typeface="楷体_GB2312" pitchFamily="49" charset="-122"/>
                  <a:sym typeface="Math1" pitchFamily="2" charset="2"/>
                </a:rPr>
                <a:t>的实测值</a:t>
              </a:r>
            </a:p>
          </p:txBody>
        </p:sp>
      </p:grpSp>
      <p:sp>
        <p:nvSpPr>
          <p:cNvPr id="626706" name="Rectangle 18"/>
          <p:cNvSpPr>
            <a:spLocks noChangeArrowheads="1"/>
          </p:cNvSpPr>
          <p:nvPr/>
        </p:nvSpPr>
        <p:spPr bwMode="auto">
          <a:xfrm>
            <a:off x="914400" y="3687763"/>
            <a:ext cx="2733675" cy="579437"/>
          </a:xfrm>
          <a:prstGeom prst="rect">
            <a:avLst/>
          </a:prstGeom>
          <a:noFill/>
          <a:ln w="9525">
            <a:noFill/>
            <a:miter lim="800000"/>
            <a:headEnd/>
            <a:tailEnd/>
          </a:ln>
          <a:effectLst/>
        </p:spPr>
        <p:txBody>
          <a:bodyPr wrap="none" anchor="ctr">
            <a:spAutoFit/>
          </a:bodyPr>
          <a:lstStyle/>
          <a:p>
            <a:pPr algn="ctr"/>
            <a:r>
              <a:rPr lang="zh-CN" altLang="en-US" sz="3200" b="1">
                <a:ea typeface="楷体_GB2312" pitchFamily="49" charset="-122"/>
                <a:sym typeface="Math1" pitchFamily="2" charset="2"/>
              </a:rPr>
              <a:t>未落入否定域</a:t>
            </a:r>
            <a:r>
              <a:rPr lang="en-US" altLang="zh-CN" sz="3200" b="1">
                <a:ea typeface="楷体_GB2312" pitchFamily="49" charset="-122"/>
                <a:sym typeface="Math1" pitchFamily="2" charset="2"/>
              </a:rPr>
              <a:t>.</a:t>
            </a:r>
          </a:p>
        </p:txBody>
      </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26706"/>
                                        </p:tgtEl>
                                        <p:attrNameLst>
                                          <p:attrName>style.visibility</p:attrName>
                                        </p:attrNameLst>
                                      </p:cBhvr>
                                      <p:to>
                                        <p:strVal val="visible"/>
                                      </p:to>
                                    </p:set>
                                    <p:anim calcmode="lin" valueType="num">
                                      <p:cBhvr additive="base">
                                        <p:cTn id="31" dur="500" fill="hold"/>
                                        <p:tgtEl>
                                          <p:spTgt spid="626706"/>
                                        </p:tgtEl>
                                        <p:attrNameLst>
                                          <p:attrName>ppt_x</p:attrName>
                                        </p:attrNameLst>
                                      </p:cBhvr>
                                      <p:tavLst>
                                        <p:tav tm="0">
                                          <p:val>
                                            <p:strVal val="0-#ppt_w/2"/>
                                          </p:val>
                                        </p:tav>
                                        <p:tav tm="100000">
                                          <p:val>
                                            <p:strVal val="#ppt_x"/>
                                          </p:val>
                                        </p:tav>
                                      </p:tavLst>
                                    </p:anim>
                                    <p:anim calcmode="lin" valueType="num">
                                      <p:cBhvr additive="base">
                                        <p:cTn id="32" dur="500" fill="hold"/>
                                        <p:tgtEl>
                                          <p:spTgt spid="62670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26690"/>
                                        </p:tgtEl>
                                        <p:attrNameLst>
                                          <p:attrName>style.visibility</p:attrName>
                                        </p:attrNameLst>
                                      </p:cBhvr>
                                      <p:to>
                                        <p:strVal val="visible"/>
                                      </p:to>
                                    </p:set>
                                    <p:anim calcmode="lin" valueType="num">
                                      <p:cBhvr additive="base">
                                        <p:cTn id="37" dur="500" fill="hold"/>
                                        <p:tgtEl>
                                          <p:spTgt spid="626690"/>
                                        </p:tgtEl>
                                        <p:attrNameLst>
                                          <p:attrName>ppt_x</p:attrName>
                                        </p:attrNameLst>
                                      </p:cBhvr>
                                      <p:tavLst>
                                        <p:tav tm="0">
                                          <p:val>
                                            <p:strVal val="0-#ppt_w/2"/>
                                          </p:val>
                                        </p:tav>
                                        <p:tav tm="100000">
                                          <p:val>
                                            <p:strVal val="#ppt_x"/>
                                          </p:val>
                                        </p:tav>
                                      </p:tavLst>
                                    </p:anim>
                                    <p:anim calcmode="lin" valueType="num">
                                      <p:cBhvr additive="base">
                                        <p:cTn id="38" dur="500" fill="hold"/>
                                        <p:tgtEl>
                                          <p:spTgt spid="6266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6690" grpId="0" autoUpdateAnimBg="0"/>
      <p:bldP spid="626706"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9DB13D2-C401-4D99-BE7B-5B342DE99384}"/>
              </a:ext>
            </a:extLst>
          </p:cNvPr>
          <p:cNvSpPr/>
          <p:nvPr/>
        </p:nvSpPr>
        <p:spPr>
          <a:xfrm>
            <a:off x="899592" y="332656"/>
            <a:ext cx="7992888" cy="1815882"/>
          </a:xfrm>
          <a:prstGeom prst="rect">
            <a:avLst/>
          </a:prstGeom>
        </p:spPr>
        <p:txBody>
          <a:bodyPr wrap="square">
            <a:spAutoFit/>
          </a:bodyPr>
          <a:lstStyle/>
          <a:p>
            <a:r>
              <a:rPr lang="zh-CN" altLang="en-US" dirty="0">
                <a:solidFill>
                  <a:srgbClr val="494949"/>
                </a:solidFill>
                <a:latin typeface="Arial" panose="020B0604020202020204" pitchFamily="34" charset="0"/>
              </a:rPr>
              <a:t>为研究电话总机在某段时间内接到的呼叫次数是否服从</a:t>
            </a:r>
            <a:r>
              <a:rPr lang="en-US" altLang="zh-CN" dirty="0">
                <a:solidFill>
                  <a:srgbClr val="494949"/>
                </a:solidFill>
                <a:latin typeface="Arial" panose="020B0604020202020204" pitchFamily="34" charset="0"/>
              </a:rPr>
              <a:t>Poisson</a:t>
            </a:r>
            <a:r>
              <a:rPr lang="zh-CN" altLang="en-US" dirty="0">
                <a:solidFill>
                  <a:srgbClr val="494949"/>
                </a:solidFill>
                <a:latin typeface="Arial" panose="020B0604020202020204" pitchFamily="34" charset="0"/>
              </a:rPr>
              <a:t>分布，现收集了</a:t>
            </a:r>
            <a:r>
              <a:rPr lang="en-US" altLang="zh-CN" dirty="0">
                <a:solidFill>
                  <a:srgbClr val="494949"/>
                </a:solidFill>
                <a:latin typeface="Arial" panose="020B0604020202020204" pitchFamily="34" charset="0"/>
              </a:rPr>
              <a:t>42</a:t>
            </a:r>
            <a:r>
              <a:rPr lang="zh-CN" altLang="en-US" dirty="0">
                <a:solidFill>
                  <a:srgbClr val="494949"/>
                </a:solidFill>
                <a:latin typeface="Arial" panose="020B0604020202020204" pitchFamily="34" charset="0"/>
              </a:rPr>
              <a:t>个数据，如下表所示，通过对数据的分析，问能否确认在某段时间内接到的呼叫次数服从</a:t>
            </a:r>
            <a:r>
              <a:rPr lang="en-US" altLang="zh-CN" dirty="0">
                <a:solidFill>
                  <a:srgbClr val="494949"/>
                </a:solidFill>
                <a:latin typeface="Arial" panose="020B0604020202020204" pitchFamily="34" charset="0"/>
              </a:rPr>
              <a:t>Poisson</a:t>
            </a:r>
            <a:r>
              <a:rPr lang="zh-CN" altLang="en-US" dirty="0">
                <a:solidFill>
                  <a:srgbClr val="494949"/>
                </a:solidFill>
                <a:latin typeface="Arial" panose="020B0604020202020204" pitchFamily="34" charset="0"/>
              </a:rPr>
              <a:t>分布（</a:t>
            </a:r>
            <a:r>
              <a:rPr lang="en-US" altLang="zh-CN" dirty="0">
                <a:solidFill>
                  <a:srgbClr val="494949"/>
                </a:solidFill>
                <a:latin typeface="Arial" panose="020B0604020202020204" pitchFamily="34" charset="0"/>
              </a:rPr>
              <a:t>α = 0.1</a:t>
            </a:r>
            <a:r>
              <a:rPr lang="zh-CN" altLang="en-US" dirty="0">
                <a:solidFill>
                  <a:srgbClr val="494949"/>
                </a:solidFill>
                <a:latin typeface="Arial" panose="020B0604020202020204" pitchFamily="34" charset="0"/>
              </a:rPr>
              <a:t>）？</a:t>
            </a:r>
            <a:endParaRPr lang="zh-CN" altLang="en-US" dirty="0"/>
          </a:p>
        </p:txBody>
      </p:sp>
      <p:pic>
        <p:nvPicPr>
          <p:cNvPr id="2145282" name="Picture 2" descr="https://images2015.cnblogs.com/blog/1093203/201704/1093203-20170416112709240-244778737.png">
            <a:extLst>
              <a:ext uri="{FF2B5EF4-FFF2-40B4-BE49-F238E27FC236}">
                <a16:creationId xmlns:a16="http://schemas.microsoft.com/office/drawing/2014/main" id="{73F20499-C630-4F64-A65B-4784395CF7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204864"/>
            <a:ext cx="7981950" cy="866775"/>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a:extLst>
              <a:ext uri="{FF2B5EF4-FFF2-40B4-BE49-F238E27FC236}">
                <a16:creationId xmlns:a16="http://schemas.microsoft.com/office/drawing/2014/main" id="{4A7876FE-A309-455A-9F88-4CD8582685B7}"/>
              </a:ext>
            </a:extLst>
          </p:cNvPr>
          <p:cNvSpPr/>
          <p:nvPr/>
        </p:nvSpPr>
        <p:spPr>
          <a:xfrm>
            <a:off x="1043608" y="3068960"/>
            <a:ext cx="6696744" cy="3477875"/>
          </a:xfrm>
          <a:prstGeom prst="rect">
            <a:avLst/>
          </a:prstGeom>
        </p:spPr>
        <p:txBody>
          <a:bodyPr wrap="square">
            <a:spAutoFit/>
          </a:bodyPr>
          <a:lstStyle/>
          <a:p>
            <a:r>
              <a:rPr lang="en-US" altLang="zh-CN" sz="2000" dirty="0">
                <a:solidFill>
                  <a:srgbClr val="494949"/>
                </a:solidFill>
                <a:latin typeface="Arial" panose="020B0604020202020204" pitchFamily="34" charset="0"/>
              </a:rPr>
              <a:t>R</a:t>
            </a:r>
            <a:r>
              <a:rPr lang="zh-CN" altLang="en-US" sz="2000" dirty="0">
                <a:solidFill>
                  <a:srgbClr val="494949"/>
                </a:solidFill>
                <a:latin typeface="Arial" panose="020B0604020202020204" pitchFamily="34" charset="0"/>
              </a:rPr>
              <a:t>语言代码：</a:t>
            </a:r>
          </a:p>
          <a:p>
            <a:r>
              <a:rPr lang="zh-CN" altLang="en-US" sz="2000" dirty="0">
                <a:solidFill>
                  <a:srgbClr val="494949"/>
                </a:solidFill>
                <a:latin typeface="Arial" panose="020B0604020202020204" pitchFamily="34" charset="0"/>
              </a:rPr>
              <a:t>    </a:t>
            </a:r>
            <a:r>
              <a:rPr lang="en-US" altLang="zh-CN" sz="2000" dirty="0">
                <a:solidFill>
                  <a:srgbClr val="494949"/>
                </a:solidFill>
                <a:latin typeface="Arial" panose="020B0604020202020204" pitchFamily="34" charset="0"/>
              </a:rPr>
              <a:t>#</a:t>
            </a:r>
            <a:r>
              <a:rPr lang="zh-CN" altLang="en-US" sz="2000" dirty="0">
                <a:solidFill>
                  <a:srgbClr val="494949"/>
                </a:solidFill>
                <a:latin typeface="Arial" panose="020B0604020202020204" pitchFamily="34" charset="0"/>
              </a:rPr>
              <a:t>输入数据</a:t>
            </a:r>
            <a:br>
              <a:rPr lang="zh-CN" altLang="en-US" sz="2000" dirty="0">
                <a:solidFill>
                  <a:srgbClr val="494949"/>
                </a:solidFill>
                <a:latin typeface="Arial" panose="020B0604020202020204" pitchFamily="34" charset="0"/>
              </a:rPr>
            </a:br>
            <a:r>
              <a:rPr lang="zh-CN" altLang="en-US" sz="2000" dirty="0">
                <a:solidFill>
                  <a:srgbClr val="494949"/>
                </a:solidFill>
                <a:latin typeface="Arial" panose="020B0604020202020204" pitchFamily="34" charset="0"/>
              </a:rPr>
              <a:t>    </a:t>
            </a:r>
            <a:r>
              <a:rPr lang="en-US" altLang="zh-CN" sz="2000" dirty="0">
                <a:solidFill>
                  <a:srgbClr val="494949"/>
                </a:solidFill>
                <a:latin typeface="Arial" panose="020B0604020202020204" pitchFamily="34" charset="0"/>
              </a:rPr>
              <a:t>X&lt;-0:6; Y&lt;-c(7, 10, 12, 8, 3, 2, 0)</a:t>
            </a:r>
            <a:br>
              <a:rPr lang="en-US" altLang="zh-CN" sz="2000" dirty="0">
                <a:solidFill>
                  <a:srgbClr val="494949"/>
                </a:solidFill>
                <a:latin typeface="Arial" panose="020B0604020202020204" pitchFamily="34" charset="0"/>
              </a:rPr>
            </a:br>
            <a:r>
              <a:rPr lang="en-US" altLang="zh-CN" sz="2000" dirty="0">
                <a:solidFill>
                  <a:srgbClr val="494949"/>
                </a:solidFill>
                <a:latin typeface="Arial" panose="020B0604020202020204" pitchFamily="34" charset="0"/>
              </a:rPr>
              <a:t>    #</a:t>
            </a:r>
            <a:r>
              <a:rPr lang="zh-CN" altLang="en-US" sz="2000" dirty="0">
                <a:solidFill>
                  <a:srgbClr val="494949"/>
                </a:solidFill>
                <a:latin typeface="Arial" panose="020B0604020202020204" pitchFamily="34" charset="0"/>
              </a:rPr>
              <a:t>计算理论分布，其中</a:t>
            </a:r>
            <a:r>
              <a:rPr lang="en-US" altLang="zh-CN" sz="2000" dirty="0">
                <a:solidFill>
                  <a:srgbClr val="494949"/>
                </a:solidFill>
                <a:latin typeface="Arial" panose="020B0604020202020204" pitchFamily="34" charset="0"/>
              </a:rPr>
              <a:t>mean(rep(X,Y))</a:t>
            </a:r>
            <a:r>
              <a:rPr lang="zh-CN" altLang="en-US" sz="2000" dirty="0">
                <a:solidFill>
                  <a:srgbClr val="494949"/>
                </a:solidFill>
                <a:latin typeface="Arial" panose="020B0604020202020204" pitchFamily="34" charset="0"/>
              </a:rPr>
              <a:t>为样本均值</a:t>
            </a:r>
            <a:br>
              <a:rPr lang="zh-CN" altLang="en-US" sz="2000" dirty="0">
                <a:solidFill>
                  <a:srgbClr val="494949"/>
                </a:solidFill>
                <a:latin typeface="Arial" panose="020B0604020202020204" pitchFamily="34" charset="0"/>
              </a:rPr>
            </a:br>
            <a:r>
              <a:rPr lang="zh-CN" altLang="en-US" sz="2000" dirty="0">
                <a:solidFill>
                  <a:srgbClr val="494949"/>
                </a:solidFill>
                <a:latin typeface="Arial" panose="020B0604020202020204" pitchFamily="34" charset="0"/>
              </a:rPr>
              <a:t>    </a:t>
            </a:r>
            <a:r>
              <a:rPr lang="en-US" altLang="zh-CN" sz="2000" dirty="0">
                <a:solidFill>
                  <a:srgbClr val="494949"/>
                </a:solidFill>
                <a:latin typeface="Arial" panose="020B0604020202020204" pitchFamily="34" charset="0"/>
              </a:rPr>
              <a:t>q&lt;-</a:t>
            </a:r>
            <a:r>
              <a:rPr lang="en-US" altLang="zh-CN" sz="2000" dirty="0" err="1">
                <a:solidFill>
                  <a:srgbClr val="494949"/>
                </a:solidFill>
                <a:latin typeface="Arial" panose="020B0604020202020204" pitchFamily="34" charset="0"/>
              </a:rPr>
              <a:t>ppois</a:t>
            </a:r>
            <a:r>
              <a:rPr lang="en-US" altLang="zh-CN" sz="2000" dirty="0">
                <a:solidFill>
                  <a:srgbClr val="494949"/>
                </a:solidFill>
                <a:latin typeface="Arial" panose="020B0604020202020204" pitchFamily="34" charset="0"/>
              </a:rPr>
              <a:t>(X, mean(rep(X,Y))); n&lt;-length(Y)</a:t>
            </a:r>
            <a:br>
              <a:rPr lang="en-US" altLang="zh-CN" sz="2000" dirty="0">
                <a:solidFill>
                  <a:srgbClr val="494949"/>
                </a:solidFill>
                <a:latin typeface="Arial" panose="020B0604020202020204" pitchFamily="34" charset="0"/>
              </a:rPr>
            </a:br>
            <a:r>
              <a:rPr lang="en-US" altLang="zh-CN" sz="2000" dirty="0">
                <a:solidFill>
                  <a:srgbClr val="494949"/>
                </a:solidFill>
                <a:latin typeface="Arial" panose="020B0604020202020204" pitchFamily="34" charset="0"/>
              </a:rPr>
              <a:t>    p=rep(0,n)</a:t>
            </a:r>
            <a:br>
              <a:rPr lang="en-US" altLang="zh-CN" sz="2000" dirty="0">
                <a:solidFill>
                  <a:srgbClr val="494949"/>
                </a:solidFill>
                <a:latin typeface="Arial" panose="020B0604020202020204" pitchFamily="34" charset="0"/>
              </a:rPr>
            </a:br>
            <a:r>
              <a:rPr lang="en-US" altLang="zh-CN" sz="2000" dirty="0">
                <a:solidFill>
                  <a:srgbClr val="494949"/>
                </a:solidFill>
                <a:latin typeface="Arial" panose="020B0604020202020204" pitchFamily="34" charset="0"/>
              </a:rPr>
              <a:t>    p[1]&lt;-q[1]; p[n]&lt;-1-q[n-1]</a:t>
            </a:r>
            <a:br>
              <a:rPr lang="en-US" altLang="zh-CN" sz="2000" dirty="0">
                <a:solidFill>
                  <a:srgbClr val="494949"/>
                </a:solidFill>
                <a:latin typeface="Arial" panose="020B0604020202020204" pitchFamily="34" charset="0"/>
              </a:rPr>
            </a:br>
            <a:r>
              <a:rPr lang="en-US" altLang="zh-CN" sz="2000" dirty="0">
                <a:solidFill>
                  <a:srgbClr val="494949"/>
                </a:solidFill>
                <a:latin typeface="Arial" panose="020B0604020202020204" pitchFamily="34" charset="0"/>
              </a:rPr>
              <a:t>    for (</a:t>
            </a:r>
            <a:r>
              <a:rPr lang="en-US" altLang="zh-CN" sz="2000" dirty="0" err="1">
                <a:solidFill>
                  <a:srgbClr val="494949"/>
                </a:solidFill>
                <a:latin typeface="Arial" panose="020B0604020202020204" pitchFamily="34" charset="0"/>
              </a:rPr>
              <a:t>i</a:t>
            </a:r>
            <a:r>
              <a:rPr lang="en-US" altLang="zh-CN" sz="2000" dirty="0">
                <a:solidFill>
                  <a:srgbClr val="494949"/>
                </a:solidFill>
                <a:latin typeface="Arial" panose="020B0604020202020204" pitchFamily="34" charset="0"/>
              </a:rPr>
              <a:t> in 2:(n-1))</a:t>
            </a:r>
            <a:br>
              <a:rPr lang="en-US" altLang="zh-CN" sz="2000" dirty="0">
                <a:solidFill>
                  <a:srgbClr val="494949"/>
                </a:solidFill>
                <a:latin typeface="Arial" panose="020B0604020202020204" pitchFamily="34" charset="0"/>
              </a:rPr>
            </a:br>
            <a:r>
              <a:rPr lang="en-US" altLang="zh-CN" sz="2000" dirty="0">
                <a:solidFill>
                  <a:srgbClr val="494949"/>
                </a:solidFill>
                <a:latin typeface="Arial" panose="020B0604020202020204" pitchFamily="34" charset="0"/>
              </a:rPr>
              <a:t>       p[</a:t>
            </a:r>
            <a:r>
              <a:rPr lang="en-US" altLang="zh-CN" sz="2000" dirty="0" err="1">
                <a:solidFill>
                  <a:srgbClr val="494949"/>
                </a:solidFill>
                <a:latin typeface="Arial" panose="020B0604020202020204" pitchFamily="34" charset="0"/>
              </a:rPr>
              <a:t>i</a:t>
            </a:r>
            <a:r>
              <a:rPr lang="en-US" altLang="zh-CN" sz="2000" dirty="0">
                <a:solidFill>
                  <a:srgbClr val="494949"/>
                </a:solidFill>
                <a:latin typeface="Arial" panose="020B0604020202020204" pitchFamily="34" charset="0"/>
              </a:rPr>
              <a:t>]&lt;-q[</a:t>
            </a:r>
            <a:r>
              <a:rPr lang="en-US" altLang="zh-CN" sz="2000" dirty="0" err="1">
                <a:solidFill>
                  <a:srgbClr val="494949"/>
                </a:solidFill>
                <a:latin typeface="Arial" panose="020B0604020202020204" pitchFamily="34" charset="0"/>
              </a:rPr>
              <a:t>i</a:t>
            </a:r>
            <a:r>
              <a:rPr lang="en-US" altLang="zh-CN" sz="2000" dirty="0">
                <a:solidFill>
                  <a:srgbClr val="494949"/>
                </a:solidFill>
                <a:latin typeface="Arial" panose="020B0604020202020204" pitchFamily="34" charset="0"/>
              </a:rPr>
              <a:t>]-q[i-1]</a:t>
            </a:r>
            <a:br>
              <a:rPr lang="en-US" altLang="zh-CN" sz="2000" dirty="0">
                <a:solidFill>
                  <a:srgbClr val="494949"/>
                </a:solidFill>
                <a:latin typeface="Arial" panose="020B0604020202020204" pitchFamily="34" charset="0"/>
              </a:rPr>
            </a:br>
            <a:r>
              <a:rPr lang="en-US" altLang="zh-CN" sz="2000" dirty="0">
                <a:solidFill>
                  <a:srgbClr val="494949"/>
                </a:solidFill>
                <a:latin typeface="Arial" panose="020B0604020202020204" pitchFamily="34" charset="0"/>
              </a:rPr>
              <a:t>    #</a:t>
            </a:r>
            <a:r>
              <a:rPr lang="zh-CN" altLang="en-US" sz="2000" dirty="0">
                <a:solidFill>
                  <a:srgbClr val="494949"/>
                </a:solidFill>
                <a:latin typeface="Arial" panose="020B0604020202020204" pitchFamily="34" charset="0"/>
              </a:rPr>
              <a:t>作检验</a:t>
            </a:r>
            <a:br>
              <a:rPr lang="zh-CN" altLang="en-US" sz="2000" dirty="0">
                <a:solidFill>
                  <a:srgbClr val="494949"/>
                </a:solidFill>
                <a:latin typeface="Arial" panose="020B0604020202020204" pitchFamily="34" charset="0"/>
              </a:rPr>
            </a:br>
            <a:r>
              <a:rPr lang="zh-CN" altLang="en-US" sz="2000" dirty="0">
                <a:solidFill>
                  <a:srgbClr val="494949"/>
                </a:solidFill>
                <a:latin typeface="Arial" panose="020B0604020202020204" pitchFamily="34" charset="0"/>
              </a:rPr>
              <a:t>    </a:t>
            </a:r>
            <a:r>
              <a:rPr lang="en-US" altLang="zh-CN" sz="2000" dirty="0" err="1">
                <a:solidFill>
                  <a:srgbClr val="494949"/>
                </a:solidFill>
                <a:latin typeface="Arial" panose="020B0604020202020204" pitchFamily="34" charset="0"/>
              </a:rPr>
              <a:t>chisq.test</a:t>
            </a:r>
            <a:r>
              <a:rPr lang="en-US" altLang="zh-CN" sz="2000" dirty="0">
                <a:solidFill>
                  <a:srgbClr val="494949"/>
                </a:solidFill>
                <a:latin typeface="Arial" panose="020B0604020202020204" pitchFamily="34" charset="0"/>
              </a:rPr>
              <a:t>(</a:t>
            </a:r>
            <a:r>
              <a:rPr lang="en-US" altLang="zh-CN" sz="2000" dirty="0" err="1">
                <a:solidFill>
                  <a:srgbClr val="494949"/>
                </a:solidFill>
                <a:latin typeface="Arial" panose="020B0604020202020204" pitchFamily="34" charset="0"/>
              </a:rPr>
              <a:t>Y,p</a:t>
            </a:r>
            <a:r>
              <a:rPr lang="en-US" altLang="zh-CN" sz="2000" dirty="0">
                <a:solidFill>
                  <a:srgbClr val="494949"/>
                </a:solidFill>
                <a:latin typeface="Arial" panose="020B0604020202020204" pitchFamily="34" charset="0"/>
              </a:rPr>
              <a:t>=p)</a:t>
            </a:r>
            <a:endParaRPr lang="en-US" altLang="zh-CN" sz="2000" b="0" i="0" dirty="0">
              <a:solidFill>
                <a:srgbClr val="494949"/>
              </a:solidFill>
              <a:effectLst/>
              <a:latin typeface="Arial" panose="020B0604020202020204" pitchFamily="34" charset="0"/>
            </a:endParaRPr>
          </a:p>
        </p:txBody>
      </p:sp>
      <p:pic>
        <p:nvPicPr>
          <p:cNvPr id="2145284" name="Picture 4" descr="https://images2015.cnblogs.com/blog/1093203/201704/1093203-20170416095327614-1357326265.png">
            <a:extLst>
              <a:ext uri="{FF2B5EF4-FFF2-40B4-BE49-F238E27FC236}">
                <a16:creationId xmlns:a16="http://schemas.microsoft.com/office/drawing/2014/main" id="{C6B0E0B8-7EFE-4824-B2CD-E9772633CA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5301208"/>
            <a:ext cx="5276850" cy="120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5535348"/>
      </p:ext>
    </p:extLst>
  </p:cSld>
  <p:clrMapOvr>
    <a:masterClrMapping/>
  </p:clrMapOvr>
  <p:transition spd="slow">
    <p:pull dir="r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2F7C1E19-1D80-4793-9BF8-1B9CC2171759}"/>
              </a:ext>
            </a:extLst>
          </p:cNvPr>
          <p:cNvSpPr/>
          <p:nvPr/>
        </p:nvSpPr>
        <p:spPr>
          <a:xfrm>
            <a:off x="611560" y="332656"/>
            <a:ext cx="8208912" cy="5632311"/>
          </a:xfrm>
          <a:prstGeom prst="rect">
            <a:avLst/>
          </a:prstGeom>
        </p:spPr>
        <p:txBody>
          <a:bodyPr wrap="square">
            <a:spAutoFit/>
          </a:bodyPr>
          <a:lstStyle/>
          <a:p>
            <a:r>
              <a:rPr lang="zh-CN" altLang="en-US" sz="2000" dirty="0">
                <a:solidFill>
                  <a:srgbClr val="494949"/>
                </a:solidFill>
                <a:latin typeface="Arial" panose="020B0604020202020204" pitchFamily="34" charset="0"/>
              </a:rPr>
              <a:t>皮尔森卡方拟合由度检验要求分组后每组的频数至少要大于等于</a:t>
            </a:r>
            <a:r>
              <a:rPr lang="en-US" altLang="zh-CN" sz="2000" dirty="0">
                <a:solidFill>
                  <a:srgbClr val="494949"/>
                </a:solidFill>
                <a:latin typeface="Arial" panose="020B0604020202020204" pitchFamily="34" charset="0"/>
              </a:rPr>
              <a:t>5</a:t>
            </a:r>
            <a:r>
              <a:rPr lang="zh-CN" altLang="en-US" sz="2000" dirty="0">
                <a:solidFill>
                  <a:srgbClr val="494949"/>
                </a:solidFill>
                <a:latin typeface="Arial" panose="020B0604020202020204" pitchFamily="34" charset="0"/>
              </a:rPr>
              <a:t>，而后三组中出现的频率分别为</a:t>
            </a:r>
            <a:r>
              <a:rPr lang="en-US" altLang="zh-CN" sz="2000" dirty="0">
                <a:solidFill>
                  <a:srgbClr val="494949"/>
                </a:solidFill>
                <a:latin typeface="Arial" panose="020B0604020202020204" pitchFamily="34" charset="0"/>
              </a:rPr>
              <a:t>3</a:t>
            </a:r>
            <a:r>
              <a:rPr lang="zh-CN" altLang="en-US" sz="2000" dirty="0">
                <a:solidFill>
                  <a:srgbClr val="494949"/>
                </a:solidFill>
                <a:latin typeface="Arial" panose="020B0604020202020204" pitchFamily="34" charset="0"/>
              </a:rPr>
              <a:t>，</a:t>
            </a:r>
            <a:r>
              <a:rPr lang="en-US" altLang="zh-CN" sz="2000" dirty="0">
                <a:solidFill>
                  <a:srgbClr val="494949"/>
                </a:solidFill>
                <a:latin typeface="Arial" panose="020B0604020202020204" pitchFamily="34" charset="0"/>
              </a:rPr>
              <a:t>2</a:t>
            </a:r>
            <a:r>
              <a:rPr lang="zh-CN" altLang="en-US" sz="2000" dirty="0">
                <a:solidFill>
                  <a:srgbClr val="494949"/>
                </a:solidFill>
                <a:latin typeface="Arial" panose="020B0604020202020204" pitchFamily="34" charset="0"/>
              </a:rPr>
              <a:t>，</a:t>
            </a:r>
            <a:r>
              <a:rPr lang="en-US" altLang="zh-CN" sz="2000" dirty="0">
                <a:solidFill>
                  <a:srgbClr val="494949"/>
                </a:solidFill>
                <a:latin typeface="Arial" panose="020B0604020202020204" pitchFamily="34" charset="0"/>
              </a:rPr>
              <a:t>0</a:t>
            </a:r>
            <a:r>
              <a:rPr lang="zh-CN" altLang="en-US" sz="2000" dirty="0">
                <a:solidFill>
                  <a:srgbClr val="494949"/>
                </a:solidFill>
                <a:latin typeface="Arial" panose="020B0604020202020204" pitchFamily="34" charset="0"/>
              </a:rPr>
              <a:t>，均小于</a:t>
            </a:r>
            <a:r>
              <a:rPr lang="en-US" altLang="zh-CN" sz="2000" dirty="0">
                <a:solidFill>
                  <a:srgbClr val="494949"/>
                </a:solidFill>
                <a:latin typeface="Arial" panose="020B0604020202020204" pitchFamily="34" charset="0"/>
              </a:rPr>
              <a:t>5</a:t>
            </a:r>
            <a:r>
              <a:rPr lang="zh-CN" altLang="en-US" sz="2000" dirty="0">
                <a:solidFill>
                  <a:srgbClr val="494949"/>
                </a:solidFill>
                <a:latin typeface="Arial" panose="020B0604020202020204" pitchFamily="34" charset="0"/>
              </a:rPr>
              <a:t>，解决问题的方法是将后三组合成一组，此时的频数为</a:t>
            </a:r>
            <a:r>
              <a:rPr lang="en-US" altLang="zh-CN" sz="2000" dirty="0">
                <a:solidFill>
                  <a:srgbClr val="494949"/>
                </a:solidFill>
                <a:latin typeface="Arial" panose="020B0604020202020204" pitchFamily="34" charset="0"/>
              </a:rPr>
              <a:t>5</a:t>
            </a:r>
            <a:r>
              <a:rPr lang="zh-CN" altLang="en-US" sz="2000" dirty="0">
                <a:solidFill>
                  <a:srgbClr val="494949"/>
                </a:solidFill>
                <a:latin typeface="Arial" panose="020B0604020202020204" pitchFamily="34" charset="0"/>
              </a:rPr>
              <a:t>，满足要求，重写</a:t>
            </a:r>
            <a:r>
              <a:rPr lang="en-US" altLang="zh-CN" sz="2000" dirty="0">
                <a:solidFill>
                  <a:srgbClr val="494949"/>
                </a:solidFill>
                <a:latin typeface="Arial" panose="020B0604020202020204" pitchFamily="34" charset="0"/>
              </a:rPr>
              <a:t>R</a:t>
            </a:r>
            <a:r>
              <a:rPr lang="zh-CN" altLang="en-US" sz="2000" dirty="0">
                <a:solidFill>
                  <a:srgbClr val="494949"/>
                </a:solidFill>
                <a:latin typeface="Arial" panose="020B0604020202020204" pitchFamily="34" charset="0"/>
              </a:rPr>
              <a:t>语言代码</a:t>
            </a:r>
          </a:p>
          <a:p>
            <a:r>
              <a:rPr lang="zh-CN" altLang="en-US" sz="2000" dirty="0">
                <a:solidFill>
                  <a:srgbClr val="494949"/>
                </a:solidFill>
                <a:latin typeface="Arial" panose="020B0604020202020204" pitchFamily="34" charset="0"/>
              </a:rPr>
              <a:t>    </a:t>
            </a:r>
            <a:r>
              <a:rPr lang="en-US" altLang="zh-CN" sz="2000" dirty="0">
                <a:solidFill>
                  <a:srgbClr val="494949"/>
                </a:solidFill>
                <a:latin typeface="Arial" panose="020B0604020202020204" pitchFamily="34" charset="0"/>
              </a:rPr>
              <a:t>R</a:t>
            </a:r>
            <a:r>
              <a:rPr lang="zh-CN" altLang="en-US" sz="2000" dirty="0">
                <a:solidFill>
                  <a:srgbClr val="494949"/>
                </a:solidFill>
                <a:latin typeface="Arial" panose="020B0604020202020204" pitchFamily="34" charset="0"/>
              </a:rPr>
              <a:t>语言代码：</a:t>
            </a:r>
          </a:p>
          <a:p>
            <a:r>
              <a:rPr lang="zh-CN" altLang="en-US" sz="2000" dirty="0">
                <a:solidFill>
                  <a:srgbClr val="494949"/>
                </a:solidFill>
                <a:latin typeface="Arial" panose="020B0604020202020204" pitchFamily="34" charset="0"/>
              </a:rPr>
              <a:t>   </a:t>
            </a:r>
            <a:r>
              <a:rPr lang="en-US" altLang="zh-CN" sz="2000" dirty="0">
                <a:solidFill>
                  <a:srgbClr val="494949"/>
                </a:solidFill>
                <a:latin typeface="Arial" panose="020B0604020202020204" pitchFamily="34" charset="0"/>
              </a:rPr>
              <a:t>#</a:t>
            </a:r>
            <a:r>
              <a:rPr lang="zh-CN" altLang="en-US" sz="2000" dirty="0">
                <a:solidFill>
                  <a:srgbClr val="494949"/>
                </a:solidFill>
                <a:latin typeface="Arial" panose="020B0604020202020204" pitchFamily="34" charset="0"/>
              </a:rPr>
              <a:t>输入数据</a:t>
            </a:r>
            <a:br>
              <a:rPr lang="zh-CN" altLang="en-US" sz="2000" dirty="0">
                <a:solidFill>
                  <a:srgbClr val="494949"/>
                </a:solidFill>
                <a:latin typeface="Arial" panose="020B0604020202020204" pitchFamily="34" charset="0"/>
              </a:rPr>
            </a:br>
            <a:r>
              <a:rPr lang="zh-CN" altLang="en-US" sz="2000" dirty="0">
                <a:solidFill>
                  <a:srgbClr val="494949"/>
                </a:solidFill>
                <a:latin typeface="Arial" panose="020B0604020202020204" pitchFamily="34" charset="0"/>
              </a:rPr>
              <a:t>    </a:t>
            </a:r>
            <a:r>
              <a:rPr lang="en-US" altLang="zh-CN" sz="2000" dirty="0">
                <a:solidFill>
                  <a:srgbClr val="494949"/>
                </a:solidFill>
                <a:latin typeface="Arial" panose="020B0604020202020204" pitchFamily="34" charset="0"/>
              </a:rPr>
              <a:t>X&lt;-0:6; Y&lt;-c(7, 10, 12, 8, 3, 2, 0)</a:t>
            </a:r>
            <a:br>
              <a:rPr lang="en-US" altLang="zh-CN" sz="2000" dirty="0">
                <a:solidFill>
                  <a:srgbClr val="494949"/>
                </a:solidFill>
                <a:latin typeface="Arial" panose="020B0604020202020204" pitchFamily="34" charset="0"/>
              </a:rPr>
            </a:br>
            <a:r>
              <a:rPr lang="en-US" altLang="zh-CN" sz="2000" dirty="0">
                <a:solidFill>
                  <a:srgbClr val="494949"/>
                </a:solidFill>
                <a:latin typeface="Arial" panose="020B0604020202020204" pitchFamily="34" charset="0"/>
              </a:rPr>
              <a:t>   #</a:t>
            </a:r>
            <a:r>
              <a:rPr lang="zh-CN" altLang="en-US" sz="2000" dirty="0">
                <a:solidFill>
                  <a:srgbClr val="494949"/>
                </a:solidFill>
                <a:latin typeface="Arial" panose="020B0604020202020204" pitchFamily="34" charset="0"/>
              </a:rPr>
              <a:t>计算理论分布，其中</a:t>
            </a:r>
            <a:r>
              <a:rPr lang="en-US" altLang="zh-CN" sz="2000" dirty="0">
                <a:solidFill>
                  <a:srgbClr val="494949"/>
                </a:solidFill>
                <a:latin typeface="Arial" panose="020B0604020202020204" pitchFamily="34" charset="0"/>
              </a:rPr>
              <a:t>mean(rep(X,Y))</a:t>
            </a:r>
            <a:r>
              <a:rPr lang="zh-CN" altLang="en-US" sz="2000" dirty="0">
                <a:solidFill>
                  <a:srgbClr val="494949"/>
                </a:solidFill>
                <a:latin typeface="Arial" panose="020B0604020202020204" pitchFamily="34" charset="0"/>
              </a:rPr>
              <a:t>为样本均值</a:t>
            </a:r>
            <a:br>
              <a:rPr lang="zh-CN" altLang="en-US" sz="2000" dirty="0">
                <a:solidFill>
                  <a:srgbClr val="494949"/>
                </a:solidFill>
                <a:latin typeface="Arial" panose="020B0604020202020204" pitchFamily="34" charset="0"/>
              </a:rPr>
            </a:br>
            <a:r>
              <a:rPr lang="zh-CN" altLang="en-US" sz="2000" dirty="0">
                <a:solidFill>
                  <a:srgbClr val="494949"/>
                </a:solidFill>
                <a:latin typeface="Arial" panose="020B0604020202020204" pitchFamily="34" charset="0"/>
              </a:rPr>
              <a:t>    </a:t>
            </a:r>
            <a:r>
              <a:rPr lang="en-US" altLang="zh-CN" sz="2000" dirty="0">
                <a:solidFill>
                  <a:srgbClr val="494949"/>
                </a:solidFill>
                <a:latin typeface="Arial" panose="020B0604020202020204" pitchFamily="34" charset="0"/>
              </a:rPr>
              <a:t>q&lt;-</a:t>
            </a:r>
            <a:r>
              <a:rPr lang="en-US" altLang="zh-CN" sz="2000" dirty="0" err="1">
                <a:solidFill>
                  <a:srgbClr val="494949"/>
                </a:solidFill>
                <a:latin typeface="Arial" panose="020B0604020202020204" pitchFamily="34" charset="0"/>
              </a:rPr>
              <a:t>ppois</a:t>
            </a:r>
            <a:r>
              <a:rPr lang="en-US" altLang="zh-CN" sz="2000" dirty="0">
                <a:solidFill>
                  <a:srgbClr val="494949"/>
                </a:solidFill>
                <a:latin typeface="Arial" panose="020B0604020202020204" pitchFamily="34" charset="0"/>
              </a:rPr>
              <a:t>(X, mean(rep(X,Y))); n&lt;-length(Y)</a:t>
            </a:r>
            <a:br>
              <a:rPr lang="en-US" altLang="zh-CN" sz="2000" dirty="0">
                <a:solidFill>
                  <a:srgbClr val="494949"/>
                </a:solidFill>
                <a:latin typeface="Arial" panose="020B0604020202020204" pitchFamily="34" charset="0"/>
              </a:rPr>
            </a:br>
            <a:r>
              <a:rPr lang="en-US" altLang="zh-CN" sz="2000" dirty="0">
                <a:solidFill>
                  <a:srgbClr val="494949"/>
                </a:solidFill>
                <a:latin typeface="Arial" panose="020B0604020202020204" pitchFamily="34" charset="0"/>
              </a:rPr>
              <a:t>    p&lt;-rep(0,n)</a:t>
            </a:r>
            <a:br>
              <a:rPr lang="en-US" altLang="zh-CN" sz="2000" dirty="0">
                <a:solidFill>
                  <a:srgbClr val="494949"/>
                </a:solidFill>
                <a:latin typeface="Arial" panose="020B0604020202020204" pitchFamily="34" charset="0"/>
              </a:rPr>
            </a:br>
            <a:r>
              <a:rPr lang="en-US" altLang="zh-CN" sz="2000" dirty="0">
                <a:solidFill>
                  <a:srgbClr val="494949"/>
                </a:solidFill>
                <a:latin typeface="Arial" panose="020B0604020202020204" pitchFamily="34" charset="0"/>
              </a:rPr>
              <a:t>    p[1]&lt;-q[1]; p[n]&lt;-1-q[n-1]</a:t>
            </a:r>
            <a:br>
              <a:rPr lang="en-US" altLang="zh-CN" sz="2000" dirty="0">
                <a:solidFill>
                  <a:srgbClr val="494949"/>
                </a:solidFill>
                <a:latin typeface="Arial" panose="020B0604020202020204" pitchFamily="34" charset="0"/>
              </a:rPr>
            </a:br>
            <a:r>
              <a:rPr lang="en-US" altLang="zh-CN" sz="2000" dirty="0">
                <a:solidFill>
                  <a:srgbClr val="494949"/>
                </a:solidFill>
                <a:latin typeface="Arial" panose="020B0604020202020204" pitchFamily="34" charset="0"/>
              </a:rPr>
              <a:t>    for (</a:t>
            </a:r>
            <a:r>
              <a:rPr lang="en-US" altLang="zh-CN" sz="2000" dirty="0" err="1">
                <a:solidFill>
                  <a:srgbClr val="494949"/>
                </a:solidFill>
                <a:latin typeface="Arial" panose="020B0604020202020204" pitchFamily="34" charset="0"/>
              </a:rPr>
              <a:t>i</a:t>
            </a:r>
            <a:r>
              <a:rPr lang="en-US" altLang="zh-CN" sz="2000" dirty="0">
                <a:solidFill>
                  <a:srgbClr val="494949"/>
                </a:solidFill>
                <a:latin typeface="Arial" panose="020B0604020202020204" pitchFamily="34" charset="0"/>
              </a:rPr>
              <a:t> in 2:(n-1))</a:t>
            </a:r>
            <a:br>
              <a:rPr lang="en-US" altLang="zh-CN" sz="2000" dirty="0">
                <a:solidFill>
                  <a:srgbClr val="494949"/>
                </a:solidFill>
                <a:latin typeface="Arial" panose="020B0604020202020204" pitchFamily="34" charset="0"/>
              </a:rPr>
            </a:br>
            <a:r>
              <a:rPr lang="en-US" altLang="zh-CN" sz="2000" dirty="0">
                <a:solidFill>
                  <a:srgbClr val="494949"/>
                </a:solidFill>
                <a:latin typeface="Arial" panose="020B0604020202020204" pitchFamily="34" charset="0"/>
              </a:rPr>
              <a:t>      p[</a:t>
            </a:r>
            <a:r>
              <a:rPr lang="en-US" altLang="zh-CN" sz="2000" dirty="0" err="1">
                <a:solidFill>
                  <a:srgbClr val="494949"/>
                </a:solidFill>
                <a:latin typeface="Arial" panose="020B0604020202020204" pitchFamily="34" charset="0"/>
              </a:rPr>
              <a:t>i</a:t>
            </a:r>
            <a:r>
              <a:rPr lang="en-US" altLang="zh-CN" sz="2000" dirty="0">
                <a:solidFill>
                  <a:srgbClr val="494949"/>
                </a:solidFill>
                <a:latin typeface="Arial" panose="020B0604020202020204" pitchFamily="34" charset="0"/>
              </a:rPr>
              <a:t>]&lt;-q[</a:t>
            </a:r>
            <a:r>
              <a:rPr lang="en-US" altLang="zh-CN" sz="2000" dirty="0" err="1">
                <a:solidFill>
                  <a:srgbClr val="494949"/>
                </a:solidFill>
                <a:latin typeface="Arial" panose="020B0604020202020204" pitchFamily="34" charset="0"/>
              </a:rPr>
              <a:t>i</a:t>
            </a:r>
            <a:r>
              <a:rPr lang="en-US" altLang="zh-CN" sz="2000" dirty="0">
                <a:solidFill>
                  <a:srgbClr val="494949"/>
                </a:solidFill>
                <a:latin typeface="Arial" panose="020B0604020202020204" pitchFamily="34" charset="0"/>
              </a:rPr>
              <a:t>]-q[i-1]</a:t>
            </a:r>
            <a:br>
              <a:rPr lang="en-US" altLang="zh-CN" sz="2000" dirty="0">
                <a:solidFill>
                  <a:srgbClr val="494949"/>
                </a:solidFill>
                <a:latin typeface="Arial" panose="020B0604020202020204" pitchFamily="34" charset="0"/>
              </a:rPr>
            </a:br>
            <a:r>
              <a:rPr lang="en-US" altLang="zh-CN" sz="2000" dirty="0">
                <a:solidFill>
                  <a:srgbClr val="494949"/>
                </a:solidFill>
                <a:latin typeface="Arial" panose="020B0604020202020204" pitchFamily="34" charset="0"/>
              </a:rPr>
              <a:t>    #</a:t>
            </a:r>
            <a:r>
              <a:rPr lang="zh-CN" altLang="en-US" sz="2000" dirty="0">
                <a:solidFill>
                  <a:srgbClr val="494949"/>
                </a:solidFill>
                <a:latin typeface="Arial" panose="020B0604020202020204" pitchFamily="34" charset="0"/>
              </a:rPr>
              <a:t>重新分组</a:t>
            </a:r>
            <a:br>
              <a:rPr lang="zh-CN" altLang="en-US" sz="2000" dirty="0">
                <a:solidFill>
                  <a:srgbClr val="494949"/>
                </a:solidFill>
                <a:latin typeface="Arial" panose="020B0604020202020204" pitchFamily="34" charset="0"/>
              </a:rPr>
            </a:br>
            <a:r>
              <a:rPr lang="zh-CN" altLang="en-US" sz="2000" dirty="0">
                <a:solidFill>
                  <a:srgbClr val="494949"/>
                </a:solidFill>
                <a:latin typeface="Arial" panose="020B0604020202020204" pitchFamily="34" charset="0"/>
              </a:rPr>
              <a:t>    </a:t>
            </a:r>
            <a:r>
              <a:rPr lang="en-US" altLang="zh-CN" sz="2000" dirty="0">
                <a:solidFill>
                  <a:srgbClr val="494949"/>
                </a:solidFill>
                <a:latin typeface="Arial" panose="020B0604020202020204" pitchFamily="34" charset="0"/>
              </a:rPr>
              <a:t>Z&lt;-c(7, 10, 12, 8, 5)</a:t>
            </a:r>
            <a:br>
              <a:rPr lang="en-US" altLang="zh-CN" sz="2000" dirty="0">
                <a:solidFill>
                  <a:srgbClr val="494949"/>
                </a:solidFill>
                <a:latin typeface="Arial" panose="020B0604020202020204" pitchFamily="34" charset="0"/>
              </a:rPr>
            </a:br>
            <a:r>
              <a:rPr lang="en-US" altLang="zh-CN" sz="2000" dirty="0">
                <a:solidFill>
                  <a:srgbClr val="494949"/>
                </a:solidFill>
                <a:latin typeface="Arial" panose="020B0604020202020204" pitchFamily="34" charset="0"/>
              </a:rPr>
              <a:t>    #</a:t>
            </a:r>
            <a:r>
              <a:rPr lang="zh-CN" altLang="en-US" sz="2000" dirty="0">
                <a:solidFill>
                  <a:srgbClr val="494949"/>
                </a:solidFill>
                <a:latin typeface="Arial" panose="020B0604020202020204" pitchFamily="34" charset="0"/>
              </a:rPr>
              <a:t>重新计算理论分布</a:t>
            </a:r>
            <a:br>
              <a:rPr lang="zh-CN" altLang="en-US" sz="2000" dirty="0">
                <a:solidFill>
                  <a:srgbClr val="494949"/>
                </a:solidFill>
                <a:latin typeface="Arial" panose="020B0604020202020204" pitchFamily="34" charset="0"/>
              </a:rPr>
            </a:br>
            <a:r>
              <a:rPr lang="zh-CN" altLang="en-US" sz="2000" dirty="0">
                <a:solidFill>
                  <a:srgbClr val="494949"/>
                </a:solidFill>
                <a:latin typeface="Arial" panose="020B0604020202020204" pitchFamily="34" charset="0"/>
              </a:rPr>
              <a:t>    </a:t>
            </a:r>
            <a:r>
              <a:rPr lang="en-US" altLang="zh-CN" sz="2000" dirty="0">
                <a:solidFill>
                  <a:srgbClr val="494949"/>
                </a:solidFill>
                <a:latin typeface="Arial" panose="020B0604020202020204" pitchFamily="34" charset="0"/>
              </a:rPr>
              <a:t>n&lt;-length(Z); p&lt;-p[1:n-1]; p[n]&lt;-1-q[n-1]</a:t>
            </a:r>
            <a:br>
              <a:rPr lang="en-US" altLang="zh-CN" sz="2000" dirty="0">
                <a:solidFill>
                  <a:srgbClr val="494949"/>
                </a:solidFill>
                <a:latin typeface="Arial" panose="020B0604020202020204" pitchFamily="34" charset="0"/>
              </a:rPr>
            </a:br>
            <a:r>
              <a:rPr lang="en-US" altLang="zh-CN" sz="2000" dirty="0">
                <a:solidFill>
                  <a:srgbClr val="494949"/>
                </a:solidFill>
                <a:latin typeface="Arial" panose="020B0604020202020204" pitchFamily="34" charset="0"/>
              </a:rPr>
              <a:t>    #</a:t>
            </a:r>
            <a:r>
              <a:rPr lang="zh-CN" altLang="en-US" sz="2000" dirty="0">
                <a:solidFill>
                  <a:srgbClr val="494949"/>
                </a:solidFill>
                <a:latin typeface="Arial" panose="020B0604020202020204" pitchFamily="34" charset="0"/>
              </a:rPr>
              <a:t>作检验</a:t>
            </a:r>
            <a:br>
              <a:rPr lang="zh-CN" altLang="en-US" sz="2000" dirty="0">
                <a:solidFill>
                  <a:srgbClr val="494949"/>
                </a:solidFill>
                <a:latin typeface="Arial" panose="020B0604020202020204" pitchFamily="34" charset="0"/>
              </a:rPr>
            </a:br>
            <a:r>
              <a:rPr lang="zh-CN" altLang="en-US" sz="2000" dirty="0">
                <a:solidFill>
                  <a:srgbClr val="494949"/>
                </a:solidFill>
                <a:latin typeface="Arial" panose="020B0604020202020204" pitchFamily="34" charset="0"/>
              </a:rPr>
              <a:t>    </a:t>
            </a:r>
            <a:r>
              <a:rPr lang="en-US" altLang="zh-CN" sz="2000" dirty="0" err="1">
                <a:solidFill>
                  <a:srgbClr val="494949"/>
                </a:solidFill>
                <a:latin typeface="Arial" panose="020B0604020202020204" pitchFamily="34" charset="0"/>
              </a:rPr>
              <a:t>chisq.test</a:t>
            </a:r>
            <a:r>
              <a:rPr lang="en-US" altLang="zh-CN" sz="2000" dirty="0">
                <a:solidFill>
                  <a:srgbClr val="494949"/>
                </a:solidFill>
                <a:latin typeface="Arial" panose="020B0604020202020204" pitchFamily="34" charset="0"/>
              </a:rPr>
              <a:t>(</a:t>
            </a:r>
            <a:r>
              <a:rPr lang="en-US" altLang="zh-CN" sz="2000" dirty="0" err="1">
                <a:solidFill>
                  <a:srgbClr val="494949"/>
                </a:solidFill>
                <a:latin typeface="Arial" panose="020B0604020202020204" pitchFamily="34" charset="0"/>
              </a:rPr>
              <a:t>Z,p</a:t>
            </a:r>
            <a:r>
              <a:rPr lang="en-US" altLang="zh-CN" sz="2000" dirty="0">
                <a:solidFill>
                  <a:srgbClr val="494949"/>
                </a:solidFill>
                <a:latin typeface="Arial" panose="020B0604020202020204" pitchFamily="34" charset="0"/>
              </a:rPr>
              <a:t>=p)</a:t>
            </a:r>
            <a:endParaRPr lang="en-US" altLang="zh-CN" sz="2000" b="0" i="0" dirty="0">
              <a:solidFill>
                <a:srgbClr val="494949"/>
              </a:solidFill>
              <a:effectLst/>
              <a:latin typeface="Arial" panose="020B0604020202020204" pitchFamily="34" charset="0"/>
            </a:endParaRPr>
          </a:p>
        </p:txBody>
      </p:sp>
      <p:pic>
        <p:nvPicPr>
          <p:cNvPr id="2146306" name="Picture 2" descr="https://images2015.cnblogs.com/blog/1093203/201704/1093203-20170416095430270-1839339624.png">
            <a:extLst>
              <a:ext uri="{FF2B5EF4-FFF2-40B4-BE49-F238E27FC236}">
                <a16:creationId xmlns:a16="http://schemas.microsoft.com/office/drawing/2014/main" id="{566BCB4A-881E-46D1-BAB2-C5B28595A2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3573016"/>
            <a:ext cx="3762375" cy="79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4469698"/>
      </p:ext>
    </p:extLst>
  </p:cSld>
  <p:clrMapOvr>
    <a:masterClrMapping/>
  </p:clrMapOvr>
  <p:transition spd="slow">
    <p:pull dir="r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Text Box 2"/>
          <p:cNvSpPr txBox="1">
            <a:spLocks noChangeArrowheads="1"/>
          </p:cNvSpPr>
          <p:nvPr/>
        </p:nvSpPr>
        <p:spPr bwMode="auto">
          <a:xfrm>
            <a:off x="381000" y="2590800"/>
            <a:ext cx="6781800" cy="2428875"/>
          </a:xfrm>
          <a:prstGeom prst="rect">
            <a:avLst/>
          </a:prstGeom>
          <a:noFill/>
          <a:ln w="9525">
            <a:noFill/>
            <a:miter lim="800000"/>
            <a:headEnd/>
            <a:tailEnd/>
          </a:ln>
          <a:effectLst/>
        </p:spPr>
        <p:txBody>
          <a:bodyPr anchor="ctr">
            <a:spAutoFit/>
          </a:bodyPr>
          <a:lstStyle/>
          <a:p>
            <a:pPr eaLnBrk="0" hangingPunct="0">
              <a:lnSpc>
                <a:spcPct val="120000"/>
              </a:lnSpc>
            </a:pPr>
            <a:r>
              <a:rPr lang="en-US" altLang="zh-CN" sz="3200" b="1">
                <a:ea typeface="楷体_GB2312" pitchFamily="49" charset="-122"/>
              </a:rPr>
              <a:t>        </a:t>
            </a:r>
            <a:r>
              <a:rPr lang="zh-CN" altLang="en-US" sz="3200" b="1">
                <a:ea typeface="楷体_GB2312" pitchFamily="49" charset="-122"/>
              </a:rPr>
              <a:t>奥地利生物学家孟德尔进行了长达八年之久的豌豆杂交试验</a:t>
            </a:r>
            <a:r>
              <a:rPr lang="en-US" altLang="zh-CN" sz="3200" b="1">
                <a:ea typeface="楷体_GB2312" pitchFamily="49" charset="-122"/>
              </a:rPr>
              <a:t>, </a:t>
            </a:r>
            <a:r>
              <a:rPr lang="zh-CN" altLang="en-US" sz="3200" b="1">
                <a:ea typeface="楷体_GB2312" pitchFamily="49" charset="-122"/>
              </a:rPr>
              <a:t>并根据试验结果</a:t>
            </a:r>
            <a:r>
              <a:rPr lang="en-US" altLang="zh-CN" sz="3200" b="1">
                <a:ea typeface="楷体_GB2312" pitchFamily="49" charset="-122"/>
              </a:rPr>
              <a:t>,</a:t>
            </a:r>
            <a:r>
              <a:rPr lang="zh-CN" altLang="en-US" sz="3200" b="1">
                <a:ea typeface="楷体_GB2312" pitchFamily="49" charset="-122"/>
              </a:rPr>
              <a:t>运用他的数理知识</a:t>
            </a:r>
            <a:r>
              <a:rPr lang="en-US" altLang="zh-CN" sz="3200" b="1">
                <a:ea typeface="楷体_GB2312" pitchFamily="49" charset="-122"/>
              </a:rPr>
              <a:t>, </a:t>
            </a:r>
            <a:r>
              <a:rPr lang="zh-CN" altLang="en-US" sz="3200" b="1">
                <a:ea typeface="楷体_GB2312" pitchFamily="49" charset="-122"/>
              </a:rPr>
              <a:t>发现了遗传的基本规律</a:t>
            </a:r>
            <a:r>
              <a:rPr lang="en-US" altLang="zh-CN" sz="3200" b="1">
                <a:ea typeface="楷体_GB2312" pitchFamily="49" charset="-122"/>
              </a:rPr>
              <a:t>.</a:t>
            </a:r>
          </a:p>
        </p:txBody>
      </p:sp>
      <p:sp>
        <p:nvSpPr>
          <p:cNvPr id="627715" name="Rectangle 3"/>
          <p:cNvSpPr>
            <a:spLocks noChangeArrowheads="1"/>
          </p:cNvSpPr>
          <p:nvPr/>
        </p:nvSpPr>
        <p:spPr bwMode="auto">
          <a:xfrm>
            <a:off x="457200" y="342900"/>
            <a:ext cx="8424863" cy="1844675"/>
          </a:xfrm>
          <a:prstGeom prst="rect">
            <a:avLst/>
          </a:prstGeom>
          <a:noFill/>
          <a:ln w="9525">
            <a:noFill/>
            <a:miter lim="800000"/>
            <a:headEnd/>
            <a:tailEnd/>
          </a:ln>
          <a:effectLst/>
        </p:spPr>
        <p:txBody>
          <a:bodyPr anchor="ctr">
            <a:spAutoFit/>
          </a:bodyPr>
          <a:lstStyle/>
          <a:p>
            <a:pPr eaLnBrk="0" hangingPunct="0">
              <a:lnSpc>
                <a:spcPct val="120000"/>
              </a:lnSpc>
            </a:pPr>
            <a:r>
              <a:rPr lang="en-US" altLang="zh-CN" sz="3200" b="1">
                <a:ea typeface="楷体_GB2312" pitchFamily="49" charset="-122"/>
              </a:rPr>
              <a:t>        </a:t>
            </a:r>
            <a:r>
              <a:rPr lang="zh-CN" altLang="en-US" sz="3200" b="1">
                <a:ea typeface="楷体_GB2312" pitchFamily="49" charset="-122"/>
              </a:rPr>
              <a:t>在此，我们以遗传学上的一项伟大发现为例，说明统计方法在研究自然界和人类社会的规律性时，是起着积极的、主动的作用</a:t>
            </a:r>
            <a:r>
              <a:rPr lang="en-US" altLang="zh-CN" sz="3200" b="1">
                <a:ea typeface="楷体_GB2312" pitchFamily="49" charset="-122"/>
              </a:rPr>
              <a:t>.</a:t>
            </a:r>
          </a:p>
        </p:txBody>
      </p:sp>
      <p:grpSp>
        <p:nvGrpSpPr>
          <p:cNvPr id="2" name="Group 4"/>
          <p:cNvGrpSpPr>
            <a:grpSpLocks/>
          </p:cNvGrpSpPr>
          <p:nvPr/>
        </p:nvGrpSpPr>
        <p:grpSpPr bwMode="auto">
          <a:xfrm>
            <a:off x="7315200" y="2163763"/>
            <a:ext cx="1512888" cy="2560637"/>
            <a:chOff x="4608" y="1200"/>
            <a:chExt cx="953" cy="1613"/>
          </a:xfrm>
        </p:grpSpPr>
        <p:pic>
          <p:nvPicPr>
            <p:cNvPr id="627717" name="Picture 5" descr="孟德尔"/>
            <p:cNvPicPr>
              <a:picLocks noChangeAspect="1" noChangeArrowheads="1"/>
            </p:cNvPicPr>
            <p:nvPr/>
          </p:nvPicPr>
          <p:blipFill>
            <a:blip r:embed="rId2" cstate="print"/>
            <a:srcRect/>
            <a:stretch>
              <a:fillRect/>
            </a:stretch>
          </p:blipFill>
          <p:spPr bwMode="auto">
            <a:xfrm>
              <a:off x="4608" y="1200"/>
              <a:ext cx="953" cy="1248"/>
            </a:xfrm>
            <a:prstGeom prst="rect">
              <a:avLst/>
            </a:prstGeom>
            <a:noFill/>
          </p:spPr>
        </p:pic>
        <p:sp>
          <p:nvSpPr>
            <p:cNvPr id="627718" name="Rectangle 6"/>
            <p:cNvSpPr>
              <a:spLocks noChangeArrowheads="1"/>
            </p:cNvSpPr>
            <p:nvPr/>
          </p:nvSpPr>
          <p:spPr bwMode="auto">
            <a:xfrm>
              <a:off x="4679" y="2486"/>
              <a:ext cx="791" cy="327"/>
            </a:xfrm>
            <a:prstGeom prst="rect">
              <a:avLst/>
            </a:prstGeom>
            <a:noFill/>
            <a:ln w="9525">
              <a:noFill/>
              <a:miter lim="800000"/>
              <a:headEnd/>
              <a:tailEnd/>
            </a:ln>
            <a:effectLst/>
          </p:spPr>
          <p:txBody>
            <a:bodyPr wrap="none" anchor="ctr">
              <a:spAutoFit/>
            </a:bodyPr>
            <a:lstStyle/>
            <a:p>
              <a:pPr algn="ctr"/>
              <a:r>
                <a:rPr lang="zh-CN" altLang="en-US" sz="2800" b="1">
                  <a:ea typeface="楷体_GB2312" pitchFamily="49" charset="-122"/>
                </a:rPr>
                <a:t>孟德尔</a:t>
              </a:r>
              <a:endParaRPr lang="zh-CN" altLang="en-US" sz="3200" b="1">
                <a:ea typeface="楷体_GB2312" pitchFamily="49" charset="-122"/>
              </a:endParaRPr>
            </a:p>
          </p:txBody>
        </p:sp>
      </p:gr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27715"/>
                                        </p:tgtEl>
                                        <p:attrNameLst>
                                          <p:attrName>style.visibility</p:attrName>
                                        </p:attrNameLst>
                                      </p:cBhvr>
                                      <p:to>
                                        <p:strVal val="visible"/>
                                      </p:to>
                                    </p:set>
                                    <p:animEffect transition="in" filter="barn(outVertical)">
                                      <p:cBhvr>
                                        <p:cTn id="7" dur="500"/>
                                        <p:tgtEl>
                                          <p:spTgt spid="6277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1+#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627714"/>
                                        </p:tgtEl>
                                        <p:attrNameLst>
                                          <p:attrName>style.visibility</p:attrName>
                                        </p:attrNameLst>
                                      </p:cBhvr>
                                      <p:to>
                                        <p:strVal val="visible"/>
                                      </p:to>
                                    </p:set>
                                    <p:animEffect transition="in" filter="wipe(left)">
                                      <p:cBhvr>
                                        <p:cTn id="17" dur="500"/>
                                        <p:tgtEl>
                                          <p:spTgt spid="6277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7714" grpId="0" autoUpdateAnimBg="0"/>
      <p:bldP spid="627715"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765175" y="419100"/>
            <a:ext cx="7359650" cy="2857500"/>
            <a:chOff x="354" y="240"/>
            <a:chExt cx="4636" cy="1800"/>
          </a:xfrm>
        </p:grpSpPr>
        <p:pic>
          <p:nvPicPr>
            <p:cNvPr id="628739" name="Picture 3" descr="豌豆"/>
            <p:cNvPicPr>
              <a:picLocks noChangeAspect="1" noChangeArrowheads="1"/>
            </p:cNvPicPr>
            <p:nvPr/>
          </p:nvPicPr>
          <p:blipFill>
            <a:blip r:embed="rId2" cstate="print">
              <a:clrChange>
                <a:clrFrom>
                  <a:srgbClr val="100760"/>
                </a:clrFrom>
                <a:clrTo>
                  <a:srgbClr val="100760">
                    <a:alpha val="0"/>
                  </a:srgbClr>
                </a:clrTo>
              </a:clrChange>
            </a:blip>
            <a:srcRect/>
            <a:stretch>
              <a:fillRect/>
            </a:stretch>
          </p:blipFill>
          <p:spPr bwMode="auto">
            <a:xfrm>
              <a:off x="1296" y="432"/>
              <a:ext cx="1424" cy="1608"/>
            </a:xfrm>
            <a:prstGeom prst="rect">
              <a:avLst/>
            </a:prstGeom>
            <a:noFill/>
          </p:spPr>
        </p:pic>
        <p:sp>
          <p:nvSpPr>
            <p:cNvPr id="628740" name="Rectangle 4"/>
            <p:cNvSpPr>
              <a:spLocks noChangeArrowheads="1"/>
            </p:cNvSpPr>
            <p:nvPr/>
          </p:nvSpPr>
          <p:spPr bwMode="auto">
            <a:xfrm>
              <a:off x="2807" y="1488"/>
              <a:ext cx="887" cy="365"/>
            </a:xfrm>
            <a:prstGeom prst="rect">
              <a:avLst/>
            </a:prstGeom>
            <a:noFill/>
            <a:ln w="9525">
              <a:noFill/>
              <a:miter lim="800000"/>
              <a:headEnd/>
              <a:tailEnd/>
            </a:ln>
            <a:effectLst/>
          </p:spPr>
          <p:txBody>
            <a:bodyPr wrap="none" anchor="ctr">
              <a:spAutoFit/>
            </a:bodyPr>
            <a:lstStyle/>
            <a:p>
              <a:pPr algn="ctr"/>
              <a:r>
                <a:rPr lang="zh-CN" altLang="en-US" sz="3200" b="1">
                  <a:ea typeface="楷体_GB2312" pitchFamily="49" charset="-122"/>
                </a:rPr>
                <a:t>子二代</a:t>
              </a:r>
            </a:p>
          </p:txBody>
        </p:sp>
        <p:sp>
          <p:nvSpPr>
            <p:cNvPr id="628741" name="Rectangle 5"/>
            <p:cNvSpPr>
              <a:spLocks noChangeArrowheads="1"/>
            </p:cNvSpPr>
            <p:nvPr/>
          </p:nvSpPr>
          <p:spPr bwMode="auto">
            <a:xfrm>
              <a:off x="2859" y="864"/>
              <a:ext cx="885" cy="365"/>
            </a:xfrm>
            <a:prstGeom prst="rect">
              <a:avLst/>
            </a:prstGeom>
            <a:noFill/>
            <a:ln w="9525">
              <a:noFill/>
              <a:miter lim="800000"/>
              <a:headEnd/>
              <a:tailEnd/>
            </a:ln>
            <a:effectLst/>
          </p:spPr>
          <p:txBody>
            <a:bodyPr wrap="none" anchor="ctr">
              <a:spAutoFit/>
            </a:bodyPr>
            <a:lstStyle/>
            <a:p>
              <a:pPr algn="ctr"/>
              <a:r>
                <a:rPr lang="zh-CN" altLang="en-US" sz="3200" b="1">
                  <a:ea typeface="楷体_GB2312" pitchFamily="49" charset="-122"/>
                </a:rPr>
                <a:t>子一代</a:t>
              </a:r>
            </a:p>
          </p:txBody>
        </p:sp>
        <p:sp>
          <p:nvSpPr>
            <p:cNvPr id="628742" name="AutoShape 6"/>
            <p:cNvSpPr>
              <a:spLocks noChangeArrowheads="1"/>
            </p:cNvSpPr>
            <p:nvPr/>
          </p:nvSpPr>
          <p:spPr bwMode="auto">
            <a:xfrm>
              <a:off x="2592" y="1632"/>
              <a:ext cx="240" cy="144"/>
            </a:xfrm>
            <a:prstGeom prst="leftArrow">
              <a:avLst>
                <a:gd name="adj1" fmla="val 50000"/>
                <a:gd name="adj2" fmla="val 41667"/>
              </a:avLst>
            </a:prstGeom>
            <a:solidFill>
              <a:schemeClr val="accent1"/>
            </a:solidFill>
            <a:ln w="9525">
              <a:solidFill>
                <a:schemeClr val="tx1"/>
              </a:solidFill>
              <a:miter lim="800000"/>
              <a:headEnd/>
              <a:tailEnd/>
            </a:ln>
            <a:effectLst/>
          </p:spPr>
          <p:txBody>
            <a:bodyPr wrap="none" anchor="ctr"/>
            <a:lstStyle/>
            <a:p>
              <a:endParaRPr lang="zh-CN" altLang="en-US"/>
            </a:p>
          </p:txBody>
        </p:sp>
        <p:sp>
          <p:nvSpPr>
            <p:cNvPr id="628743" name="AutoShape 7"/>
            <p:cNvSpPr>
              <a:spLocks noChangeArrowheads="1"/>
            </p:cNvSpPr>
            <p:nvPr/>
          </p:nvSpPr>
          <p:spPr bwMode="auto">
            <a:xfrm>
              <a:off x="2640" y="1008"/>
              <a:ext cx="240" cy="144"/>
            </a:xfrm>
            <a:prstGeom prst="leftArrow">
              <a:avLst>
                <a:gd name="adj1" fmla="val 50000"/>
                <a:gd name="adj2" fmla="val 41667"/>
              </a:avLst>
            </a:prstGeom>
            <a:solidFill>
              <a:schemeClr val="accent1"/>
            </a:solidFill>
            <a:ln w="9525">
              <a:solidFill>
                <a:schemeClr val="tx1"/>
              </a:solidFill>
              <a:miter lim="800000"/>
              <a:headEnd/>
              <a:tailEnd/>
            </a:ln>
            <a:effectLst/>
          </p:spPr>
          <p:txBody>
            <a:bodyPr wrap="none" anchor="ctr"/>
            <a:lstStyle/>
            <a:p>
              <a:endParaRPr lang="zh-CN" altLang="en-US"/>
            </a:p>
          </p:txBody>
        </p:sp>
        <p:pic>
          <p:nvPicPr>
            <p:cNvPr id="628744" name="Picture 8" descr="黄豌豆"/>
            <p:cNvPicPr>
              <a:picLocks noChangeAspect="1" noChangeArrowheads="1"/>
            </p:cNvPicPr>
            <p:nvPr/>
          </p:nvPicPr>
          <p:blipFill>
            <a:blip r:embed="rId3" cstate="print">
              <a:clrChange>
                <a:clrFrom>
                  <a:srgbClr val="100760"/>
                </a:clrFrom>
                <a:clrTo>
                  <a:srgbClr val="100760">
                    <a:alpha val="0"/>
                  </a:srgbClr>
                </a:clrTo>
              </a:clrChange>
            </a:blip>
            <a:srcRect/>
            <a:stretch>
              <a:fillRect/>
            </a:stretch>
          </p:blipFill>
          <p:spPr bwMode="auto">
            <a:xfrm>
              <a:off x="744" y="240"/>
              <a:ext cx="600" cy="616"/>
            </a:xfrm>
            <a:prstGeom prst="rect">
              <a:avLst/>
            </a:prstGeom>
            <a:noFill/>
          </p:spPr>
        </p:pic>
        <p:sp>
          <p:nvSpPr>
            <p:cNvPr id="628745" name="Rectangle 9"/>
            <p:cNvSpPr>
              <a:spLocks noChangeArrowheads="1"/>
            </p:cNvSpPr>
            <p:nvPr/>
          </p:nvSpPr>
          <p:spPr bwMode="auto">
            <a:xfrm>
              <a:off x="576" y="384"/>
              <a:ext cx="372" cy="365"/>
            </a:xfrm>
            <a:prstGeom prst="rect">
              <a:avLst/>
            </a:prstGeom>
            <a:noFill/>
            <a:ln w="9525">
              <a:noFill/>
              <a:miter lim="800000"/>
              <a:headEnd/>
              <a:tailEnd/>
            </a:ln>
            <a:effectLst/>
          </p:spPr>
          <p:txBody>
            <a:bodyPr wrap="none" anchor="ctr">
              <a:spAutoFit/>
            </a:bodyPr>
            <a:lstStyle/>
            <a:p>
              <a:pPr algn="ctr"/>
              <a:r>
                <a:rPr lang="en-US" altLang="zh-CN" sz="3200" b="1">
                  <a:ea typeface="楷体_GB2312" pitchFamily="49" charset="-122"/>
                </a:rPr>
                <a:t>…</a:t>
              </a:r>
            </a:p>
          </p:txBody>
        </p:sp>
        <p:sp>
          <p:nvSpPr>
            <p:cNvPr id="628746" name="Rectangle 10"/>
            <p:cNvSpPr>
              <a:spLocks noChangeArrowheads="1"/>
            </p:cNvSpPr>
            <p:nvPr/>
          </p:nvSpPr>
          <p:spPr bwMode="auto">
            <a:xfrm>
              <a:off x="354" y="768"/>
              <a:ext cx="1016" cy="327"/>
            </a:xfrm>
            <a:prstGeom prst="rect">
              <a:avLst/>
            </a:prstGeom>
            <a:noFill/>
            <a:ln w="9525">
              <a:noFill/>
              <a:miter lim="800000"/>
              <a:headEnd/>
              <a:tailEnd/>
            </a:ln>
            <a:effectLst/>
          </p:spPr>
          <p:txBody>
            <a:bodyPr wrap="none" anchor="ctr">
              <a:spAutoFit/>
            </a:bodyPr>
            <a:lstStyle/>
            <a:p>
              <a:pPr algn="ctr"/>
              <a:r>
                <a:rPr lang="zh-CN" altLang="en-US" sz="2800" b="1">
                  <a:ea typeface="楷体_GB2312" pitchFamily="49" charset="-122"/>
                </a:rPr>
                <a:t>黄色纯系</a:t>
              </a:r>
              <a:endParaRPr lang="zh-CN" altLang="en-US" sz="3200" b="1">
                <a:ea typeface="楷体_GB2312" pitchFamily="49" charset="-122"/>
              </a:endParaRPr>
            </a:p>
          </p:txBody>
        </p:sp>
        <p:pic>
          <p:nvPicPr>
            <p:cNvPr id="628747" name="Picture 11" descr="绿豌豆"/>
            <p:cNvPicPr>
              <a:picLocks noChangeAspect="1" noChangeArrowheads="1"/>
            </p:cNvPicPr>
            <p:nvPr/>
          </p:nvPicPr>
          <p:blipFill>
            <a:blip r:embed="rId4" cstate="print">
              <a:clrChange>
                <a:clrFrom>
                  <a:srgbClr val="100760"/>
                </a:clrFrom>
                <a:clrTo>
                  <a:srgbClr val="100760">
                    <a:alpha val="0"/>
                  </a:srgbClr>
                </a:clrTo>
              </a:clrChange>
            </a:blip>
            <a:srcRect/>
            <a:stretch>
              <a:fillRect/>
            </a:stretch>
          </p:blipFill>
          <p:spPr bwMode="auto">
            <a:xfrm>
              <a:off x="3720" y="240"/>
              <a:ext cx="600" cy="576"/>
            </a:xfrm>
            <a:prstGeom prst="rect">
              <a:avLst/>
            </a:prstGeom>
            <a:noFill/>
          </p:spPr>
        </p:pic>
        <p:sp>
          <p:nvSpPr>
            <p:cNvPr id="628748" name="Rectangle 12"/>
            <p:cNvSpPr>
              <a:spLocks noChangeArrowheads="1"/>
            </p:cNvSpPr>
            <p:nvPr/>
          </p:nvSpPr>
          <p:spPr bwMode="auto">
            <a:xfrm>
              <a:off x="4140" y="336"/>
              <a:ext cx="372" cy="365"/>
            </a:xfrm>
            <a:prstGeom prst="rect">
              <a:avLst/>
            </a:prstGeom>
            <a:noFill/>
            <a:ln w="9525">
              <a:noFill/>
              <a:miter lim="800000"/>
              <a:headEnd/>
              <a:tailEnd/>
            </a:ln>
            <a:effectLst/>
          </p:spPr>
          <p:txBody>
            <a:bodyPr wrap="none" anchor="ctr">
              <a:spAutoFit/>
            </a:bodyPr>
            <a:lstStyle/>
            <a:p>
              <a:pPr algn="ctr"/>
              <a:r>
                <a:rPr lang="en-US" altLang="zh-CN" sz="3200" b="1">
                  <a:ea typeface="楷体_GB2312" pitchFamily="49" charset="-122"/>
                </a:rPr>
                <a:t>…</a:t>
              </a:r>
            </a:p>
          </p:txBody>
        </p:sp>
        <p:sp>
          <p:nvSpPr>
            <p:cNvPr id="628749" name="Rectangle 13"/>
            <p:cNvSpPr>
              <a:spLocks noChangeArrowheads="1"/>
            </p:cNvSpPr>
            <p:nvPr/>
          </p:nvSpPr>
          <p:spPr bwMode="auto">
            <a:xfrm>
              <a:off x="3974" y="816"/>
              <a:ext cx="1016" cy="327"/>
            </a:xfrm>
            <a:prstGeom prst="rect">
              <a:avLst/>
            </a:prstGeom>
            <a:noFill/>
            <a:ln w="9525">
              <a:noFill/>
              <a:miter lim="800000"/>
              <a:headEnd/>
              <a:tailEnd/>
            </a:ln>
            <a:effectLst/>
          </p:spPr>
          <p:txBody>
            <a:bodyPr wrap="none" anchor="ctr">
              <a:spAutoFit/>
            </a:bodyPr>
            <a:lstStyle/>
            <a:p>
              <a:pPr algn="ctr"/>
              <a:r>
                <a:rPr lang="zh-CN" altLang="en-US" sz="2800" b="1">
                  <a:solidFill>
                    <a:schemeClr val="accent2"/>
                  </a:solidFill>
                  <a:ea typeface="楷体_GB2312" pitchFamily="49" charset="-122"/>
                </a:rPr>
                <a:t>绿色纯系</a:t>
              </a:r>
              <a:endParaRPr lang="zh-CN" altLang="en-US" sz="3200" b="1">
                <a:solidFill>
                  <a:schemeClr val="accent2"/>
                </a:solidFill>
                <a:ea typeface="楷体_GB2312" pitchFamily="49" charset="-122"/>
              </a:endParaRPr>
            </a:p>
          </p:txBody>
        </p:sp>
        <p:sp>
          <p:nvSpPr>
            <p:cNvPr id="628750" name="AutoShape 14"/>
            <p:cNvSpPr>
              <a:spLocks noChangeArrowheads="1"/>
            </p:cNvSpPr>
            <p:nvPr/>
          </p:nvSpPr>
          <p:spPr bwMode="auto">
            <a:xfrm rot="-551413">
              <a:off x="2397" y="495"/>
              <a:ext cx="1152" cy="48"/>
            </a:xfrm>
            <a:prstGeom prst="leftArrow">
              <a:avLst>
                <a:gd name="adj1" fmla="val 50000"/>
                <a:gd name="adj2" fmla="val 600000"/>
              </a:avLst>
            </a:prstGeom>
            <a:solidFill>
              <a:schemeClr val="accent1"/>
            </a:solidFill>
            <a:ln w="9525">
              <a:solidFill>
                <a:schemeClr val="tx1"/>
              </a:solidFill>
              <a:miter lim="800000"/>
              <a:headEnd/>
              <a:tailEnd/>
            </a:ln>
            <a:effectLst/>
          </p:spPr>
          <p:txBody>
            <a:bodyPr wrap="none" anchor="ctr"/>
            <a:lstStyle/>
            <a:p>
              <a:endParaRPr lang="zh-CN" altLang="en-US"/>
            </a:p>
          </p:txBody>
        </p:sp>
        <p:sp>
          <p:nvSpPr>
            <p:cNvPr id="628751" name="AutoShape 15"/>
            <p:cNvSpPr>
              <a:spLocks noChangeArrowheads="1"/>
            </p:cNvSpPr>
            <p:nvPr/>
          </p:nvSpPr>
          <p:spPr bwMode="auto">
            <a:xfrm rot="481025">
              <a:off x="1344" y="384"/>
              <a:ext cx="576" cy="144"/>
            </a:xfrm>
            <a:prstGeom prst="rightArrow">
              <a:avLst>
                <a:gd name="adj1" fmla="val 50000"/>
                <a:gd name="adj2" fmla="val 100000"/>
              </a:avLst>
            </a:prstGeom>
            <a:solidFill>
              <a:schemeClr val="tx1"/>
            </a:solidFill>
            <a:ln w="9525">
              <a:solidFill>
                <a:schemeClr val="tx1"/>
              </a:solidFill>
              <a:miter lim="800000"/>
              <a:headEnd/>
              <a:tailEnd/>
            </a:ln>
            <a:effectLst/>
          </p:spPr>
          <p:txBody>
            <a:bodyPr wrap="none" anchor="ctr"/>
            <a:lstStyle/>
            <a:p>
              <a:endParaRPr lang="zh-CN" altLang="en-US"/>
            </a:p>
          </p:txBody>
        </p:sp>
      </p:grpSp>
      <p:sp>
        <p:nvSpPr>
          <p:cNvPr id="628752" name="Rectangle 16"/>
          <p:cNvSpPr>
            <a:spLocks noChangeArrowheads="1"/>
          </p:cNvSpPr>
          <p:nvPr/>
        </p:nvSpPr>
        <p:spPr bwMode="auto">
          <a:xfrm>
            <a:off x="2678113" y="4038600"/>
            <a:ext cx="4256087" cy="579438"/>
          </a:xfrm>
          <a:prstGeom prst="rect">
            <a:avLst/>
          </a:prstGeom>
          <a:noFill/>
          <a:ln w="9525">
            <a:noFill/>
            <a:miter lim="800000"/>
            <a:headEnd/>
            <a:tailEnd/>
          </a:ln>
          <a:effectLst/>
        </p:spPr>
        <p:txBody>
          <a:bodyPr wrap="none" anchor="ctr">
            <a:spAutoFit/>
          </a:bodyPr>
          <a:lstStyle/>
          <a:p>
            <a:pPr algn="ctr"/>
            <a:r>
              <a:rPr lang="zh-CN" altLang="en-US" sz="3200" b="1"/>
              <a:t>他的一组观察结果为：</a:t>
            </a:r>
          </a:p>
        </p:txBody>
      </p:sp>
      <p:sp>
        <p:nvSpPr>
          <p:cNvPr id="628753" name="Rectangle 17"/>
          <p:cNvSpPr>
            <a:spLocks noChangeArrowheads="1"/>
          </p:cNvSpPr>
          <p:nvPr/>
        </p:nvSpPr>
        <p:spPr bwMode="auto">
          <a:xfrm>
            <a:off x="2660650" y="4795838"/>
            <a:ext cx="2230438" cy="588962"/>
          </a:xfrm>
          <a:prstGeom prst="rect">
            <a:avLst/>
          </a:prstGeom>
          <a:solidFill>
            <a:schemeClr val="bg1"/>
          </a:solidFill>
          <a:ln w="9525">
            <a:solidFill>
              <a:srgbClr val="FF0000"/>
            </a:solidFill>
            <a:miter lim="800000"/>
            <a:headEnd/>
            <a:tailEnd/>
          </a:ln>
          <a:effectLst/>
        </p:spPr>
        <p:txBody>
          <a:bodyPr wrap="none" anchor="ctr">
            <a:spAutoFit/>
          </a:bodyPr>
          <a:lstStyle/>
          <a:p>
            <a:pPr algn="ctr"/>
            <a:r>
              <a:rPr lang="zh-CN" altLang="en-US" sz="3200" b="1">
                <a:solidFill>
                  <a:srgbClr val="808080"/>
                </a:solidFill>
                <a:ea typeface="楷体_GB2312" pitchFamily="49" charset="-122"/>
              </a:rPr>
              <a:t>黄</a:t>
            </a:r>
            <a:r>
              <a:rPr lang="en-US" altLang="zh-CN" sz="3200" b="1">
                <a:solidFill>
                  <a:srgbClr val="808080"/>
                </a:solidFill>
                <a:ea typeface="楷体_GB2312" pitchFamily="49" charset="-122"/>
              </a:rPr>
              <a:t>70</a:t>
            </a:r>
            <a:r>
              <a:rPr lang="zh-CN" altLang="en-US" sz="3200" b="1">
                <a:solidFill>
                  <a:srgbClr val="808080"/>
                </a:solidFill>
                <a:ea typeface="楷体_GB2312" pitchFamily="49" charset="-122"/>
              </a:rPr>
              <a:t>，绿</a:t>
            </a:r>
            <a:r>
              <a:rPr lang="en-US" altLang="zh-CN" sz="3200" b="1">
                <a:solidFill>
                  <a:srgbClr val="808080"/>
                </a:solidFill>
                <a:ea typeface="楷体_GB2312" pitchFamily="49" charset="-122"/>
              </a:rPr>
              <a:t>27</a:t>
            </a:r>
          </a:p>
        </p:txBody>
      </p:sp>
      <p:sp>
        <p:nvSpPr>
          <p:cNvPr id="628754" name="Rectangle 18"/>
          <p:cNvSpPr>
            <a:spLocks noChangeArrowheads="1"/>
          </p:cNvSpPr>
          <p:nvPr/>
        </p:nvSpPr>
        <p:spPr bwMode="auto">
          <a:xfrm>
            <a:off x="765175" y="5486400"/>
            <a:ext cx="5414963" cy="579438"/>
          </a:xfrm>
          <a:prstGeom prst="rect">
            <a:avLst/>
          </a:prstGeom>
          <a:noFill/>
          <a:ln w="9525">
            <a:noFill/>
            <a:miter lim="800000"/>
            <a:headEnd/>
            <a:tailEnd/>
          </a:ln>
          <a:effectLst/>
        </p:spPr>
        <p:txBody>
          <a:bodyPr wrap="none" anchor="ctr">
            <a:spAutoFit/>
          </a:bodyPr>
          <a:lstStyle/>
          <a:p>
            <a:pPr algn="ctr"/>
            <a:r>
              <a:rPr lang="zh-CN" altLang="en-US" sz="3200" b="1">
                <a:ea typeface="楷体_GB2312" pitchFamily="49" charset="-122"/>
              </a:rPr>
              <a:t>近似为</a:t>
            </a:r>
            <a:r>
              <a:rPr lang="en-US" altLang="zh-CN" sz="3200" b="1">
                <a:solidFill>
                  <a:schemeClr val="accent2"/>
                </a:solidFill>
                <a:ea typeface="楷体_GB2312" pitchFamily="49" charset="-122"/>
              </a:rPr>
              <a:t>2.59:1</a:t>
            </a:r>
            <a:r>
              <a:rPr lang="zh-CN" altLang="en-US" sz="3200" b="1">
                <a:ea typeface="楷体_GB2312" pitchFamily="49" charset="-122"/>
              </a:rPr>
              <a:t>，与理论值相近</a:t>
            </a:r>
            <a:r>
              <a:rPr lang="en-US" altLang="zh-CN" sz="3200" b="1">
                <a:ea typeface="楷体_GB2312" pitchFamily="49" charset="-122"/>
              </a:rPr>
              <a:t>.</a:t>
            </a:r>
          </a:p>
        </p:txBody>
      </p:sp>
      <p:sp>
        <p:nvSpPr>
          <p:cNvPr id="628755" name="Rectangle 19"/>
          <p:cNvSpPr>
            <a:spLocks noChangeArrowheads="1"/>
          </p:cNvSpPr>
          <p:nvPr/>
        </p:nvSpPr>
        <p:spPr bwMode="auto">
          <a:xfrm>
            <a:off x="685800" y="3387725"/>
            <a:ext cx="7924800" cy="1260475"/>
          </a:xfrm>
          <a:prstGeom prst="rect">
            <a:avLst/>
          </a:prstGeom>
          <a:noFill/>
          <a:ln w="9525">
            <a:noFill/>
            <a:miter lim="800000"/>
            <a:headEnd/>
            <a:tailEnd/>
          </a:ln>
          <a:effectLst/>
        </p:spPr>
        <p:txBody>
          <a:bodyPr anchor="ctr">
            <a:spAutoFit/>
          </a:bodyPr>
          <a:lstStyle/>
          <a:p>
            <a:pPr>
              <a:lnSpc>
                <a:spcPct val="120000"/>
              </a:lnSpc>
            </a:pPr>
            <a:r>
              <a:rPr lang="en-US" altLang="zh-CN" sz="3200" b="1">
                <a:ea typeface="楷体_GB2312" pitchFamily="49" charset="-122"/>
              </a:rPr>
              <a:t>        </a:t>
            </a:r>
            <a:r>
              <a:rPr lang="zh-CN" altLang="en-US" sz="3200" b="1">
                <a:ea typeface="楷体_GB2312" pitchFamily="49" charset="-122"/>
              </a:rPr>
              <a:t>根据他的理论，子二代中</a:t>
            </a:r>
            <a:r>
              <a:rPr lang="en-US" altLang="zh-CN" sz="3200" b="1">
                <a:ea typeface="楷体_GB2312" pitchFamily="49" charset="-122"/>
              </a:rPr>
              <a:t>,  </a:t>
            </a:r>
            <a:r>
              <a:rPr lang="zh-CN" altLang="en-US" sz="3200" b="1">
                <a:ea typeface="楷体_GB2312" pitchFamily="49" charset="-122"/>
              </a:rPr>
              <a:t>黄、绿之比 近似为</a:t>
            </a:r>
            <a:r>
              <a:rPr lang="en-US" altLang="zh-CN" sz="3200" b="1">
                <a:solidFill>
                  <a:schemeClr val="accent2"/>
                </a:solidFill>
                <a:ea typeface="楷体_GB2312" pitchFamily="49" charset="-122"/>
              </a:rPr>
              <a:t>3:1</a:t>
            </a:r>
            <a:r>
              <a:rPr lang="zh-CN" altLang="en-US" sz="3200" b="1">
                <a:ea typeface="楷体_GB2312" pitchFamily="49" charset="-122"/>
              </a:rPr>
              <a:t>，</a:t>
            </a:r>
          </a:p>
        </p:txBody>
      </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28755"/>
                                        </p:tgtEl>
                                        <p:attrNameLst>
                                          <p:attrName>style.visibility</p:attrName>
                                        </p:attrNameLst>
                                      </p:cBhvr>
                                      <p:to>
                                        <p:strVal val="visible"/>
                                      </p:to>
                                    </p:set>
                                    <p:animEffect transition="in" filter="wipe(left)">
                                      <p:cBhvr>
                                        <p:cTn id="7" dur="500"/>
                                        <p:tgtEl>
                                          <p:spTgt spid="62875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628752"/>
                                        </p:tgtEl>
                                        <p:attrNameLst>
                                          <p:attrName>style.visibility</p:attrName>
                                        </p:attrNameLst>
                                      </p:cBhvr>
                                      <p:to>
                                        <p:strVal val="visible"/>
                                      </p:to>
                                    </p:set>
                                    <p:animEffect transition="in" filter="wipe(right)">
                                      <p:cBhvr>
                                        <p:cTn id="12" dur="500"/>
                                        <p:tgtEl>
                                          <p:spTgt spid="62875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62875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628754"/>
                                        </p:tgtEl>
                                        <p:attrNameLst>
                                          <p:attrName>style.visibility</p:attrName>
                                        </p:attrNameLst>
                                      </p:cBhvr>
                                      <p:to>
                                        <p:strVal val="visible"/>
                                      </p:to>
                                    </p:set>
                                    <p:animEffect transition="in" filter="wipe(right)">
                                      <p:cBhvr>
                                        <p:cTn id="21" dur="500"/>
                                        <p:tgtEl>
                                          <p:spTgt spid="628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8752" grpId="0" autoUpdateAnimBg="0"/>
      <p:bldP spid="628753" grpId="0" animBg="1" autoUpdateAnimBg="0"/>
      <p:bldP spid="628754" grpId="0" autoUpdateAnimBg="0"/>
      <p:bldP spid="628755"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2" name="Rectangle 2"/>
          <p:cNvSpPr>
            <a:spLocks noChangeArrowheads="1"/>
          </p:cNvSpPr>
          <p:nvPr/>
        </p:nvSpPr>
        <p:spPr bwMode="auto">
          <a:xfrm>
            <a:off x="719138" y="317500"/>
            <a:ext cx="8043862" cy="2428875"/>
          </a:xfrm>
          <a:prstGeom prst="rect">
            <a:avLst/>
          </a:prstGeom>
          <a:noFill/>
          <a:ln w="9525">
            <a:noFill/>
            <a:miter lim="800000"/>
            <a:headEnd/>
            <a:tailEnd/>
          </a:ln>
          <a:effectLst/>
        </p:spPr>
        <p:txBody>
          <a:bodyPr anchor="ctr">
            <a:spAutoFit/>
          </a:bodyPr>
          <a:lstStyle/>
          <a:p>
            <a:pPr eaLnBrk="0" hangingPunct="0">
              <a:lnSpc>
                <a:spcPct val="120000"/>
              </a:lnSpc>
            </a:pPr>
            <a:r>
              <a:rPr lang="en-US" altLang="zh-CN" sz="3200" b="1">
                <a:ea typeface="楷体_GB2312" pitchFamily="49" charset="-122"/>
              </a:rPr>
              <a:t>        </a:t>
            </a:r>
            <a:r>
              <a:rPr lang="zh-CN" altLang="en-US" sz="3200" b="1">
                <a:ea typeface="楷体_GB2312" pitchFamily="49" charset="-122"/>
              </a:rPr>
              <a:t>由于随机性，观察结果与</a:t>
            </a:r>
            <a:r>
              <a:rPr lang="en-US" altLang="zh-CN" sz="3200" b="1">
                <a:ea typeface="楷体_GB2312" pitchFamily="49" charset="-122"/>
              </a:rPr>
              <a:t>3:1</a:t>
            </a:r>
            <a:r>
              <a:rPr lang="zh-CN" altLang="en-US" sz="3200" b="1">
                <a:ea typeface="楷体_GB2312" pitchFamily="49" charset="-122"/>
              </a:rPr>
              <a:t>总有些差距，因此有必要去考察某一大小的差异是否已构成否定</a:t>
            </a:r>
            <a:r>
              <a:rPr lang="en-US" altLang="zh-CN" sz="3200" b="1">
                <a:ea typeface="楷体_GB2312" pitchFamily="49" charset="-122"/>
              </a:rPr>
              <a:t>3:1</a:t>
            </a:r>
            <a:r>
              <a:rPr lang="zh-CN" altLang="en-US" sz="3200" b="1">
                <a:ea typeface="楷体_GB2312" pitchFamily="49" charset="-122"/>
              </a:rPr>
              <a:t>理论的充分根据，这就是如下的检验问题</a:t>
            </a:r>
            <a:r>
              <a:rPr lang="en-US" altLang="zh-CN" sz="3200" b="1">
                <a:ea typeface="楷体_GB2312" pitchFamily="49" charset="-122"/>
              </a:rPr>
              <a:t>.</a:t>
            </a:r>
          </a:p>
        </p:txBody>
      </p:sp>
      <p:sp>
        <p:nvSpPr>
          <p:cNvPr id="629763" name="Rectangle 3"/>
          <p:cNvSpPr>
            <a:spLocks noChangeArrowheads="1"/>
          </p:cNvSpPr>
          <p:nvPr/>
        </p:nvSpPr>
        <p:spPr bwMode="auto">
          <a:xfrm>
            <a:off x="1270000" y="4183063"/>
            <a:ext cx="5254625" cy="579437"/>
          </a:xfrm>
          <a:prstGeom prst="rect">
            <a:avLst/>
          </a:prstGeom>
          <a:noFill/>
          <a:ln w="9525">
            <a:noFill/>
            <a:miter lim="800000"/>
            <a:headEnd/>
            <a:tailEnd/>
          </a:ln>
          <a:effectLst/>
        </p:spPr>
        <p:txBody>
          <a:bodyPr anchor="ctr">
            <a:spAutoFit/>
          </a:bodyPr>
          <a:lstStyle/>
          <a:p>
            <a:r>
              <a:rPr lang="zh-CN" altLang="en-US" sz="3200" b="1">
                <a:ea typeface="楷体_GB2312" pitchFamily="49" charset="-122"/>
              </a:rPr>
              <a:t>这里，</a:t>
            </a:r>
            <a:r>
              <a:rPr lang="en-US" altLang="zh-CN" sz="3200" b="1" i="1">
                <a:ea typeface="楷体_GB2312" pitchFamily="49" charset="-122"/>
              </a:rPr>
              <a:t>n</a:t>
            </a:r>
            <a:r>
              <a:rPr lang="en-US" altLang="zh-CN" sz="3200" b="1">
                <a:ea typeface="楷体_GB2312" pitchFamily="49" charset="-122"/>
              </a:rPr>
              <a:t>=70+27=97,   </a:t>
            </a:r>
            <a:r>
              <a:rPr lang="en-US" altLang="zh-CN" sz="3200" b="1" i="1">
                <a:ea typeface="楷体_GB2312" pitchFamily="49" charset="-122"/>
              </a:rPr>
              <a:t>k</a:t>
            </a:r>
            <a:r>
              <a:rPr lang="en-US" altLang="zh-CN" sz="3200" b="1">
                <a:ea typeface="楷体_GB2312" pitchFamily="49" charset="-122"/>
              </a:rPr>
              <a:t>=2,</a:t>
            </a:r>
          </a:p>
        </p:txBody>
      </p:sp>
      <p:sp>
        <p:nvSpPr>
          <p:cNvPr id="629764" name="Rectangle 4"/>
          <p:cNvSpPr>
            <a:spLocks noChangeArrowheads="1"/>
          </p:cNvSpPr>
          <p:nvPr/>
        </p:nvSpPr>
        <p:spPr bwMode="auto">
          <a:xfrm>
            <a:off x="682625" y="2849563"/>
            <a:ext cx="4124325" cy="579437"/>
          </a:xfrm>
          <a:prstGeom prst="rect">
            <a:avLst/>
          </a:prstGeom>
          <a:noFill/>
          <a:ln w="9525">
            <a:noFill/>
            <a:miter lim="800000"/>
            <a:headEnd/>
            <a:tailEnd/>
          </a:ln>
          <a:effectLst/>
        </p:spPr>
        <p:txBody>
          <a:bodyPr wrap="none" anchor="ctr">
            <a:spAutoFit/>
          </a:bodyPr>
          <a:lstStyle/>
          <a:p>
            <a:pPr algn="ctr"/>
            <a:r>
              <a:rPr lang="zh-CN" altLang="en-US" sz="3200" b="1">
                <a:ea typeface="楷体_GB2312" pitchFamily="49" charset="-122"/>
              </a:rPr>
              <a:t>检验孟德尔的</a:t>
            </a:r>
            <a:r>
              <a:rPr lang="en-US" altLang="zh-CN" sz="3200" b="1">
                <a:ea typeface="楷体_GB2312" pitchFamily="49" charset="-122"/>
              </a:rPr>
              <a:t>3:1</a:t>
            </a:r>
            <a:r>
              <a:rPr lang="zh-CN" altLang="en-US" sz="3200" b="1">
                <a:ea typeface="楷体_GB2312" pitchFamily="49" charset="-122"/>
              </a:rPr>
              <a:t>理论</a:t>
            </a:r>
            <a:r>
              <a:rPr lang="en-US" altLang="zh-CN" sz="3200" b="1">
                <a:ea typeface="楷体_GB2312" pitchFamily="49" charset="-122"/>
              </a:rPr>
              <a:t>:</a:t>
            </a:r>
          </a:p>
        </p:txBody>
      </p:sp>
      <p:sp>
        <p:nvSpPr>
          <p:cNvPr id="629765" name="Rectangle 5"/>
          <p:cNvSpPr>
            <a:spLocks noChangeArrowheads="1"/>
          </p:cNvSpPr>
          <p:nvPr/>
        </p:nvSpPr>
        <p:spPr bwMode="auto">
          <a:xfrm>
            <a:off x="1304925" y="3475038"/>
            <a:ext cx="5184775" cy="579437"/>
          </a:xfrm>
          <a:prstGeom prst="rect">
            <a:avLst/>
          </a:prstGeom>
          <a:noFill/>
          <a:ln w="9525">
            <a:noFill/>
            <a:miter lim="800000"/>
            <a:headEnd/>
            <a:tailEnd/>
          </a:ln>
          <a:effectLst/>
        </p:spPr>
        <p:txBody>
          <a:bodyPr wrap="none" anchor="ctr">
            <a:spAutoFit/>
          </a:bodyPr>
          <a:lstStyle/>
          <a:p>
            <a:pPr algn="ctr"/>
            <a:r>
              <a:rPr lang="zh-CN" altLang="en-US" sz="3200" b="1">
                <a:ea typeface="楷体_GB2312" pitchFamily="49" charset="-122"/>
              </a:rPr>
              <a:t>提出假设</a:t>
            </a:r>
            <a:r>
              <a:rPr lang="en-US" altLang="zh-CN" sz="3200" b="1" i="1">
                <a:solidFill>
                  <a:schemeClr val="accent2"/>
                </a:solidFill>
                <a:ea typeface="楷体_GB2312" pitchFamily="49" charset="-122"/>
              </a:rPr>
              <a:t>H</a:t>
            </a:r>
            <a:r>
              <a:rPr lang="en-US" altLang="zh-CN" sz="3200" b="1" baseline="-25000">
                <a:solidFill>
                  <a:schemeClr val="accent2"/>
                </a:solidFill>
                <a:ea typeface="楷体_GB2312" pitchFamily="49" charset="-122"/>
              </a:rPr>
              <a:t>0</a:t>
            </a:r>
            <a:r>
              <a:rPr lang="en-US" altLang="zh-CN" sz="3200" b="1">
                <a:solidFill>
                  <a:schemeClr val="accent2"/>
                </a:solidFill>
                <a:ea typeface="楷体_GB2312" pitchFamily="49" charset="-122"/>
              </a:rPr>
              <a:t>:    </a:t>
            </a:r>
            <a:r>
              <a:rPr lang="en-US" altLang="zh-CN" sz="3200" b="1" i="1">
                <a:solidFill>
                  <a:schemeClr val="accent2"/>
                </a:solidFill>
                <a:ea typeface="楷体_GB2312" pitchFamily="49" charset="-122"/>
              </a:rPr>
              <a:t>p</a:t>
            </a:r>
            <a:r>
              <a:rPr lang="en-US" altLang="zh-CN" sz="3200" b="1" baseline="-25000">
                <a:solidFill>
                  <a:schemeClr val="accent2"/>
                </a:solidFill>
                <a:ea typeface="楷体_GB2312" pitchFamily="49" charset="-122"/>
              </a:rPr>
              <a:t>1</a:t>
            </a:r>
            <a:r>
              <a:rPr lang="en-US" altLang="zh-CN" sz="3200" b="1">
                <a:solidFill>
                  <a:schemeClr val="accent2"/>
                </a:solidFill>
                <a:ea typeface="楷体_GB2312" pitchFamily="49" charset="-122"/>
              </a:rPr>
              <a:t>=3/4, </a:t>
            </a:r>
            <a:r>
              <a:rPr lang="en-US" altLang="zh-CN" sz="3200" b="1" i="1">
                <a:solidFill>
                  <a:schemeClr val="accent2"/>
                </a:solidFill>
                <a:ea typeface="楷体_GB2312" pitchFamily="49" charset="-122"/>
              </a:rPr>
              <a:t>p</a:t>
            </a:r>
            <a:r>
              <a:rPr lang="en-US" altLang="zh-CN" sz="3200" b="1" baseline="-25000">
                <a:solidFill>
                  <a:schemeClr val="accent2"/>
                </a:solidFill>
                <a:ea typeface="楷体_GB2312" pitchFamily="49" charset="-122"/>
              </a:rPr>
              <a:t>2</a:t>
            </a:r>
            <a:r>
              <a:rPr lang="en-US" altLang="zh-CN" sz="3200" b="1">
                <a:solidFill>
                  <a:schemeClr val="accent2"/>
                </a:solidFill>
                <a:ea typeface="楷体_GB2312" pitchFamily="49" charset="-122"/>
              </a:rPr>
              <a:t>=1/4</a:t>
            </a:r>
            <a:endParaRPr lang="en-US" altLang="zh-CN" sz="3200" b="1" baseline="-25000">
              <a:solidFill>
                <a:schemeClr val="accent1"/>
              </a:solidFill>
              <a:ea typeface="楷体_GB2312" pitchFamily="49" charset="-122"/>
            </a:endParaRPr>
          </a:p>
        </p:txBody>
      </p:sp>
      <p:sp>
        <p:nvSpPr>
          <p:cNvPr id="629766" name="Rectangle 6"/>
          <p:cNvSpPr>
            <a:spLocks noChangeArrowheads="1"/>
          </p:cNvSpPr>
          <p:nvPr/>
        </p:nvSpPr>
        <p:spPr bwMode="auto">
          <a:xfrm>
            <a:off x="1201738" y="4784725"/>
            <a:ext cx="6353175" cy="579438"/>
          </a:xfrm>
          <a:prstGeom prst="rect">
            <a:avLst/>
          </a:prstGeom>
          <a:noFill/>
          <a:ln w="9525">
            <a:noFill/>
            <a:miter lim="800000"/>
            <a:headEnd/>
            <a:tailEnd/>
          </a:ln>
          <a:effectLst/>
        </p:spPr>
        <p:txBody>
          <a:bodyPr wrap="none" anchor="ctr">
            <a:spAutoFit/>
          </a:bodyPr>
          <a:lstStyle/>
          <a:p>
            <a:pPr algn="ctr"/>
            <a:r>
              <a:rPr lang="zh-CN" altLang="en-US" sz="3200" b="1">
                <a:ea typeface="楷体_GB2312" pitchFamily="49" charset="-122"/>
              </a:rPr>
              <a:t>理论频数为：</a:t>
            </a:r>
            <a:r>
              <a:rPr lang="zh-CN" altLang="zh-CN" sz="3200" b="1" i="1">
                <a:solidFill>
                  <a:schemeClr val="accent1"/>
                </a:solidFill>
                <a:ea typeface="楷体_GB2312" pitchFamily="49" charset="-122"/>
              </a:rPr>
              <a:t> </a:t>
            </a:r>
            <a:r>
              <a:rPr lang="en-US" altLang="zh-CN" sz="3200" b="1" i="1">
                <a:solidFill>
                  <a:schemeClr val="accent2"/>
                </a:solidFill>
                <a:ea typeface="楷体_GB2312" pitchFamily="49" charset="-122"/>
              </a:rPr>
              <a:t>np</a:t>
            </a:r>
            <a:r>
              <a:rPr lang="en-US" altLang="zh-CN" sz="3200" b="1" baseline="-25000">
                <a:solidFill>
                  <a:schemeClr val="accent2"/>
                </a:solidFill>
                <a:ea typeface="楷体_GB2312" pitchFamily="49" charset="-122"/>
              </a:rPr>
              <a:t>1</a:t>
            </a:r>
            <a:r>
              <a:rPr lang="en-US" altLang="zh-CN" sz="3200" b="1">
                <a:solidFill>
                  <a:schemeClr val="accent2"/>
                </a:solidFill>
                <a:ea typeface="楷体_GB2312" pitchFamily="49" charset="-122"/>
              </a:rPr>
              <a:t>=72.75, </a:t>
            </a:r>
            <a:r>
              <a:rPr lang="en-US" altLang="zh-CN" sz="3200" b="1" i="1">
                <a:solidFill>
                  <a:schemeClr val="accent2"/>
                </a:solidFill>
                <a:ea typeface="楷体_GB2312" pitchFamily="49" charset="-122"/>
              </a:rPr>
              <a:t>np</a:t>
            </a:r>
            <a:r>
              <a:rPr lang="en-US" altLang="zh-CN" sz="3200" b="1" baseline="-25000">
                <a:solidFill>
                  <a:schemeClr val="accent2"/>
                </a:solidFill>
                <a:ea typeface="楷体_GB2312" pitchFamily="49" charset="-122"/>
              </a:rPr>
              <a:t>2</a:t>
            </a:r>
            <a:r>
              <a:rPr lang="en-US" altLang="zh-CN" sz="3200" b="1">
                <a:solidFill>
                  <a:schemeClr val="accent2"/>
                </a:solidFill>
                <a:ea typeface="楷体_GB2312" pitchFamily="49" charset="-122"/>
              </a:rPr>
              <a:t>=24.25</a:t>
            </a:r>
            <a:endParaRPr lang="en-US" altLang="zh-CN" sz="3200" b="1">
              <a:solidFill>
                <a:schemeClr val="accent1"/>
              </a:solidFill>
              <a:ea typeface="楷体_GB2312" pitchFamily="49" charset="-122"/>
            </a:endParaRPr>
          </a:p>
        </p:txBody>
      </p:sp>
      <p:sp>
        <p:nvSpPr>
          <p:cNvPr id="629767" name="Rectangle 7"/>
          <p:cNvSpPr>
            <a:spLocks noChangeArrowheads="1"/>
          </p:cNvSpPr>
          <p:nvPr/>
        </p:nvSpPr>
        <p:spPr bwMode="auto">
          <a:xfrm>
            <a:off x="1185863" y="5440363"/>
            <a:ext cx="3546475" cy="579437"/>
          </a:xfrm>
          <a:prstGeom prst="rect">
            <a:avLst/>
          </a:prstGeom>
          <a:noFill/>
          <a:ln w="9525">
            <a:noFill/>
            <a:miter lim="800000"/>
            <a:headEnd/>
            <a:tailEnd/>
          </a:ln>
          <a:effectLst/>
        </p:spPr>
        <p:txBody>
          <a:bodyPr wrap="none" anchor="ctr">
            <a:spAutoFit/>
          </a:bodyPr>
          <a:lstStyle/>
          <a:p>
            <a:pPr algn="ctr"/>
            <a:r>
              <a:rPr lang="zh-CN" altLang="en-US" sz="3200" b="1">
                <a:ea typeface="楷体_GB2312" pitchFamily="49" charset="-122"/>
              </a:rPr>
              <a:t>实测频数为</a:t>
            </a:r>
            <a:r>
              <a:rPr lang="en-US" altLang="zh-CN" sz="3200" b="1">
                <a:ea typeface="楷体_GB2312" pitchFamily="49" charset="-122"/>
              </a:rPr>
              <a:t>70</a:t>
            </a:r>
            <a:r>
              <a:rPr lang="zh-CN" altLang="en-US" sz="3200" b="1">
                <a:ea typeface="楷体_GB2312" pitchFamily="49" charset="-122"/>
              </a:rPr>
              <a:t>，</a:t>
            </a:r>
            <a:r>
              <a:rPr lang="en-US" altLang="zh-CN" sz="3200" b="1">
                <a:ea typeface="楷体_GB2312" pitchFamily="49" charset="-122"/>
              </a:rPr>
              <a:t>27.</a:t>
            </a:r>
          </a:p>
        </p:txBody>
      </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29762"/>
                                        </p:tgtEl>
                                        <p:attrNameLst>
                                          <p:attrName>style.visibility</p:attrName>
                                        </p:attrNameLst>
                                      </p:cBhvr>
                                      <p:to>
                                        <p:strVal val="visible"/>
                                      </p:to>
                                    </p:set>
                                    <p:animEffect transition="in" filter="barn(outVertical)">
                                      <p:cBhvr>
                                        <p:cTn id="7" dur="500"/>
                                        <p:tgtEl>
                                          <p:spTgt spid="62976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29764"/>
                                        </p:tgtEl>
                                        <p:attrNameLst>
                                          <p:attrName>style.visibility</p:attrName>
                                        </p:attrNameLst>
                                      </p:cBhvr>
                                      <p:to>
                                        <p:strVal val="visible"/>
                                      </p:to>
                                    </p:set>
                                    <p:animEffect transition="in" filter="wipe(left)">
                                      <p:cBhvr>
                                        <p:cTn id="12" dur="500"/>
                                        <p:tgtEl>
                                          <p:spTgt spid="62976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629765"/>
                                        </p:tgtEl>
                                        <p:attrNameLst>
                                          <p:attrName>style.visibility</p:attrName>
                                        </p:attrNameLst>
                                      </p:cBhvr>
                                      <p:to>
                                        <p:strVal val="visible"/>
                                      </p:to>
                                    </p:set>
                                    <p:animEffect transition="in" filter="wipe(right)">
                                      <p:cBhvr>
                                        <p:cTn id="17" dur="500"/>
                                        <p:tgtEl>
                                          <p:spTgt spid="62976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62976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29766"/>
                                        </p:tgtEl>
                                        <p:attrNameLst>
                                          <p:attrName>style.visibility</p:attrName>
                                        </p:attrNameLst>
                                      </p:cBhvr>
                                      <p:to>
                                        <p:strVal val="visible"/>
                                      </p:to>
                                    </p:set>
                                    <p:animEffect transition="in" filter="wipe(left)">
                                      <p:cBhvr>
                                        <p:cTn id="26" dur="500"/>
                                        <p:tgtEl>
                                          <p:spTgt spid="62976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29767"/>
                                        </p:tgtEl>
                                        <p:attrNameLst>
                                          <p:attrName>style.visibility</p:attrName>
                                        </p:attrNameLst>
                                      </p:cBhvr>
                                      <p:to>
                                        <p:strVal val="visible"/>
                                      </p:to>
                                    </p:set>
                                    <p:animEffect transition="in" filter="wipe(left)">
                                      <p:cBhvr>
                                        <p:cTn id="31" dur="500"/>
                                        <p:tgtEl>
                                          <p:spTgt spid="6297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9762" grpId="0" autoUpdateAnimBg="0"/>
      <p:bldP spid="629763" grpId="0" autoUpdateAnimBg="0"/>
      <p:bldP spid="629764" grpId="0" autoUpdateAnimBg="0"/>
      <p:bldP spid="629765" grpId="0" autoUpdateAnimBg="0"/>
      <p:bldP spid="629766" grpId="0" autoUpdateAnimBg="0"/>
      <p:bldP spid="629767"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552575" y="3154363"/>
            <a:ext cx="4695825" cy="655637"/>
            <a:chOff x="480" y="1968"/>
            <a:chExt cx="2958" cy="413"/>
          </a:xfrm>
        </p:grpSpPr>
        <p:graphicFrame>
          <p:nvGraphicFramePr>
            <p:cNvPr id="630787" name="Object 3"/>
            <p:cNvGraphicFramePr>
              <a:graphicFrameLocks noChangeAspect="1"/>
            </p:cNvGraphicFramePr>
            <p:nvPr/>
          </p:nvGraphicFramePr>
          <p:xfrm>
            <a:off x="1812" y="1968"/>
            <a:ext cx="340" cy="384"/>
          </p:xfrm>
          <a:graphic>
            <a:graphicData uri="http://schemas.openxmlformats.org/presentationml/2006/ole">
              <mc:AlternateContent xmlns:mc="http://schemas.openxmlformats.org/markup-compatibility/2006">
                <mc:Choice xmlns:v="urn:schemas-microsoft-com:vml" Requires="v">
                  <p:oleObj spid="_x0000_s1840193" name="公式" r:id="rId3" imgW="203040" imgH="228600" progId="">
                    <p:embed/>
                  </p:oleObj>
                </mc:Choice>
                <mc:Fallback>
                  <p:oleObj name="公式" r:id="rId3" imgW="203040" imgH="228600" progId="">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2" y="1968"/>
                          <a:ext cx="340" cy="3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oup 4"/>
            <p:cNvGrpSpPr>
              <a:grpSpLocks/>
            </p:cNvGrpSpPr>
            <p:nvPr/>
          </p:nvGrpSpPr>
          <p:grpSpPr bwMode="auto">
            <a:xfrm>
              <a:off x="480" y="1987"/>
              <a:ext cx="2958" cy="394"/>
              <a:chOff x="480" y="1987"/>
              <a:chExt cx="2958" cy="394"/>
            </a:xfrm>
          </p:grpSpPr>
          <p:sp>
            <p:nvSpPr>
              <p:cNvPr id="630789" name="Rectangle 5"/>
              <p:cNvSpPr>
                <a:spLocks noChangeArrowheads="1"/>
              </p:cNvSpPr>
              <p:nvPr/>
            </p:nvSpPr>
            <p:spPr bwMode="auto">
              <a:xfrm>
                <a:off x="480" y="2016"/>
                <a:ext cx="1401" cy="365"/>
              </a:xfrm>
              <a:prstGeom prst="rect">
                <a:avLst/>
              </a:prstGeom>
              <a:noFill/>
              <a:ln w="9525">
                <a:noFill/>
                <a:miter lim="800000"/>
                <a:headEnd/>
                <a:tailEnd/>
              </a:ln>
              <a:effectLst/>
            </p:spPr>
            <p:txBody>
              <a:bodyPr wrap="none" anchor="ctr">
                <a:spAutoFit/>
              </a:bodyPr>
              <a:lstStyle/>
              <a:p>
                <a:pPr algn="ctr"/>
                <a:r>
                  <a:rPr lang="zh-CN" altLang="en-US" sz="3200" b="1">
                    <a:ea typeface="楷体_GB2312" pitchFamily="49" charset="-122"/>
                    <a:sym typeface="Math1" pitchFamily="2" charset="2"/>
                  </a:rPr>
                  <a:t>由于统计量</a:t>
                </a:r>
              </a:p>
            </p:txBody>
          </p:sp>
          <p:sp>
            <p:nvSpPr>
              <p:cNvPr id="630790" name="Rectangle 6"/>
              <p:cNvSpPr>
                <a:spLocks noChangeArrowheads="1"/>
              </p:cNvSpPr>
              <p:nvPr/>
            </p:nvSpPr>
            <p:spPr bwMode="auto">
              <a:xfrm>
                <a:off x="1872" y="1987"/>
                <a:ext cx="1566" cy="365"/>
              </a:xfrm>
              <a:prstGeom prst="rect">
                <a:avLst/>
              </a:prstGeom>
              <a:noFill/>
              <a:ln w="9525">
                <a:noFill/>
                <a:miter lim="800000"/>
                <a:headEnd/>
                <a:tailEnd/>
              </a:ln>
              <a:effectLst/>
            </p:spPr>
            <p:txBody>
              <a:bodyPr anchor="ctr">
                <a:spAutoFit/>
              </a:bodyPr>
              <a:lstStyle/>
              <a:p>
                <a:pPr algn="ctr"/>
                <a:r>
                  <a:rPr lang="zh-CN" altLang="en-US" sz="3200" b="1">
                    <a:ea typeface="楷体_GB2312" pitchFamily="49" charset="-122"/>
                    <a:sym typeface="Math1" pitchFamily="2" charset="2"/>
                  </a:rPr>
                  <a:t>的实测值</a:t>
                </a:r>
              </a:p>
            </p:txBody>
          </p:sp>
        </p:grpSp>
      </p:grpSp>
      <p:grpSp>
        <p:nvGrpSpPr>
          <p:cNvPr id="4" name="Group 25"/>
          <p:cNvGrpSpPr>
            <a:grpSpLocks/>
          </p:cNvGrpSpPr>
          <p:nvPr/>
        </p:nvGrpSpPr>
        <p:grpSpPr bwMode="auto">
          <a:xfrm>
            <a:off x="839788" y="228600"/>
            <a:ext cx="7847012" cy="1622425"/>
            <a:chOff x="529" y="144"/>
            <a:chExt cx="4943" cy="1022"/>
          </a:xfrm>
        </p:grpSpPr>
        <p:graphicFrame>
          <p:nvGraphicFramePr>
            <p:cNvPr id="630792" name="Object 8"/>
            <p:cNvGraphicFramePr>
              <a:graphicFrameLocks noChangeAspect="1"/>
            </p:cNvGraphicFramePr>
            <p:nvPr/>
          </p:nvGraphicFramePr>
          <p:xfrm>
            <a:off x="1420" y="432"/>
            <a:ext cx="1913" cy="734"/>
          </p:xfrm>
          <a:graphic>
            <a:graphicData uri="http://schemas.openxmlformats.org/presentationml/2006/ole">
              <mc:AlternateContent xmlns:mc="http://schemas.openxmlformats.org/markup-compatibility/2006">
                <mc:Choice xmlns:v="urn:schemas-microsoft-com:vml" Requires="v">
                  <p:oleObj spid="_x0000_s1840194" name="Equation" r:id="rId5" imgW="1180800" imgH="457200" progId="">
                    <p:embed/>
                  </p:oleObj>
                </mc:Choice>
                <mc:Fallback>
                  <p:oleObj name="Equation" r:id="rId5" imgW="1180800" imgH="457200" progId="">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0" y="432"/>
                          <a:ext cx="1913" cy="7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30793" name="Rectangle 9"/>
            <p:cNvSpPr>
              <a:spLocks noChangeArrowheads="1"/>
            </p:cNvSpPr>
            <p:nvPr/>
          </p:nvSpPr>
          <p:spPr bwMode="auto">
            <a:xfrm>
              <a:off x="529" y="595"/>
              <a:ext cx="887" cy="365"/>
            </a:xfrm>
            <a:prstGeom prst="rect">
              <a:avLst/>
            </a:prstGeom>
            <a:noFill/>
            <a:ln w="9525">
              <a:noFill/>
              <a:miter lim="800000"/>
              <a:headEnd/>
              <a:tailEnd/>
            </a:ln>
            <a:effectLst/>
          </p:spPr>
          <p:txBody>
            <a:bodyPr wrap="none" anchor="ctr">
              <a:spAutoFit/>
            </a:bodyPr>
            <a:lstStyle/>
            <a:p>
              <a:pPr algn="ctr"/>
              <a:r>
                <a:rPr lang="zh-CN" altLang="en-US" sz="3200" b="1">
                  <a:ea typeface="楷体_GB2312" pitchFamily="49" charset="-122"/>
                  <a:sym typeface="Math1" pitchFamily="2" charset="2"/>
                </a:rPr>
                <a:t>统计量</a:t>
              </a:r>
            </a:p>
          </p:txBody>
        </p:sp>
        <p:graphicFrame>
          <p:nvGraphicFramePr>
            <p:cNvPr id="630794" name="Object 10"/>
            <p:cNvGraphicFramePr>
              <a:graphicFrameLocks noChangeAspect="1"/>
            </p:cNvGraphicFramePr>
            <p:nvPr/>
          </p:nvGraphicFramePr>
          <p:xfrm>
            <a:off x="3680" y="573"/>
            <a:ext cx="368" cy="436"/>
          </p:xfrm>
          <a:graphic>
            <a:graphicData uri="http://schemas.openxmlformats.org/presentationml/2006/ole">
              <mc:AlternateContent xmlns:mc="http://schemas.openxmlformats.org/markup-compatibility/2006">
                <mc:Choice xmlns:v="urn:schemas-microsoft-com:vml" Requires="v">
                  <p:oleObj spid="_x0000_s1840195" name="Equation" r:id="rId7" imgW="203040" imgH="241200" progId="">
                    <p:embed/>
                  </p:oleObj>
                </mc:Choice>
                <mc:Fallback>
                  <p:oleObj name="Equation" r:id="rId7" imgW="203040" imgH="241200" progId="">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80" y="573"/>
                          <a:ext cx="368" cy="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30795" name="Rectangle 11"/>
            <p:cNvSpPr>
              <a:spLocks noChangeArrowheads="1"/>
            </p:cNvSpPr>
            <p:nvPr/>
          </p:nvSpPr>
          <p:spPr bwMode="auto">
            <a:xfrm>
              <a:off x="3289" y="624"/>
              <a:ext cx="249" cy="365"/>
            </a:xfrm>
            <a:prstGeom prst="rect">
              <a:avLst/>
            </a:prstGeom>
            <a:noFill/>
            <a:ln w="9525">
              <a:noFill/>
              <a:miter lim="800000"/>
              <a:headEnd/>
              <a:tailEnd/>
            </a:ln>
            <a:effectLst/>
          </p:spPr>
          <p:txBody>
            <a:bodyPr wrap="none" anchor="ctr">
              <a:spAutoFit/>
            </a:bodyPr>
            <a:lstStyle/>
            <a:p>
              <a:pPr algn="ctr"/>
              <a:r>
                <a:rPr lang="en-US" altLang="zh-CN" sz="3200" b="1">
                  <a:ea typeface="楷体_GB2312" pitchFamily="49" charset="-122"/>
                  <a:sym typeface="Math1" pitchFamily="2" charset="2"/>
                </a:rPr>
                <a:t>~</a:t>
              </a:r>
            </a:p>
          </p:txBody>
        </p:sp>
        <p:sp>
          <p:nvSpPr>
            <p:cNvPr id="630796" name="AutoShape 12"/>
            <p:cNvSpPr>
              <a:spLocks noChangeArrowheads="1"/>
            </p:cNvSpPr>
            <p:nvPr/>
          </p:nvSpPr>
          <p:spPr bwMode="auto">
            <a:xfrm>
              <a:off x="4224" y="144"/>
              <a:ext cx="1248" cy="576"/>
            </a:xfrm>
            <a:prstGeom prst="wedgeRoundRectCallout">
              <a:avLst>
                <a:gd name="adj1" fmla="val -65546"/>
                <a:gd name="adj2" fmla="val 47398"/>
                <a:gd name="adj3" fmla="val 16667"/>
              </a:avLst>
            </a:prstGeom>
            <a:solidFill>
              <a:schemeClr val="bg1"/>
            </a:solidFill>
            <a:ln w="9525">
              <a:solidFill>
                <a:schemeClr val="tx1"/>
              </a:solidFill>
              <a:miter lim="800000"/>
              <a:headEnd/>
              <a:tailEnd/>
            </a:ln>
            <a:effectLst/>
          </p:spPr>
          <p:txBody>
            <a:bodyPr wrap="none" anchor="ctr"/>
            <a:lstStyle/>
            <a:p>
              <a:pPr algn="ctr"/>
              <a:endParaRPr lang="en-US" altLang="zh-CN" sz="2800" b="1">
                <a:ea typeface="楷体_GB2312" pitchFamily="49" charset="-122"/>
              </a:endParaRPr>
            </a:p>
            <a:p>
              <a:pPr algn="ctr"/>
              <a:r>
                <a:rPr lang="zh-CN" altLang="en-US" sz="2800" b="1">
                  <a:ea typeface="楷体_GB2312" pitchFamily="49" charset="-122"/>
                </a:rPr>
                <a:t>自由度为</a:t>
              </a:r>
            </a:p>
            <a:p>
              <a:pPr algn="ctr"/>
              <a:r>
                <a:rPr lang="en-US" altLang="zh-CN" sz="2800" b="1">
                  <a:ea typeface="楷体_GB2312" pitchFamily="49" charset="-122"/>
                </a:rPr>
                <a:t>k-1=1</a:t>
              </a:r>
            </a:p>
            <a:p>
              <a:pPr algn="ctr"/>
              <a:endParaRPr lang="en-US" altLang="zh-CN" b="1">
                <a:ea typeface="楷体_GB2312" pitchFamily="49" charset="-122"/>
              </a:endParaRPr>
            </a:p>
          </p:txBody>
        </p:sp>
      </p:grpSp>
      <p:grpSp>
        <p:nvGrpSpPr>
          <p:cNvPr id="5" name="Group 13"/>
          <p:cNvGrpSpPr>
            <a:grpSpLocks/>
          </p:cNvGrpSpPr>
          <p:nvPr/>
        </p:nvGrpSpPr>
        <p:grpSpPr bwMode="auto">
          <a:xfrm>
            <a:off x="2273300" y="3810000"/>
            <a:ext cx="3517900" cy="687388"/>
            <a:chOff x="1224" y="2400"/>
            <a:chExt cx="2216" cy="433"/>
          </a:xfrm>
        </p:grpSpPr>
        <p:graphicFrame>
          <p:nvGraphicFramePr>
            <p:cNvPr id="630798" name="Object 14"/>
            <p:cNvGraphicFramePr>
              <a:graphicFrameLocks noChangeAspect="1"/>
            </p:cNvGraphicFramePr>
            <p:nvPr/>
          </p:nvGraphicFramePr>
          <p:xfrm>
            <a:off x="1224" y="2400"/>
            <a:ext cx="383" cy="433"/>
          </p:xfrm>
          <a:graphic>
            <a:graphicData uri="http://schemas.openxmlformats.org/presentationml/2006/ole">
              <mc:AlternateContent xmlns:mc="http://schemas.openxmlformats.org/markup-compatibility/2006">
                <mc:Choice xmlns:v="urn:schemas-microsoft-com:vml" Requires="v">
                  <p:oleObj spid="_x0000_s1840196" name="公式" r:id="rId9" imgW="203040" imgH="228600" progId="">
                    <p:embed/>
                  </p:oleObj>
                </mc:Choice>
                <mc:Fallback>
                  <p:oleObj name="公式" r:id="rId9" imgW="203040" imgH="228600" progId="">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24" y="2400"/>
                          <a:ext cx="383" cy="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30799" name="Rectangle 15"/>
            <p:cNvSpPr>
              <a:spLocks noChangeArrowheads="1"/>
            </p:cNvSpPr>
            <p:nvPr/>
          </p:nvSpPr>
          <p:spPr bwMode="auto">
            <a:xfrm>
              <a:off x="1499" y="2448"/>
              <a:ext cx="1941" cy="365"/>
            </a:xfrm>
            <a:prstGeom prst="rect">
              <a:avLst/>
            </a:prstGeom>
            <a:noFill/>
            <a:ln w="9525">
              <a:noFill/>
              <a:miter lim="800000"/>
              <a:headEnd/>
              <a:tailEnd/>
            </a:ln>
            <a:effectLst/>
          </p:spPr>
          <p:txBody>
            <a:bodyPr wrap="none" anchor="ctr">
              <a:spAutoFit/>
            </a:bodyPr>
            <a:lstStyle/>
            <a:p>
              <a:pPr algn="ctr"/>
              <a:r>
                <a:rPr lang="en-US" altLang="zh-CN" sz="3200" b="1"/>
                <a:t>=0.4158&lt;3.841</a:t>
              </a:r>
              <a:r>
                <a:rPr lang="zh-CN" altLang="en-US" sz="3200" b="1"/>
                <a:t>，</a:t>
              </a:r>
            </a:p>
          </p:txBody>
        </p:sp>
      </p:grpSp>
      <p:grpSp>
        <p:nvGrpSpPr>
          <p:cNvPr id="6" name="Group 16"/>
          <p:cNvGrpSpPr>
            <a:grpSpLocks/>
          </p:cNvGrpSpPr>
          <p:nvPr/>
        </p:nvGrpSpPr>
        <p:grpSpPr bwMode="auto">
          <a:xfrm>
            <a:off x="990600" y="1905000"/>
            <a:ext cx="7038975" cy="660400"/>
            <a:chOff x="428" y="1152"/>
            <a:chExt cx="4434" cy="416"/>
          </a:xfrm>
        </p:grpSpPr>
        <p:sp>
          <p:nvSpPr>
            <p:cNvPr id="630801" name="Text Box 17"/>
            <p:cNvSpPr txBox="1">
              <a:spLocks noChangeArrowheads="1"/>
            </p:cNvSpPr>
            <p:nvPr/>
          </p:nvSpPr>
          <p:spPr bwMode="auto">
            <a:xfrm>
              <a:off x="428" y="1203"/>
              <a:ext cx="4434" cy="365"/>
            </a:xfrm>
            <a:prstGeom prst="rect">
              <a:avLst/>
            </a:prstGeom>
            <a:noFill/>
            <a:ln w="9525">
              <a:noFill/>
              <a:miter lim="800000"/>
              <a:headEnd/>
              <a:tailEnd/>
            </a:ln>
            <a:effectLst/>
          </p:spPr>
          <p:txBody>
            <a:bodyPr wrap="none" anchor="ctr">
              <a:spAutoFit/>
            </a:bodyPr>
            <a:lstStyle/>
            <a:p>
              <a:pPr algn="ctr">
                <a:spcBef>
                  <a:spcPct val="50000"/>
                </a:spcBef>
              </a:pPr>
              <a:r>
                <a:rPr lang="zh-CN" altLang="en-US" sz="3200" b="1">
                  <a:ea typeface="楷体_GB2312" pitchFamily="49" charset="-122"/>
                </a:rPr>
                <a:t>按   </a:t>
              </a:r>
              <a:r>
                <a:rPr lang="en-US" altLang="zh-CN" sz="3200" b="1">
                  <a:ea typeface="楷体_GB2312" pitchFamily="49" charset="-122"/>
                </a:rPr>
                <a:t>=0.05</a:t>
              </a:r>
              <a:r>
                <a:rPr lang="zh-CN" altLang="en-US" sz="3200" b="1">
                  <a:ea typeface="楷体_GB2312" pitchFamily="49" charset="-122"/>
                </a:rPr>
                <a:t>，自由度为</a:t>
              </a:r>
              <a:r>
                <a:rPr lang="en-US" altLang="zh-CN" sz="3200" b="1">
                  <a:ea typeface="楷体_GB2312" pitchFamily="49" charset="-122"/>
                </a:rPr>
                <a:t>1</a:t>
              </a:r>
              <a:r>
                <a:rPr lang="zh-CN" altLang="en-US" sz="3200" b="1">
                  <a:ea typeface="楷体_GB2312" pitchFamily="49" charset="-122"/>
                </a:rPr>
                <a:t>，查     分布表得</a:t>
              </a:r>
            </a:p>
          </p:txBody>
        </p:sp>
        <p:graphicFrame>
          <p:nvGraphicFramePr>
            <p:cNvPr id="630802" name="Object 18"/>
            <p:cNvGraphicFramePr>
              <a:graphicFrameLocks noChangeAspect="1"/>
            </p:cNvGraphicFramePr>
            <p:nvPr/>
          </p:nvGraphicFramePr>
          <p:xfrm>
            <a:off x="3453" y="1152"/>
            <a:ext cx="339" cy="384"/>
          </p:xfrm>
          <a:graphic>
            <a:graphicData uri="http://schemas.openxmlformats.org/presentationml/2006/ole">
              <mc:AlternateContent xmlns:mc="http://schemas.openxmlformats.org/markup-compatibility/2006">
                <mc:Choice xmlns:v="urn:schemas-microsoft-com:vml" Requires="v">
                  <p:oleObj spid="_x0000_s1840197" name="公式" r:id="rId11" imgW="203040" imgH="228600" progId="">
                    <p:embed/>
                  </p:oleObj>
                </mc:Choice>
                <mc:Fallback>
                  <p:oleObj name="公式" r:id="rId11" imgW="203040" imgH="228600" progId="">
                    <p:embed/>
                    <p:pic>
                      <p:nvPicPr>
                        <p:cNvPr id="0"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53" y="1152"/>
                          <a:ext cx="339" cy="3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30803" name="Object 19"/>
            <p:cNvGraphicFramePr>
              <a:graphicFrameLocks noChangeAspect="1"/>
            </p:cNvGraphicFramePr>
            <p:nvPr/>
          </p:nvGraphicFramePr>
          <p:xfrm>
            <a:off x="720" y="1272"/>
            <a:ext cx="287" cy="264"/>
          </p:xfrm>
          <a:graphic>
            <a:graphicData uri="http://schemas.openxmlformats.org/presentationml/2006/ole">
              <mc:AlternateContent xmlns:mc="http://schemas.openxmlformats.org/markup-compatibility/2006">
                <mc:Choice xmlns:v="urn:schemas-microsoft-com:vml" Requires="v">
                  <p:oleObj spid="_x0000_s1840198" name="公式" r:id="rId13" imgW="152280" imgH="139680" progId="">
                    <p:embed/>
                  </p:oleObj>
                </mc:Choice>
                <mc:Fallback>
                  <p:oleObj name="公式" r:id="rId13" imgW="152280" imgH="139680" progId="">
                    <p:embed/>
                    <p:pic>
                      <p:nvPicPr>
                        <p:cNvPr id="0"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20" y="1272"/>
                          <a:ext cx="287" cy="2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7" name="Group 20"/>
          <p:cNvGrpSpPr>
            <a:grpSpLocks/>
          </p:cNvGrpSpPr>
          <p:nvPr/>
        </p:nvGrpSpPr>
        <p:grpSpPr bwMode="auto">
          <a:xfrm>
            <a:off x="2133600" y="2514600"/>
            <a:ext cx="2787650" cy="688975"/>
            <a:chOff x="1344" y="1584"/>
            <a:chExt cx="1756" cy="434"/>
          </a:xfrm>
        </p:grpSpPr>
        <p:sp>
          <p:nvSpPr>
            <p:cNvPr id="630805" name="Text Box 21"/>
            <p:cNvSpPr txBox="1">
              <a:spLocks noChangeArrowheads="1"/>
            </p:cNvSpPr>
            <p:nvPr/>
          </p:nvSpPr>
          <p:spPr bwMode="auto">
            <a:xfrm>
              <a:off x="2262" y="1632"/>
              <a:ext cx="838" cy="365"/>
            </a:xfrm>
            <a:prstGeom prst="rect">
              <a:avLst/>
            </a:prstGeom>
            <a:noFill/>
            <a:ln w="9525">
              <a:noFill/>
              <a:miter lim="800000"/>
              <a:headEnd/>
              <a:tailEnd/>
            </a:ln>
            <a:effectLst/>
          </p:spPr>
          <p:txBody>
            <a:bodyPr wrap="none" anchor="ctr">
              <a:spAutoFit/>
            </a:bodyPr>
            <a:lstStyle/>
            <a:p>
              <a:pPr algn="ctr">
                <a:spcBef>
                  <a:spcPct val="50000"/>
                </a:spcBef>
              </a:pPr>
              <a:r>
                <a:rPr lang="en-US" altLang="zh-CN" sz="3200" b="1"/>
                <a:t>=3.841</a:t>
              </a:r>
            </a:p>
          </p:txBody>
        </p:sp>
        <p:graphicFrame>
          <p:nvGraphicFramePr>
            <p:cNvPr id="630806" name="Object 22"/>
            <p:cNvGraphicFramePr>
              <a:graphicFrameLocks noChangeAspect="1"/>
            </p:cNvGraphicFramePr>
            <p:nvPr/>
          </p:nvGraphicFramePr>
          <p:xfrm>
            <a:off x="1344" y="1584"/>
            <a:ext cx="1055" cy="434"/>
          </p:xfrm>
          <a:graphic>
            <a:graphicData uri="http://schemas.openxmlformats.org/presentationml/2006/ole">
              <mc:AlternateContent xmlns:mc="http://schemas.openxmlformats.org/markup-compatibility/2006">
                <mc:Choice xmlns:v="urn:schemas-microsoft-com:vml" Requires="v">
                  <p:oleObj spid="_x0000_s1840199" name="Equation" r:id="rId15" imgW="583920" imgH="241200" progId="">
                    <p:embed/>
                  </p:oleObj>
                </mc:Choice>
                <mc:Fallback>
                  <p:oleObj name="Equation" r:id="rId15" imgW="583920" imgH="241200" progId="">
                    <p:embed/>
                    <p:pic>
                      <p:nvPicPr>
                        <p:cNvPr id="0"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344" y="1584"/>
                          <a:ext cx="1055" cy="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630807" name="Rectangle 23"/>
          <p:cNvSpPr>
            <a:spLocks noChangeArrowheads="1"/>
          </p:cNvSpPr>
          <p:nvPr/>
        </p:nvSpPr>
        <p:spPr bwMode="auto">
          <a:xfrm>
            <a:off x="812800" y="4495800"/>
            <a:ext cx="2733675" cy="579438"/>
          </a:xfrm>
          <a:prstGeom prst="rect">
            <a:avLst/>
          </a:prstGeom>
          <a:noFill/>
          <a:ln w="9525">
            <a:noFill/>
            <a:miter lim="800000"/>
            <a:headEnd/>
            <a:tailEnd/>
          </a:ln>
          <a:effectLst/>
        </p:spPr>
        <p:txBody>
          <a:bodyPr wrap="none" anchor="ctr">
            <a:spAutoFit/>
          </a:bodyPr>
          <a:lstStyle/>
          <a:p>
            <a:pPr algn="ctr"/>
            <a:r>
              <a:rPr lang="zh-CN" altLang="en-US" sz="3200" b="1">
                <a:ea typeface="楷体_GB2312" pitchFamily="49" charset="-122"/>
                <a:sym typeface="Math1" pitchFamily="2" charset="2"/>
              </a:rPr>
              <a:t>未落入否定域</a:t>
            </a:r>
            <a:r>
              <a:rPr lang="en-US" altLang="zh-CN" sz="3200" b="1">
                <a:ea typeface="楷体_GB2312" pitchFamily="49" charset="-122"/>
                <a:sym typeface="Math1" pitchFamily="2" charset="2"/>
              </a:rPr>
              <a:t>.</a:t>
            </a:r>
          </a:p>
        </p:txBody>
      </p:sp>
      <p:sp>
        <p:nvSpPr>
          <p:cNvPr id="630808" name="Rectangle 24"/>
          <p:cNvSpPr>
            <a:spLocks noChangeArrowheads="1"/>
          </p:cNvSpPr>
          <p:nvPr/>
        </p:nvSpPr>
        <p:spPr bwMode="auto">
          <a:xfrm>
            <a:off x="457200" y="5211763"/>
            <a:ext cx="7620000" cy="579437"/>
          </a:xfrm>
          <a:prstGeom prst="rect">
            <a:avLst/>
          </a:prstGeom>
          <a:noFill/>
          <a:ln w="9525">
            <a:noFill/>
            <a:miter lim="800000"/>
            <a:headEnd/>
            <a:tailEnd/>
          </a:ln>
          <a:effectLst/>
        </p:spPr>
        <p:txBody>
          <a:bodyPr anchor="ctr">
            <a:spAutoFit/>
          </a:bodyPr>
          <a:lstStyle/>
          <a:p>
            <a:pPr algn="ctr"/>
            <a:r>
              <a:rPr lang="zh-CN" altLang="en-US" sz="3200" b="1">
                <a:ea typeface="楷体_GB2312" pitchFamily="49" charset="-122"/>
                <a:sym typeface="Math1" pitchFamily="2" charset="2"/>
              </a:rPr>
              <a:t>故认为试验结果符合</a:t>
            </a:r>
            <a:r>
              <a:rPr lang="zh-CN" altLang="en-US" sz="3200" b="1">
                <a:ea typeface="楷体_GB2312" pitchFamily="49" charset="-122"/>
              </a:rPr>
              <a:t>孟德尔的</a:t>
            </a:r>
            <a:r>
              <a:rPr lang="en-US" altLang="zh-CN" sz="3200" b="1">
                <a:solidFill>
                  <a:schemeClr val="accent2"/>
                </a:solidFill>
                <a:ea typeface="楷体_GB2312" pitchFamily="49" charset="-122"/>
              </a:rPr>
              <a:t>3:1</a:t>
            </a:r>
            <a:r>
              <a:rPr lang="zh-CN" altLang="en-US" sz="3200" b="1">
                <a:ea typeface="楷体_GB2312" pitchFamily="49" charset="-122"/>
              </a:rPr>
              <a:t>理论</a:t>
            </a:r>
            <a:r>
              <a:rPr lang="en-US" altLang="zh-CN" sz="3200" b="1">
                <a:ea typeface="楷体_GB2312" pitchFamily="49" charset="-122"/>
              </a:rPr>
              <a:t>.</a:t>
            </a:r>
          </a:p>
        </p:txBody>
      </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0-#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0-#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30807"/>
                                        </p:tgtEl>
                                        <p:attrNameLst>
                                          <p:attrName>style.visibility</p:attrName>
                                        </p:attrNameLst>
                                      </p:cBhvr>
                                      <p:to>
                                        <p:strVal val="visible"/>
                                      </p:to>
                                    </p:set>
                                    <p:anim calcmode="lin" valueType="num">
                                      <p:cBhvr additive="base">
                                        <p:cTn id="31" dur="500" fill="hold"/>
                                        <p:tgtEl>
                                          <p:spTgt spid="630807"/>
                                        </p:tgtEl>
                                        <p:attrNameLst>
                                          <p:attrName>ppt_x</p:attrName>
                                        </p:attrNameLst>
                                      </p:cBhvr>
                                      <p:tavLst>
                                        <p:tav tm="0">
                                          <p:val>
                                            <p:strVal val="0-#ppt_w/2"/>
                                          </p:val>
                                        </p:tav>
                                        <p:tav tm="100000">
                                          <p:val>
                                            <p:strVal val="#ppt_x"/>
                                          </p:val>
                                        </p:tav>
                                      </p:tavLst>
                                    </p:anim>
                                    <p:anim calcmode="lin" valueType="num">
                                      <p:cBhvr additive="base">
                                        <p:cTn id="32" dur="500" fill="hold"/>
                                        <p:tgtEl>
                                          <p:spTgt spid="63080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30808"/>
                                        </p:tgtEl>
                                        <p:attrNameLst>
                                          <p:attrName>style.visibility</p:attrName>
                                        </p:attrNameLst>
                                      </p:cBhvr>
                                      <p:to>
                                        <p:strVal val="visible"/>
                                      </p:to>
                                    </p:set>
                                    <p:anim calcmode="lin" valueType="num">
                                      <p:cBhvr additive="base">
                                        <p:cTn id="37" dur="500" fill="hold"/>
                                        <p:tgtEl>
                                          <p:spTgt spid="630808"/>
                                        </p:tgtEl>
                                        <p:attrNameLst>
                                          <p:attrName>ppt_x</p:attrName>
                                        </p:attrNameLst>
                                      </p:cBhvr>
                                      <p:tavLst>
                                        <p:tav tm="0">
                                          <p:val>
                                            <p:strVal val="0-#ppt_w/2"/>
                                          </p:val>
                                        </p:tav>
                                        <p:tav tm="100000">
                                          <p:val>
                                            <p:strVal val="#ppt_x"/>
                                          </p:val>
                                        </p:tav>
                                      </p:tavLst>
                                    </p:anim>
                                    <p:anim calcmode="lin" valueType="num">
                                      <p:cBhvr additive="base">
                                        <p:cTn id="38" dur="500" fill="hold"/>
                                        <p:tgtEl>
                                          <p:spTgt spid="6308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0807" grpId="0" autoUpdateAnimBg="0"/>
      <p:bldP spid="630808"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Rectangle 2"/>
          <p:cNvSpPr>
            <a:spLocks noChangeArrowheads="1"/>
          </p:cNvSpPr>
          <p:nvPr/>
        </p:nvSpPr>
        <p:spPr bwMode="auto">
          <a:xfrm>
            <a:off x="914400" y="457200"/>
            <a:ext cx="7086600" cy="2428875"/>
          </a:xfrm>
          <a:prstGeom prst="rect">
            <a:avLst/>
          </a:prstGeom>
          <a:noFill/>
          <a:ln w="9525">
            <a:noFill/>
            <a:miter lim="800000"/>
            <a:headEnd/>
            <a:tailEnd/>
          </a:ln>
          <a:effectLst/>
        </p:spPr>
        <p:txBody>
          <a:bodyPr anchor="ctr">
            <a:spAutoFit/>
          </a:bodyPr>
          <a:lstStyle/>
          <a:p>
            <a:pPr eaLnBrk="0" hangingPunct="0">
              <a:lnSpc>
                <a:spcPct val="120000"/>
              </a:lnSpc>
            </a:pPr>
            <a:r>
              <a:rPr lang="en-US" altLang="zh-CN" sz="3200" b="1">
                <a:ea typeface="楷体_GB2312" pitchFamily="49" charset="-122"/>
              </a:rPr>
              <a:t>        </a:t>
            </a:r>
            <a:r>
              <a:rPr lang="zh-CN" altLang="en-US" sz="3200" b="1">
                <a:ea typeface="楷体_GB2312" pitchFamily="49" charset="-122"/>
              </a:rPr>
              <a:t>这些试验及其它一些试验，都显 示孟德尔的</a:t>
            </a:r>
            <a:r>
              <a:rPr lang="en-US" altLang="zh-CN" sz="3200" b="1">
                <a:solidFill>
                  <a:schemeClr val="accent2"/>
                </a:solidFill>
                <a:ea typeface="楷体_GB2312" pitchFamily="49" charset="-122"/>
              </a:rPr>
              <a:t>3: 1</a:t>
            </a:r>
            <a:r>
              <a:rPr lang="zh-CN" altLang="en-US" sz="3200" b="1">
                <a:ea typeface="楷体_GB2312" pitchFamily="49" charset="-122"/>
              </a:rPr>
              <a:t>理论与实际是符合的</a:t>
            </a:r>
            <a:r>
              <a:rPr lang="en-US" altLang="zh-CN" sz="3200" b="1">
                <a:ea typeface="楷体_GB2312" pitchFamily="49" charset="-122"/>
              </a:rPr>
              <a:t>. </a:t>
            </a:r>
            <a:r>
              <a:rPr lang="zh-CN" altLang="en-US" sz="3200" b="1">
                <a:ea typeface="楷体_GB2312" pitchFamily="49" charset="-122"/>
              </a:rPr>
              <a:t>这本身就是</a:t>
            </a:r>
            <a:r>
              <a:rPr lang="zh-CN" altLang="en-US" sz="3200" b="1">
                <a:solidFill>
                  <a:schemeClr val="accent2"/>
                </a:solidFill>
                <a:ea typeface="楷体_GB2312" pitchFamily="49" charset="-122"/>
              </a:rPr>
              <a:t>统计方法在科学中的一项</a:t>
            </a:r>
            <a:r>
              <a:rPr lang="zh-CN" altLang="en-US" sz="3200" b="1">
                <a:solidFill>
                  <a:schemeClr val="accent1"/>
                </a:solidFill>
                <a:ea typeface="楷体_GB2312" pitchFamily="49" charset="-122"/>
              </a:rPr>
              <a:t>  </a:t>
            </a:r>
            <a:r>
              <a:rPr lang="zh-CN" altLang="en-US" sz="3200" b="1">
                <a:solidFill>
                  <a:schemeClr val="accent2"/>
                </a:solidFill>
                <a:ea typeface="楷体_GB2312" pitchFamily="49" charset="-122"/>
              </a:rPr>
              <a:t>重要应用</a:t>
            </a:r>
            <a:r>
              <a:rPr lang="en-US" altLang="zh-CN" sz="3200" b="1">
                <a:ea typeface="楷体_GB2312" pitchFamily="49" charset="-122"/>
              </a:rPr>
              <a:t>.</a:t>
            </a:r>
            <a:endParaRPr lang="en-US" altLang="zh-CN">
              <a:ea typeface="楷体_GB2312" pitchFamily="49" charset="-122"/>
            </a:endParaRPr>
          </a:p>
        </p:txBody>
      </p:sp>
      <p:sp>
        <p:nvSpPr>
          <p:cNvPr id="631811" name="Rectangle 3"/>
          <p:cNvSpPr>
            <a:spLocks noChangeArrowheads="1"/>
          </p:cNvSpPr>
          <p:nvPr/>
        </p:nvSpPr>
        <p:spPr bwMode="auto">
          <a:xfrm>
            <a:off x="990600" y="4267200"/>
            <a:ext cx="7097713" cy="1844675"/>
          </a:xfrm>
          <a:prstGeom prst="rect">
            <a:avLst/>
          </a:prstGeom>
          <a:noFill/>
          <a:ln w="9525">
            <a:noFill/>
            <a:miter lim="800000"/>
            <a:headEnd/>
            <a:tailEnd/>
          </a:ln>
          <a:effectLst/>
        </p:spPr>
        <p:txBody>
          <a:bodyPr anchor="ctr">
            <a:spAutoFit/>
          </a:bodyPr>
          <a:lstStyle/>
          <a:p>
            <a:pPr>
              <a:lnSpc>
                <a:spcPct val="120000"/>
              </a:lnSpc>
            </a:pPr>
            <a:r>
              <a:rPr lang="zh-CN" altLang="en-US" sz="3200" b="1">
                <a:ea typeface="楷体_GB2312" pitchFamily="49" charset="-122"/>
              </a:rPr>
              <a:t>用于客观地评价理论上的某个结论是否与观察结果相符，以作为该理论是否站得住脚的印证</a:t>
            </a:r>
            <a:r>
              <a:rPr lang="en-US" altLang="zh-CN" sz="3200" b="1">
                <a:ea typeface="楷体_GB2312" pitchFamily="49" charset="-122"/>
              </a:rPr>
              <a:t>.</a:t>
            </a:r>
          </a:p>
        </p:txBody>
      </p:sp>
      <p:sp>
        <p:nvSpPr>
          <p:cNvPr id="631812" name="AutoShape 4"/>
          <p:cNvSpPr>
            <a:spLocks noChangeArrowheads="1"/>
          </p:cNvSpPr>
          <p:nvPr/>
        </p:nvSpPr>
        <p:spPr bwMode="auto">
          <a:xfrm>
            <a:off x="2987824" y="3067049"/>
            <a:ext cx="228600" cy="990600"/>
          </a:xfrm>
          <a:prstGeom prst="downArrow">
            <a:avLst>
              <a:gd name="adj1" fmla="val 50000"/>
              <a:gd name="adj2" fmla="val 108333"/>
            </a:avLst>
          </a:prstGeom>
          <a:solidFill>
            <a:schemeClr val="accent1"/>
          </a:solidFill>
          <a:ln w="9525">
            <a:solidFill>
              <a:schemeClr val="tx1"/>
            </a:solidFill>
            <a:miter lim="800000"/>
            <a:headEnd/>
            <a:tailEnd/>
          </a:ln>
          <a:effectLst/>
        </p:spPr>
        <p:txBody>
          <a:bodyPr wrap="none" anchor="ctr"/>
          <a:lstStyle/>
          <a:p>
            <a:endParaRPr lang="zh-CN" altLang="en-US"/>
          </a:p>
        </p:txBody>
      </p:sp>
      <p:sp>
        <p:nvSpPr>
          <p:cNvPr id="2" name="矩形 1">
            <a:extLst>
              <a:ext uri="{FF2B5EF4-FFF2-40B4-BE49-F238E27FC236}">
                <a16:creationId xmlns:a16="http://schemas.microsoft.com/office/drawing/2014/main" id="{0FF8851B-6410-426D-A1F4-965840AD655D}"/>
              </a:ext>
            </a:extLst>
          </p:cNvPr>
          <p:cNvSpPr/>
          <p:nvPr/>
        </p:nvSpPr>
        <p:spPr>
          <a:xfrm>
            <a:off x="3563888" y="2777429"/>
            <a:ext cx="5472608" cy="1384995"/>
          </a:xfrm>
          <a:prstGeom prst="rect">
            <a:avLst/>
          </a:prstGeom>
        </p:spPr>
        <p:txBody>
          <a:bodyPr wrap="square">
            <a:spAutoFit/>
          </a:bodyPr>
          <a:lstStyle/>
          <a:p>
            <a:r>
              <a:rPr lang="en-US" altLang="zh-CN" dirty="0">
                <a:solidFill>
                  <a:srgbClr val="000000"/>
                </a:solidFill>
                <a:latin typeface="Source Code Pro"/>
              </a:rPr>
              <a:t>x </a:t>
            </a:r>
            <a:r>
              <a:rPr lang="en-US" altLang="zh-CN" dirty="0">
                <a:solidFill>
                  <a:srgbClr val="A67F59"/>
                </a:solidFill>
                <a:latin typeface="Source Code Pro"/>
              </a:rPr>
              <a:t>&lt;-</a:t>
            </a:r>
            <a:r>
              <a:rPr lang="en-US" altLang="zh-CN" dirty="0">
                <a:solidFill>
                  <a:srgbClr val="000000"/>
                </a:solidFill>
                <a:latin typeface="Source Code Pro"/>
              </a:rPr>
              <a:t> matrix</a:t>
            </a:r>
            <a:r>
              <a:rPr lang="en-US" altLang="zh-CN" dirty="0">
                <a:solidFill>
                  <a:srgbClr val="999999"/>
                </a:solidFill>
                <a:latin typeface="Source Code Pro"/>
              </a:rPr>
              <a:t>(</a:t>
            </a:r>
            <a:r>
              <a:rPr lang="en-US" altLang="zh-CN" dirty="0">
                <a:solidFill>
                  <a:srgbClr val="000000"/>
                </a:solidFill>
                <a:latin typeface="Source Code Pro"/>
              </a:rPr>
              <a:t>c</a:t>
            </a:r>
            <a:r>
              <a:rPr lang="en-US" altLang="zh-CN" dirty="0">
                <a:solidFill>
                  <a:srgbClr val="999999"/>
                </a:solidFill>
                <a:latin typeface="Source Code Pro"/>
              </a:rPr>
              <a:t>(</a:t>
            </a:r>
            <a:r>
              <a:rPr lang="en-US" altLang="zh-CN" dirty="0">
                <a:solidFill>
                  <a:srgbClr val="986801"/>
                </a:solidFill>
                <a:latin typeface="Source Code Pro"/>
              </a:rPr>
              <a:t>60</a:t>
            </a:r>
            <a:r>
              <a:rPr lang="en-US" altLang="zh-CN" dirty="0">
                <a:solidFill>
                  <a:srgbClr val="999999"/>
                </a:solidFill>
                <a:latin typeface="Source Code Pro"/>
              </a:rPr>
              <a:t>,</a:t>
            </a:r>
            <a:r>
              <a:rPr lang="en-US" altLang="zh-CN" dirty="0">
                <a:solidFill>
                  <a:srgbClr val="000000"/>
                </a:solidFill>
                <a:latin typeface="Source Code Pro"/>
              </a:rPr>
              <a:t> </a:t>
            </a:r>
            <a:r>
              <a:rPr lang="en-US" altLang="zh-CN" dirty="0">
                <a:solidFill>
                  <a:srgbClr val="986801"/>
                </a:solidFill>
                <a:latin typeface="Source Code Pro"/>
              </a:rPr>
              <a:t>32</a:t>
            </a:r>
            <a:r>
              <a:rPr lang="en-US" altLang="zh-CN" dirty="0">
                <a:solidFill>
                  <a:srgbClr val="999999"/>
                </a:solidFill>
                <a:latin typeface="Source Code Pro"/>
              </a:rPr>
              <a:t>,</a:t>
            </a:r>
            <a:r>
              <a:rPr lang="en-US" altLang="zh-CN" dirty="0">
                <a:solidFill>
                  <a:srgbClr val="000000"/>
                </a:solidFill>
                <a:latin typeface="Source Code Pro"/>
              </a:rPr>
              <a:t> </a:t>
            </a:r>
            <a:r>
              <a:rPr lang="en-US" altLang="zh-CN" dirty="0">
                <a:solidFill>
                  <a:srgbClr val="986801"/>
                </a:solidFill>
                <a:latin typeface="Source Code Pro"/>
              </a:rPr>
              <a:t>3</a:t>
            </a:r>
            <a:r>
              <a:rPr lang="en-US" altLang="zh-CN" dirty="0">
                <a:solidFill>
                  <a:srgbClr val="999999"/>
                </a:solidFill>
                <a:latin typeface="Source Code Pro"/>
              </a:rPr>
              <a:t>,</a:t>
            </a:r>
            <a:r>
              <a:rPr lang="en-US" altLang="zh-CN" dirty="0">
                <a:solidFill>
                  <a:srgbClr val="000000"/>
                </a:solidFill>
                <a:latin typeface="Source Code Pro"/>
              </a:rPr>
              <a:t> </a:t>
            </a:r>
            <a:r>
              <a:rPr lang="en-US" altLang="zh-CN" dirty="0">
                <a:solidFill>
                  <a:srgbClr val="986801"/>
                </a:solidFill>
                <a:latin typeface="Source Code Pro"/>
              </a:rPr>
              <a:t>11</a:t>
            </a:r>
            <a:r>
              <a:rPr lang="en-US" altLang="zh-CN" dirty="0">
                <a:solidFill>
                  <a:srgbClr val="999999"/>
                </a:solidFill>
                <a:latin typeface="Source Code Pro"/>
              </a:rPr>
              <a:t>),</a:t>
            </a:r>
            <a:r>
              <a:rPr lang="en-US" altLang="zh-CN" dirty="0">
                <a:solidFill>
                  <a:srgbClr val="000000"/>
                </a:solidFill>
                <a:latin typeface="Source Code Pro"/>
              </a:rPr>
              <a:t> </a:t>
            </a:r>
            <a:r>
              <a:rPr lang="en-US" altLang="zh-CN" dirty="0" err="1">
                <a:solidFill>
                  <a:srgbClr val="000000"/>
                </a:solidFill>
                <a:latin typeface="Source Code Pro"/>
              </a:rPr>
              <a:t>nrow</a:t>
            </a:r>
            <a:r>
              <a:rPr lang="en-US" altLang="zh-CN" dirty="0">
                <a:solidFill>
                  <a:srgbClr val="A67F59"/>
                </a:solidFill>
                <a:latin typeface="Source Code Pro"/>
              </a:rPr>
              <a:t>=</a:t>
            </a:r>
            <a:r>
              <a:rPr lang="en-US" altLang="zh-CN" dirty="0">
                <a:solidFill>
                  <a:srgbClr val="986801"/>
                </a:solidFill>
                <a:latin typeface="Source Code Pro"/>
              </a:rPr>
              <a:t>2</a:t>
            </a:r>
            <a:r>
              <a:rPr lang="en-US" altLang="zh-CN" dirty="0">
                <a:solidFill>
                  <a:srgbClr val="999999"/>
                </a:solidFill>
                <a:latin typeface="Source Code Pro"/>
              </a:rPr>
              <a:t>,</a:t>
            </a:r>
            <a:r>
              <a:rPr lang="en-US" altLang="zh-CN" dirty="0">
                <a:solidFill>
                  <a:srgbClr val="000000"/>
                </a:solidFill>
                <a:latin typeface="Source Code Pro"/>
              </a:rPr>
              <a:t> </a:t>
            </a:r>
            <a:r>
              <a:rPr lang="en-US" altLang="zh-CN" dirty="0" err="1">
                <a:solidFill>
                  <a:srgbClr val="000000"/>
                </a:solidFill>
                <a:latin typeface="Source Code Pro"/>
              </a:rPr>
              <a:t>byrow</a:t>
            </a:r>
            <a:r>
              <a:rPr lang="en-US" altLang="zh-CN" dirty="0">
                <a:solidFill>
                  <a:srgbClr val="000000"/>
                </a:solidFill>
                <a:latin typeface="Source Code Pro"/>
              </a:rPr>
              <a:t> </a:t>
            </a:r>
            <a:r>
              <a:rPr lang="en-US" altLang="zh-CN" dirty="0">
                <a:solidFill>
                  <a:srgbClr val="A67F59"/>
                </a:solidFill>
                <a:latin typeface="Source Code Pro"/>
              </a:rPr>
              <a:t>=</a:t>
            </a:r>
            <a:r>
              <a:rPr lang="en-US" altLang="zh-CN" dirty="0">
                <a:solidFill>
                  <a:srgbClr val="000000"/>
                </a:solidFill>
                <a:latin typeface="Source Code Pro"/>
              </a:rPr>
              <a:t> T</a:t>
            </a:r>
            <a:r>
              <a:rPr lang="en-US" altLang="zh-CN" dirty="0">
                <a:solidFill>
                  <a:srgbClr val="999999"/>
                </a:solidFill>
                <a:latin typeface="Source Code Pro"/>
              </a:rPr>
              <a:t>)</a:t>
            </a:r>
            <a:r>
              <a:rPr lang="en-US" altLang="zh-CN" dirty="0">
                <a:solidFill>
                  <a:srgbClr val="000000"/>
                </a:solidFill>
                <a:latin typeface="Source Code Pro"/>
              </a:rPr>
              <a:t> </a:t>
            </a:r>
            <a:r>
              <a:rPr lang="en-US" altLang="zh-CN" dirty="0" err="1">
                <a:solidFill>
                  <a:srgbClr val="000000"/>
                </a:solidFill>
                <a:latin typeface="Source Code Pro"/>
              </a:rPr>
              <a:t>chisq.test</a:t>
            </a:r>
            <a:r>
              <a:rPr lang="en-US" altLang="zh-CN" dirty="0">
                <a:solidFill>
                  <a:srgbClr val="999999"/>
                </a:solidFill>
                <a:latin typeface="Source Code Pro"/>
              </a:rPr>
              <a:t>(</a:t>
            </a:r>
            <a:r>
              <a:rPr lang="en-US" altLang="zh-CN" dirty="0">
                <a:solidFill>
                  <a:srgbClr val="000000"/>
                </a:solidFill>
                <a:latin typeface="Source Code Pro"/>
              </a:rPr>
              <a:t>x</a:t>
            </a:r>
            <a:r>
              <a:rPr lang="en-US" altLang="zh-CN" dirty="0">
                <a:solidFill>
                  <a:srgbClr val="999999"/>
                </a:solidFill>
                <a:latin typeface="Source Code Pro"/>
              </a:rPr>
              <a:t>,</a:t>
            </a:r>
            <a:r>
              <a:rPr lang="en-US" altLang="zh-CN" dirty="0">
                <a:solidFill>
                  <a:srgbClr val="000000"/>
                </a:solidFill>
                <a:latin typeface="Source Code Pro"/>
              </a:rPr>
              <a:t> correct </a:t>
            </a:r>
            <a:r>
              <a:rPr lang="en-US" altLang="zh-CN" dirty="0">
                <a:solidFill>
                  <a:srgbClr val="A67F59"/>
                </a:solidFill>
                <a:latin typeface="Source Code Pro"/>
              </a:rPr>
              <a:t>=</a:t>
            </a:r>
            <a:r>
              <a:rPr lang="en-US" altLang="zh-CN" dirty="0">
                <a:solidFill>
                  <a:srgbClr val="000000"/>
                </a:solidFill>
                <a:latin typeface="Source Code Pro"/>
              </a:rPr>
              <a:t> F</a:t>
            </a:r>
            <a:r>
              <a:rPr lang="en-US" altLang="zh-CN" dirty="0">
                <a:solidFill>
                  <a:srgbClr val="999999"/>
                </a:solidFill>
                <a:latin typeface="Source Code Pro"/>
              </a:rPr>
              <a:t>)</a:t>
            </a:r>
            <a:endParaRPr lang="zh-CN" altLang="en-US" dirty="0"/>
          </a:p>
        </p:txBody>
      </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31810"/>
                                        </p:tgtEl>
                                        <p:attrNameLst>
                                          <p:attrName>style.visibility</p:attrName>
                                        </p:attrNameLst>
                                      </p:cBhvr>
                                      <p:to>
                                        <p:strVal val="visible"/>
                                      </p:to>
                                    </p:set>
                                    <p:animEffect transition="in" filter="barn(outVertical)">
                                      <p:cBhvr>
                                        <p:cTn id="7" dur="500"/>
                                        <p:tgtEl>
                                          <p:spTgt spid="63181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31812"/>
                                        </p:tgtEl>
                                        <p:attrNameLst>
                                          <p:attrName>style.visibility</p:attrName>
                                        </p:attrNameLst>
                                      </p:cBhvr>
                                      <p:to>
                                        <p:strVal val="visible"/>
                                      </p:to>
                                    </p:set>
                                    <p:animEffect transition="in" filter="wipe(up)">
                                      <p:cBhvr>
                                        <p:cTn id="11" dur="500"/>
                                        <p:tgtEl>
                                          <p:spTgt spid="631812"/>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631811"/>
                                        </p:tgtEl>
                                        <p:attrNameLst>
                                          <p:attrName>style.visibility</p:attrName>
                                        </p:attrNameLst>
                                      </p:cBhvr>
                                      <p:to>
                                        <p:strVal val="visible"/>
                                      </p:to>
                                    </p:set>
                                    <p:anim calcmode="lin" valueType="num">
                                      <p:cBhvr additive="base">
                                        <p:cTn id="15" dur="500" fill="hold"/>
                                        <p:tgtEl>
                                          <p:spTgt spid="631811"/>
                                        </p:tgtEl>
                                        <p:attrNameLst>
                                          <p:attrName>ppt_x</p:attrName>
                                        </p:attrNameLst>
                                      </p:cBhvr>
                                      <p:tavLst>
                                        <p:tav tm="0">
                                          <p:val>
                                            <p:strVal val="#ppt_x"/>
                                          </p:val>
                                        </p:tav>
                                        <p:tav tm="100000">
                                          <p:val>
                                            <p:strVal val="#ppt_x"/>
                                          </p:val>
                                        </p:tav>
                                      </p:tavLst>
                                    </p:anim>
                                    <p:anim calcmode="lin" valueType="num">
                                      <p:cBhvr additive="base">
                                        <p:cTn id="16" dur="500" fill="hold"/>
                                        <p:tgtEl>
                                          <p:spTgt spid="6318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1810" grpId="0" autoUpdateAnimBg="0"/>
      <p:bldP spid="631811" grpId="0" autoUpdateAnimBg="0"/>
      <p:bldP spid="63181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38788961-4525-445A-BAF7-7BEA5CB091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16632"/>
            <a:ext cx="7539093" cy="1462098"/>
          </a:xfrm>
          <a:prstGeom prst="rect">
            <a:avLst/>
          </a:prstGeom>
        </p:spPr>
      </p:pic>
      <p:pic>
        <p:nvPicPr>
          <p:cNvPr id="5" name="图片 4">
            <a:extLst>
              <a:ext uri="{FF2B5EF4-FFF2-40B4-BE49-F238E27FC236}">
                <a16:creationId xmlns:a16="http://schemas.microsoft.com/office/drawing/2014/main" id="{F931283B-5279-45AC-A9BE-556AFFF7F3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069" y="1578730"/>
            <a:ext cx="7834370" cy="2052653"/>
          </a:xfrm>
          <a:prstGeom prst="rect">
            <a:avLst/>
          </a:prstGeom>
        </p:spPr>
      </p:pic>
      <p:pic>
        <p:nvPicPr>
          <p:cNvPr id="7" name="图片 6">
            <a:extLst>
              <a:ext uri="{FF2B5EF4-FFF2-40B4-BE49-F238E27FC236}">
                <a16:creationId xmlns:a16="http://schemas.microsoft.com/office/drawing/2014/main" id="{98BC05E2-C8D8-4BDB-93B5-4F71182EFD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075" y="3573016"/>
            <a:ext cx="7734357" cy="3338537"/>
          </a:xfrm>
          <a:prstGeom prst="rect">
            <a:avLst/>
          </a:prstGeom>
        </p:spPr>
      </p:pic>
    </p:spTree>
    <p:extLst>
      <p:ext uri="{BB962C8B-B14F-4D97-AF65-F5344CB8AC3E}">
        <p14:creationId xmlns:p14="http://schemas.microsoft.com/office/powerpoint/2010/main" val="2099416648"/>
      </p:ext>
    </p:extLst>
  </p:cSld>
  <p:clrMapOvr>
    <a:masterClrMapping/>
  </p:clrMapOvr>
  <p:transition spd="slow">
    <p:pull dir="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6948" name="Rectangle 4"/>
          <p:cNvSpPr>
            <a:spLocks noChangeArrowheads="1"/>
          </p:cNvSpPr>
          <p:nvPr/>
        </p:nvSpPr>
        <p:spPr bwMode="auto">
          <a:xfrm>
            <a:off x="1187450" y="2060575"/>
            <a:ext cx="7561263" cy="1117600"/>
          </a:xfrm>
          <a:prstGeom prst="rect">
            <a:avLst/>
          </a:prstGeom>
          <a:noFill/>
          <a:ln w="9525">
            <a:noFill/>
            <a:miter lim="800000"/>
            <a:headEnd/>
            <a:tailEnd/>
          </a:ln>
          <a:effectLst/>
        </p:spPr>
        <p:txBody>
          <a:bodyPr anchor="ctr">
            <a:spAutoFit/>
          </a:bodyPr>
          <a:lstStyle/>
          <a:p>
            <a:pPr>
              <a:lnSpc>
                <a:spcPct val="120000"/>
              </a:lnSpc>
            </a:pPr>
            <a:r>
              <a:rPr lang="zh-CN" altLang="en-US" b="1" dirty="0">
                <a:ea typeface="宋体" pitchFamily="2" charset="-122"/>
              </a:rPr>
              <a:t>        当总体为</a:t>
            </a:r>
            <a:r>
              <a:rPr lang="zh-CN" altLang="en-US" b="1" dirty="0">
                <a:solidFill>
                  <a:schemeClr val="accent2"/>
                </a:solidFill>
                <a:ea typeface="宋体" pitchFamily="2" charset="-122"/>
              </a:rPr>
              <a:t>正态分布</a:t>
            </a:r>
            <a:r>
              <a:rPr lang="zh-CN" altLang="en-US" b="1" dirty="0">
                <a:ea typeface="宋体" pitchFamily="2" charset="-122"/>
              </a:rPr>
              <a:t>时，给出几个重要的抽样分布定理</a:t>
            </a:r>
            <a:r>
              <a:rPr lang="en-US" altLang="zh-CN" b="1" dirty="0">
                <a:ea typeface="宋体" pitchFamily="2" charset="-122"/>
              </a:rPr>
              <a:t>.   </a:t>
            </a:r>
          </a:p>
        </p:txBody>
      </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46948"/>
                                        </p:tgtEl>
                                        <p:attrNameLst>
                                          <p:attrName>style.visibility</p:attrName>
                                        </p:attrNameLst>
                                      </p:cBhvr>
                                      <p:to>
                                        <p:strVal val="visible"/>
                                      </p:to>
                                    </p:set>
                                    <p:animEffect transition="in" filter="wipe(down)">
                                      <p:cBhvr>
                                        <p:cTn id="7" dur="500"/>
                                        <p:tgtEl>
                                          <p:spTgt spid="17469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694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2078" name="Rectangle 14"/>
          <p:cNvSpPr>
            <a:spLocks noChangeArrowheads="1"/>
          </p:cNvSpPr>
          <p:nvPr/>
        </p:nvSpPr>
        <p:spPr bwMode="auto">
          <a:xfrm>
            <a:off x="887413" y="836613"/>
            <a:ext cx="6356350" cy="641350"/>
          </a:xfrm>
          <a:prstGeom prst="rect">
            <a:avLst/>
          </a:prstGeom>
          <a:noFill/>
          <a:ln w="9525">
            <a:noFill/>
            <a:miter lim="800000"/>
            <a:headEnd/>
            <a:tailEnd/>
          </a:ln>
          <a:effectLst/>
        </p:spPr>
        <p:txBody>
          <a:bodyPr wrap="none">
            <a:spAutoFit/>
          </a:bodyPr>
          <a:lstStyle/>
          <a:p>
            <a:pPr algn="ctr" eaLnBrk="0" hangingPunct="0"/>
            <a:r>
              <a:rPr lang="zh-CN" altLang="en-US" sz="3600">
                <a:solidFill>
                  <a:srgbClr val="3366CC"/>
                </a:solidFill>
                <a:latin typeface="宋体" pitchFamily="2" charset="-122"/>
                <a:ea typeface="宋体" pitchFamily="2" charset="-122"/>
              </a:rPr>
              <a:t>总体         均值    的检验</a:t>
            </a:r>
          </a:p>
        </p:txBody>
      </p:sp>
      <p:graphicFrame>
        <p:nvGraphicFramePr>
          <p:cNvPr id="1752079" name="Object 15"/>
          <p:cNvGraphicFramePr>
            <a:graphicFrameLocks noChangeAspect="1"/>
          </p:cNvGraphicFramePr>
          <p:nvPr/>
        </p:nvGraphicFramePr>
        <p:xfrm>
          <a:off x="2124075" y="836613"/>
          <a:ext cx="1727200" cy="720725"/>
        </p:xfrm>
        <a:graphic>
          <a:graphicData uri="http://schemas.openxmlformats.org/presentationml/2006/ole">
            <mc:AlternateContent xmlns:mc="http://schemas.openxmlformats.org/markup-compatibility/2006">
              <mc:Choice xmlns:v="urn:schemas-microsoft-com:vml" Requires="v">
                <p:oleObj spid="_x0000_s1752153" name="Equation" r:id="rId3" imgW="660113" imgH="241195" progId="">
                  <p:embed/>
                </p:oleObj>
              </mc:Choice>
              <mc:Fallback>
                <p:oleObj name="Equation" r:id="rId3" imgW="660113" imgH="241195" progId="">
                  <p:embed/>
                  <p:pic>
                    <p:nvPicPr>
                      <p:cNvPr id="0"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836613"/>
                        <a:ext cx="1727200" cy="720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52080" name="Object 16"/>
          <p:cNvGraphicFramePr>
            <a:graphicFrameLocks noChangeAspect="1"/>
          </p:cNvGraphicFramePr>
          <p:nvPr/>
        </p:nvGraphicFramePr>
        <p:xfrm>
          <a:off x="5003800" y="908050"/>
          <a:ext cx="609600" cy="581025"/>
        </p:xfrm>
        <a:graphic>
          <a:graphicData uri="http://schemas.openxmlformats.org/presentationml/2006/ole">
            <mc:AlternateContent xmlns:mc="http://schemas.openxmlformats.org/markup-compatibility/2006">
              <mc:Choice xmlns:v="urn:schemas-microsoft-com:vml" Requires="v">
                <p:oleObj spid="_x0000_s1752154" name="Equation" r:id="rId5" imgW="152268" imgH="164957" progId="">
                  <p:embed/>
                </p:oleObj>
              </mc:Choice>
              <mc:Fallback>
                <p:oleObj name="Equation" r:id="rId5" imgW="152268" imgH="164957" progId="">
                  <p:embed/>
                  <p:pic>
                    <p:nvPicPr>
                      <p:cNvPr id="0"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3800" y="908050"/>
                        <a:ext cx="609600"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52084" name="Text Box 20"/>
          <p:cNvSpPr txBox="1">
            <a:spLocks noChangeArrowheads="1"/>
          </p:cNvSpPr>
          <p:nvPr/>
        </p:nvSpPr>
        <p:spPr bwMode="auto">
          <a:xfrm>
            <a:off x="950913" y="1652588"/>
            <a:ext cx="3527425" cy="604837"/>
          </a:xfrm>
          <a:prstGeom prst="rect">
            <a:avLst/>
          </a:prstGeom>
          <a:noFill/>
          <a:ln w="9525" algn="ctr">
            <a:noFill/>
            <a:miter lim="800000"/>
            <a:headEnd/>
            <a:tailEnd/>
          </a:ln>
          <a:effectLst/>
        </p:spPr>
        <p:txBody>
          <a:bodyPr wrap="none">
            <a:spAutoFit/>
          </a:bodyPr>
          <a:lstStyle/>
          <a:p>
            <a:pPr>
              <a:lnSpc>
                <a:spcPct val="120000"/>
              </a:lnSpc>
            </a:pPr>
            <a:r>
              <a:rPr kumimoji="0" lang="en-US" altLang="zh-CN" b="1">
                <a:solidFill>
                  <a:srgbClr val="3366CC"/>
                </a:solidFill>
                <a:latin typeface="Arial" charset="0"/>
                <a:ea typeface="宋体" pitchFamily="2" charset="-122"/>
                <a:sym typeface="Symbol" pitchFamily="18" charset="2"/>
              </a:rPr>
              <a:t>1.</a:t>
            </a:r>
            <a:r>
              <a:rPr kumimoji="0" lang="zh-CN" altLang="en-US" b="1">
                <a:solidFill>
                  <a:srgbClr val="FF0066"/>
                </a:solidFill>
                <a:ea typeface="宋体" pitchFamily="2" charset="-122"/>
              </a:rPr>
              <a:t>方差</a:t>
            </a:r>
            <a:r>
              <a:rPr kumimoji="0" lang="en-US" altLang="zh-CN" b="1">
                <a:solidFill>
                  <a:srgbClr val="3366CC"/>
                </a:solidFill>
                <a:latin typeface="Arial" charset="0"/>
                <a:ea typeface="宋体" pitchFamily="2" charset="-122"/>
                <a:sym typeface="Symbol" pitchFamily="18" charset="2"/>
              </a:rPr>
              <a:t></a:t>
            </a:r>
            <a:r>
              <a:rPr kumimoji="0" lang="en-US" altLang="zh-CN" b="1" baseline="30000">
                <a:solidFill>
                  <a:srgbClr val="3366CC"/>
                </a:solidFill>
                <a:latin typeface="Arial" charset="0"/>
                <a:ea typeface="宋体" pitchFamily="2" charset="-122"/>
                <a:sym typeface="Symbol" pitchFamily="18" charset="2"/>
              </a:rPr>
              <a:t>2</a:t>
            </a:r>
            <a:r>
              <a:rPr kumimoji="0" lang="zh-CN" altLang="en-US" b="1">
                <a:solidFill>
                  <a:srgbClr val="339933"/>
                </a:solidFill>
                <a:latin typeface="Arial" charset="0"/>
                <a:ea typeface="宋体" pitchFamily="2" charset="-122"/>
                <a:sym typeface="Symbol" pitchFamily="18" charset="2"/>
              </a:rPr>
              <a:t>已知</a:t>
            </a:r>
            <a:r>
              <a:rPr kumimoji="0" lang="zh-CN" altLang="en-US" b="1">
                <a:solidFill>
                  <a:srgbClr val="3366CC"/>
                </a:solidFill>
                <a:latin typeface="Arial" charset="0"/>
                <a:ea typeface="宋体" pitchFamily="2" charset="-122"/>
                <a:sym typeface="Symbol" pitchFamily="18" charset="2"/>
              </a:rPr>
              <a:t>情况下</a:t>
            </a:r>
            <a:r>
              <a:rPr kumimoji="0" lang="zh-CN" altLang="en-US" b="1">
                <a:latin typeface="Arial" charset="0"/>
                <a:ea typeface="宋体" pitchFamily="2" charset="-122"/>
                <a:sym typeface="Symbol" pitchFamily="18" charset="2"/>
              </a:rPr>
              <a:t>  </a:t>
            </a:r>
          </a:p>
        </p:txBody>
      </p:sp>
      <p:sp>
        <p:nvSpPr>
          <p:cNvPr id="1752085" name="Text Box 21"/>
          <p:cNvSpPr txBox="1">
            <a:spLocks noChangeArrowheads="1"/>
          </p:cNvSpPr>
          <p:nvPr/>
        </p:nvSpPr>
        <p:spPr bwMode="auto">
          <a:xfrm>
            <a:off x="1042988" y="2306638"/>
            <a:ext cx="4999037" cy="604837"/>
          </a:xfrm>
          <a:prstGeom prst="rect">
            <a:avLst/>
          </a:prstGeom>
          <a:noFill/>
          <a:ln w="9525" algn="ctr">
            <a:noFill/>
            <a:miter lim="800000"/>
            <a:headEnd/>
            <a:tailEnd/>
          </a:ln>
          <a:effectLst/>
        </p:spPr>
        <p:txBody>
          <a:bodyPr wrap="none">
            <a:spAutoFit/>
          </a:bodyPr>
          <a:lstStyle/>
          <a:p>
            <a:pPr>
              <a:lnSpc>
                <a:spcPct val="120000"/>
              </a:lnSpc>
            </a:pPr>
            <a:r>
              <a:rPr kumimoji="0" lang="zh-CN" altLang="en-US" b="1">
                <a:latin typeface="Arial" charset="0"/>
                <a:ea typeface="宋体" pitchFamily="2" charset="-122"/>
              </a:rPr>
              <a:t>假设    </a:t>
            </a:r>
            <a:r>
              <a:rPr kumimoji="0" lang="en-US" altLang="zh-CN" b="1">
                <a:latin typeface="Arial" charset="0"/>
                <a:ea typeface="宋体" pitchFamily="2" charset="-122"/>
              </a:rPr>
              <a:t>H</a:t>
            </a:r>
            <a:r>
              <a:rPr kumimoji="0" lang="en-US" altLang="zh-CN" b="1" baseline="-25000">
                <a:latin typeface="Arial" charset="0"/>
                <a:ea typeface="宋体" pitchFamily="2" charset="-122"/>
              </a:rPr>
              <a:t>0</a:t>
            </a:r>
            <a:r>
              <a:rPr kumimoji="0" lang="zh-CN" altLang="en-US" b="1">
                <a:latin typeface="Arial" charset="0"/>
                <a:ea typeface="宋体" pitchFamily="2" charset="-122"/>
              </a:rPr>
              <a:t>：</a:t>
            </a:r>
            <a:r>
              <a:rPr kumimoji="0" lang="zh-CN" altLang="en-US" b="1">
                <a:latin typeface="Arial" charset="0"/>
                <a:ea typeface="宋体" pitchFamily="2" charset="-122"/>
                <a:sym typeface="Symbol" pitchFamily="18" charset="2"/>
              </a:rPr>
              <a:t></a:t>
            </a:r>
            <a:r>
              <a:rPr kumimoji="0" lang="en-US" altLang="zh-CN" b="1">
                <a:latin typeface="Arial" charset="0"/>
                <a:ea typeface="宋体" pitchFamily="2" charset="-122"/>
                <a:sym typeface="Symbol" pitchFamily="18" charset="2"/>
              </a:rPr>
              <a:t>=</a:t>
            </a:r>
            <a:r>
              <a:rPr kumimoji="0" lang="en-US" altLang="zh-CN" b="1" baseline="-25000">
                <a:latin typeface="Arial" charset="0"/>
                <a:ea typeface="宋体" pitchFamily="2" charset="-122"/>
                <a:sym typeface="Symbol" pitchFamily="18" charset="2"/>
              </a:rPr>
              <a:t>0</a:t>
            </a:r>
            <a:r>
              <a:rPr kumimoji="0" lang="zh-CN" altLang="en-US" b="1">
                <a:latin typeface="Arial" charset="0"/>
                <a:ea typeface="宋体" pitchFamily="2" charset="-122"/>
                <a:sym typeface="Symbol" pitchFamily="18" charset="2"/>
              </a:rPr>
              <a:t>；</a:t>
            </a:r>
            <a:r>
              <a:rPr kumimoji="0" lang="en-US" altLang="zh-CN" b="1">
                <a:latin typeface="Arial" charset="0"/>
                <a:ea typeface="宋体" pitchFamily="2" charset="-122"/>
                <a:sym typeface="Symbol" pitchFamily="18" charset="2"/>
              </a:rPr>
              <a:t>H</a:t>
            </a:r>
            <a:r>
              <a:rPr kumimoji="0" lang="en-US" altLang="zh-CN" b="1" baseline="-25000">
                <a:latin typeface="Arial" charset="0"/>
                <a:ea typeface="宋体" pitchFamily="2" charset="-122"/>
                <a:sym typeface="Symbol" pitchFamily="18" charset="2"/>
              </a:rPr>
              <a:t>1</a:t>
            </a:r>
            <a:r>
              <a:rPr kumimoji="0" lang="zh-CN" altLang="en-US" b="1">
                <a:latin typeface="Arial" charset="0"/>
                <a:ea typeface="宋体" pitchFamily="2" charset="-122"/>
                <a:sym typeface="Symbol" pitchFamily="18" charset="2"/>
              </a:rPr>
              <a:t>：</a:t>
            </a:r>
            <a:r>
              <a:rPr kumimoji="0" lang="en-US" altLang="zh-CN" b="1">
                <a:latin typeface="Arial" charset="0"/>
                <a:ea typeface="宋体" pitchFamily="2" charset="-122"/>
                <a:cs typeface="Arial" charset="0"/>
                <a:sym typeface="Symbol" pitchFamily="18" charset="2"/>
              </a:rPr>
              <a:t>≠</a:t>
            </a:r>
            <a:r>
              <a:rPr kumimoji="0" lang="en-US" altLang="zh-CN" b="1" baseline="-25000">
                <a:latin typeface="Arial" charset="0"/>
                <a:ea typeface="宋体" pitchFamily="2" charset="-122"/>
                <a:cs typeface="Arial" charset="0"/>
                <a:sym typeface="Symbol" pitchFamily="18" charset="2"/>
              </a:rPr>
              <a:t>0</a:t>
            </a:r>
            <a:r>
              <a:rPr kumimoji="0" lang="en-US" altLang="zh-CN" b="1">
                <a:latin typeface="Arial" charset="0"/>
                <a:ea typeface="宋体" pitchFamily="2" charset="-122"/>
                <a:cs typeface="Arial" charset="0"/>
                <a:sym typeface="Symbol" pitchFamily="18" charset="2"/>
              </a:rPr>
              <a:t>  </a:t>
            </a:r>
          </a:p>
        </p:txBody>
      </p:sp>
      <p:sp>
        <p:nvSpPr>
          <p:cNvPr id="1752086" name="Text Box 22"/>
          <p:cNvSpPr txBox="1">
            <a:spLocks noChangeArrowheads="1"/>
          </p:cNvSpPr>
          <p:nvPr/>
        </p:nvSpPr>
        <p:spPr bwMode="auto">
          <a:xfrm>
            <a:off x="971550" y="3141663"/>
            <a:ext cx="2424113" cy="604837"/>
          </a:xfrm>
          <a:prstGeom prst="rect">
            <a:avLst/>
          </a:prstGeom>
          <a:noFill/>
          <a:ln w="9525" algn="ctr">
            <a:noFill/>
            <a:miter lim="800000"/>
            <a:headEnd/>
            <a:tailEnd/>
          </a:ln>
          <a:effectLst/>
        </p:spPr>
        <p:txBody>
          <a:bodyPr wrap="none">
            <a:spAutoFit/>
          </a:bodyPr>
          <a:lstStyle/>
          <a:p>
            <a:pPr>
              <a:lnSpc>
                <a:spcPct val="120000"/>
              </a:lnSpc>
            </a:pPr>
            <a:r>
              <a:rPr kumimoji="0" lang="zh-CN" altLang="en-US" b="1">
                <a:solidFill>
                  <a:srgbClr val="0000FF"/>
                </a:solidFill>
                <a:latin typeface="Arial" charset="0"/>
                <a:ea typeface="宋体" pitchFamily="2" charset="-122"/>
              </a:rPr>
              <a:t>构造</a:t>
            </a:r>
            <a:r>
              <a:rPr kumimoji="0" lang="en-US" altLang="zh-CN" b="1">
                <a:solidFill>
                  <a:srgbClr val="0000FF"/>
                </a:solidFill>
                <a:latin typeface="Arial" charset="0"/>
                <a:ea typeface="宋体" pitchFamily="2" charset="-122"/>
              </a:rPr>
              <a:t>U</a:t>
            </a:r>
            <a:r>
              <a:rPr kumimoji="0" lang="zh-CN" altLang="en-US" b="1">
                <a:solidFill>
                  <a:srgbClr val="0000FF"/>
                </a:solidFill>
                <a:latin typeface="Arial" charset="0"/>
                <a:ea typeface="宋体" pitchFamily="2" charset="-122"/>
              </a:rPr>
              <a:t>统计量</a:t>
            </a:r>
            <a:r>
              <a:rPr kumimoji="0" lang="zh-CN" altLang="en-US" b="1">
                <a:latin typeface="Arial" charset="0"/>
                <a:ea typeface="宋体" pitchFamily="2" charset="-122"/>
              </a:rPr>
              <a:t>  </a:t>
            </a:r>
          </a:p>
        </p:txBody>
      </p:sp>
      <p:graphicFrame>
        <p:nvGraphicFramePr>
          <p:cNvPr id="1752087" name="Object 23"/>
          <p:cNvGraphicFramePr>
            <a:graphicFrameLocks noChangeAspect="1"/>
          </p:cNvGraphicFramePr>
          <p:nvPr/>
        </p:nvGraphicFramePr>
        <p:xfrm>
          <a:off x="3276600" y="2924175"/>
          <a:ext cx="2089150" cy="1254125"/>
        </p:xfrm>
        <a:graphic>
          <a:graphicData uri="http://schemas.openxmlformats.org/presentationml/2006/ole">
            <mc:AlternateContent xmlns:mc="http://schemas.openxmlformats.org/markup-compatibility/2006">
              <mc:Choice xmlns:v="urn:schemas-microsoft-com:vml" Requires="v">
                <p:oleObj spid="_x0000_s1752155" name="Equation" r:id="rId7" imgW="761760" imgH="457200" progId="">
                  <p:embed/>
                </p:oleObj>
              </mc:Choice>
              <mc:Fallback>
                <p:oleObj name="Equation" r:id="rId7" imgW="761760" imgH="457200" progId="">
                  <p:embed/>
                  <p:pic>
                    <p:nvPicPr>
                      <p:cNvPr id="0" name="Picture 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6600" y="2924175"/>
                        <a:ext cx="2089150" cy="1254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52088" name="Object 24"/>
          <p:cNvGraphicFramePr>
            <a:graphicFrameLocks noChangeAspect="1"/>
          </p:cNvGraphicFramePr>
          <p:nvPr/>
        </p:nvGraphicFramePr>
        <p:xfrm>
          <a:off x="5219700" y="3284538"/>
          <a:ext cx="1601788" cy="555625"/>
        </p:xfrm>
        <a:graphic>
          <a:graphicData uri="http://schemas.openxmlformats.org/presentationml/2006/ole">
            <mc:AlternateContent xmlns:mc="http://schemas.openxmlformats.org/markup-compatibility/2006">
              <mc:Choice xmlns:v="urn:schemas-microsoft-com:vml" Requires="v">
                <p:oleObj spid="_x0000_s1752156" name="Equation" r:id="rId9" imgW="583920" imgH="203040" progId="">
                  <p:embed/>
                </p:oleObj>
              </mc:Choice>
              <mc:Fallback>
                <p:oleObj name="Equation" r:id="rId9" imgW="583920" imgH="203040" progId="">
                  <p:embed/>
                  <p:pic>
                    <p:nvPicPr>
                      <p:cNvPr id="0" name="Picture 2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19700" y="3284538"/>
                        <a:ext cx="1601788" cy="555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52089" name="Text Box 25"/>
          <p:cNvSpPr txBox="1">
            <a:spLocks noChangeArrowheads="1"/>
          </p:cNvSpPr>
          <p:nvPr/>
        </p:nvSpPr>
        <p:spPr bwMode="auto">
          <a:xfrm>
            <a:off x="900113" y="4365625"/>
            <a:ext cx="639762" cy="604838"/>
          </a:xfrm>
          <a:prstGeom prst="rect">
            <a:avLst/>
          </a:prstGeom>
          <a:noFill/>
          <a:ln w="9525" algn="ctr">
            <a:noFill/>
            <a:miter lim="800000"/>
            <a:headEnd/>
            <a:tailEnd/>
          </a:ln>
          <a:effectLst/>
        </p:spPr>
        <p:txBody>
          <a:bodyPr wrap="none">
            <a:spAutoFit/>
          </a:bodyPr>
          <a:lstStyle/>
          <a:p>
            <a:pPr>
              <a:lnSpc>
                <a:spcPct val="120000"/>
              </a:lnSpc>
            </a:pPr>
            <a:r>
              <a:rPr kumimoji="0" lang="zh-CN" altLang="en-US" b="1">
                <a:solidFill>
                  <a:srgbClr val="0000FF"/>
                </a:solidFill>
                <a:latin typeface="Arial" charset="0"/>
                <a:ea typeface="宋体" pitchFamily="2" charset="-122"/>
              </a:rPr>
              <a:t>由 </a:t>
            </a:r>
            <a:endParaRPr kumimoji="0" lang="zh-CN" altLang="en-US" b="1">
              <a:latin typeface="Arial" charset="0"/>
              <a:ea typeface="宋体" pitchFamily="2" charset="-122"/>
            </a:endParaRPr>
          </a:p>
        </p:txBody>
      </p:sp>
      <p:graphicFrame>
        <p:nvGraphicFramePr>
          <p:cNvPr id="1752090" name="Object 26"/>
          <p:cNvGraphicFramePr>
            <a:graphicFrameLocks noChangeAspect="1"/>
          </p:cNvGraphicFramePr>
          <p:nvPr/>
        </p:nvGraphicFramePr>
        <p:xfrm>
          <a:off x="1547813" y="3933825"/>
          <a:ext cx="3970337" cy="1393825"/>
        </p:xfrm>
        <a:graphic>
          <a:graphicData uri="http://schemas.openxmlformats.org/presentationml/2006/ole">
            <mc:AlternateContent xmlns:mc="http://schemas.openxmlformats.org/markup-compatibility/2006">
              <mc:Choice xmlns:v="urn:schemas-microsoft-com:vml" Requires="v">
                <p:oleObj spid="_x0000_s1752157" name="Equation" r:id="rId11" imgW="1447560" imgH="507960" progId="">
                  <p:embed/>
                </p:oleObj>
              </mc:Choice>
              <mc:Fallback>
                <p:oleObj name="Equation" r:id="rId11" imgW="1447560" imgH="507960" progId="">
                  <p:embed/>
                  <p:pic>
                    <p:nvPicPr>
                      <p:cNvPr id="0" name="Picture 2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47813" y="3933825"/>
                        <a:ext cx="3970337" cy="1393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52091" name="Text Box 27"/>
          <p:cNvSpPr txBox="1">
            <a:spLocks noChangeArrowheads="1"/>
          </p:cNvSpPr>
          <p:nvPr/>
        </p:nvSpPr>
        <p:spPr bwMode="auto">
          <a:xfrm>
            <a:off x="7019925" y="2379663"/>
            <a:ext cx="1711325" cy="604837"/>
          </a:xfrm>
          <a:prstGeom prst="rect">
            <a:avLst/>
          </a:prstGeom>
          <a:noFill/>
          <a:ln w="9525" algn="ctr">
            <a:noFill/>
            <a:miter lim="800000"/>
            <a:headEnd/>
            <a:tailEnd/>
          </a:ln>
          <a:effectLst/>
        </p:spPr>
        <p:txBody>
          <a:bodyPr wrap="none">
            <a:spAutoFit/>
          </a:bodyPr>
          <a:lstStyle/>
          <a:p>
            <a:pPr>
              <a:lnSpc>
                <a:spcPct val="120000"/>
              </a:lnSpc>
            </a:pPr>
            <a:r>
              <a:rPr kumimoji="0" lang="zh-CN" altLang="en-US" b="1">
                <a:solidFill>
                  <a:srgbClr val="FF0000"/>
                </a:solidFill>
                <a:latin typeface="Arial" charset="0"/>
                <a:ea typeface="宋体" pitchFamily="2" charset="-122"/>
              </a:rPr>
              <a:t>双边检验 </a:t>
            </a:r>
          </a:p>
        </p:txBody>
      </p:sp>
      <p:sp>
        <p:nvSpPr>
          <p:cNvPr id="1752092" name="Text Box 28"/>
          <p:cNvSpPr txBox="1">
            <a:spLocks noChangeArrowheads="1"/>
          </p:cNvSpPr>
          <p:nvPr/>
        </p:nvSpPr>
        <p:spPr bwMode="auto">
          <a:xfrm>
            <a:off x="971550" y="5445125"/>
            <a:ext cx="3497263" cy="604838"/>
          </a:xfrm>
          <a:prstGeom prst="rect">
            <a:avLst/>
          </a:prstGeom>
          <a:noFill/>
          <a:ln w="9525" algn="ctr">
            <a:noFill/>
            <a:miter lim="800000"/>
            <a:headEnd/>
            <a:tailEnd/>
          </a:ln>
          <a:effectLst/>
        </p:spPr>
        <p:txBody>
          <a:bodyPr wrap="none">
            <a:spAutoFit/>
          </a:bodyPr>
          <a:lstStyle/>
          <a:p>
            <a:pPr>
              <a:lnSpc>
                <a:spcPct val="120000"/>
              </a:lnSpc>
            </a:pPr>
            <a:r>
              <a:rPr kumimoji="0" lang="zh-CN" altLang="en-US" b="1">
                <a:latin typeface="Arial" charset="0"/>
                <a:ea typeface="宋体" pitchFamily="2" charset="-122"/>
              </a:rPr>
              <a:t>如果统计量的观测值 </a:t>
            </a:r>
          </a:p>
        </p:txBody>
      </p:sp>
      <p:graphicFrame>
        <p:nvGraphicFramePr>
          <p:cNvPr id="1752093" name="Object 29"/>
          <p:cNvGraphicFramePr>
            <a:graphicFrameLocks noChangeAspect="1"/>
          </p:cNvGraphicFramePr>
          <p:nvPr/>
        </p:nvGraphicFramePr>
        <p:xfrm>
          <a:off x="4932363" y="4821257"/>
          <a:ext cx="3240087" cy="1393825"/>
        </p:xfrm>
        <a:graphic>
          <a:graphicData uri="http://schemas.openxmlformats.org/presentationml/2006/ole">
            <mc:AlternateContent xmlns:mc="http://schemas.openxmlformats.org/markup-compatibility/2006">
              <mc:Choice xmlns:v="urn:schemas-microsoft-com:vml" Requires="v">
                <p:oleObj spid="_x0000_s1752158" name="Equation" r:id="rId13" imgW="1180800" imgH="507960" progId="">
                  <p:embed/>
                </p:oleObj>
              </mc:Choice>
              <mc:Fallback>
                <p:oleObj name="Equation" r:id="rId13" imgW="1180800" imgH="507960" progId="">
                  <p:embed/>
                  <p:pic>
                    <p:nvPicPr>
                      <p:cNvPr id="0" name="Picture 2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32363" y="4821257"/>
                        <a:ext cx="3240087" cy="1393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52094" name="Text Box 30"/>
          <p:cNvSpPr txBox="1">
            <a:spLocks noChangeArrowheads="1"/>
          </p:cNvSpPr>
          <p:nvPr/>
        </p:nvSpPr>
        <p:spPr bwMode="auto">
          <a:xfrm>
            <a:off x="900113" y="6021388"/>
            <a:ext cx="6696075" cy="604837"/>
          </a:xfrm>
          <a:prstGeom prst="rect">
            <a:avLst/>
          </a:prstGeom>
          <a:noFill/>
          <a:ln w="9525" algn="ctr">
            <a:noFill/>
            <a:miter lim="800000"/>
            <a:headEnd/>
            <a:tailEnd/>
          </a:ln>
          <a:effectLst/>
        </p:spPr>
        <p:txBody>
          <a:bodyPr>
            <a:spAutoFit/>
          </a:bodyPr>
          <a:lstStyle/>
          <a:p>
            <a:pPr>
              <a:lnSpc>
                <a:spcPct val="120000"/>
              </a:lnSpc>
            </a:pPr>
            <a:r>
              <a:rPr kumimoji="0" lang="zh-CN" altLang="en-US" b="1">
                <a:latin typeface="Arial" charset="0"/>
                <a:ea typeface="宋体" pitchFamily="2" charset="-122"/>
              </a:rPr>
              <a:t>则</a:t>
            </a:r>
            <a:r>
              <a:rPr kumimoji="0" lang="zh-CN" altLang="en-US" b="1">
                <a:solidFill>
                  <a:srgbClr val="FF0000"/>
                </a:solidFill>
                <a:latin typeface="Arial" charset="0"/>
                <a:ea typeface="宋体" pitchFamily="2" charset="-122"/>
              </a:rPr>
              <a:t>拒绝原假设</a:t>
            </a:r>
            <a:r>
              <a:rPr kumimoji="0" lang="zh-CN" altLang="en-US" b="1">
                <a:latin typeface="Arial" charset="0"/>
                <a:ea typeface="宋体" pitchFamily="2" charset="-122"/>
              </a:rPr>
              <a:t>；否则接受原假设 </a:t>
            </a:r>
          </a:p>
        </p:txBody>
      </p:sp>
      <p:sp>
        <p:nvSpPr>
          <p:cNvPr id="1752095" name="Text Box 31"/>
          <p:cNvSpPr txBox="1">
            <a:spLocks noChangeArrowheads="1"/>
          </p:cNvSpPr>
          <p:nvPr/>
        </p:nvSpPr>
        <p:spPr bwMode="auto">
          <a:xfrm>
            <a:off x="5435600" y="4365625"/>
            <a:ext cx="2068513" cy="604838"/>
          </a:xfrm>
          <a:prstGeom prst="rect">
            <a:avLst/>
          </a:prstGeom>
          <a:noFill/>
          <a:ln w="9525" algn="ctr">
            <a:noFill/>
            <a:miter lim="800000"/>
            <a:headEnd/>
            <a:tailEnd/>
          </a:ln>
          <a:effectLst/>
        </p:spPr>
        <p:txBody>
          <a:bodyPr wrap="none">
            <a:spAutoFit/>
          </a:bodyPr>
          <a:lstStyle/>
          <a:p>
            <a:pPr>
              <a:lnSpc>
                <a:spcPct val="120000"/>
              </a:lnSpc>
            </a:pPr>
            <a:r>
              <a:rPr kumimoji="0" lang="zh-CN" altLang="en-US" b="1">
                <a:latin typeface="Arial" charset="0"/>
                <a:ea typeface="宋体" pitchFamily="2" charset="-122"/>
              </a:rPr>
              <a:t>确定否定域 </a:t>
            </a:r>
          </a:p>
        </p:txBody>
      </p:sp>
      <p:graphicFrame>
        <p:nvGraphicFramePr>
          <p:cNvPr id="1752096" name="Object 32"/>
          <p:cNvGraphicFramePr>
            <a:graphicFrameLocks noChangeAspect="1"/>
          </p:cNvGraphicFramePr>
          <p:nvPr/>
        </p:nvGraphicFramePr>
        <p:xfrm>
          <a:off x="7380288" y="4292600"/>
          <a:ext cx="1568450" cy="696913"/>
        </p:xfrm>
        <a:graphic>
          <a:graphicData uri="http://schemas.openxmlformats.org/presentationml/2006/ole">
            <mc:AlternateContent xmlns:mc="http://schemas.openxmlformats.org/markup-compatibility/2006">
              <mc:Choice xmlns:v="urn:schemas-microsoft-com:vml" Requires="v">
                <p:oleObj spid="_x0000_s1752159" name="Equation" r:id="rId15" imgW="571320" imgH="253800" progId="">
                  <p:embed/>
                </p:oleObj>
              </mc:Choice>
              <mc:Fallback>
                <p:oleObj name="Equation" r:id="rId15" imgW="571320" imgH="253800" progId="">
                  <p:embed/>
                  <p:pic>
                    <p:nvPicPr>
                      <p:cNvPr id="0" name="Picture 3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380288" y="4292600"/>
                        <a:ext cx="1568450" cy="696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52097" name="Text Box 33"/>
          <p:cNvSpPr txBox="1">
            <a:spLocks noChangeArrowheads="1"/>
          </p:cNvSpPr>
          <p:nvPr/>
        </p:nvSpPr>
        <p:spPr bwMode="auto">
          <a:xfrm>
            <a:off x="6704013" y="3213100"/>
            <a:ext cx="2439987" cy="530225"/>
          </a:xfrm>
          <a:prstGeom prst="rect">
            <a:avLst/>
          </a:prstGeom>
          <a:noFill/>
          <a:ln w="9525" algn="ctr">
            <a:noFill/>
            <a:miter lim="800000"/>
            <a:headEnd/>
            <a:tailEnd/>
          </a:ln>
          <a:effectLst/>
        </p:spPr>
        <p:txBody>
          <a:bodyPr wrap="none">
            <a:spAutoFit/>
          </a:bodyPr>
          <a:lstStyle/>
          <a:p>
            <a:pPr>
              <a:lnSpc>
                <a:spcPct val="120000"/>
              </a:lnSpc>
            </a:pPr>
            <a:r>
              <a:rPr kumimoji="0" lang="en-US" altLang="zh-CN" sz="2400" b="1">
                <a:solidFill>
                  <a:srgbClr val="FF0000"/>
                </a:solidFill>
                <a:latin typeface="Arial" charset="0"/>
                <a:ea typeface="宋体" pitchFamily="2" charset="-122"/>
              </a:rPr>
              <a:t>H</a:t>
            </a:r>
            <a:r>
              <a:rPr kumimoji="0" lang="en-US" altLang="zh-CN" sz="2400" b="1" baseline="-25000">
                <a:solidFill>
                  <a:srgbClr val="FF0000"/>
                </a:solidFill>
                <a:latin typeface="Arial" charset="0"/>
                <a:ea typeface="宋体" pitchFamily="2" charset="-122"/>
              </a:rPr>
              <a:t>0</a:t>
            </a:r>
            <a:r>
              <a:rPr kumimoji="0" lang="zh-CN" altLang="en-US" sz="2400" b="1">
                <a:solidFill>
                  <a:srgbClr val="FF0000"/>
                </a:solidFill>
                <a:latin typeface="Arial" charset="0"/>
                <a:ea typeface="宋体" pitchFamily="2" charset="-122"/>
              </a:rPr>
              <a:t>为真的前提下 </a:t>
            </a:r>
          </a:p>
        </p:txBody>
      </p:sp>
      <p:sp>
        <p:nvSpPr>
          <p:cNvPr id="1752098" name="Rectangle 34"/>
          <p:cNvSpPr>
            <a:spLocks noChangeArrowheads="1"/>
          </p:cNvSpPr>
          <p:nvPr/>
        </p:nvSpPr>
        <p:spPr bwMode="auto">
          <a:xfrm>
            <a:off x="6443663" y="1724025"/>
            <a:ext cx="1730375" cy="579438"/>
          </a:xfrm>
          <a:prstGeom prst="rect">
            <a:avLst/>
          </a:prstGeom>
          <a:noFill/>
          <a:ln w="9525">
            <a:noFill/>
            <a:miter lim="800000"/>
            <a:headEnd/>
            <a:tailEnd/>
          </a:ln>
          <a:effectLst/>
        </p:spPr>
        <p:txBody>
          <a:bodyPr wrap="none">
            <a:spAutoFit/>
          </a:bodyPr>
          <a:lstStyle/>
          <a:p>
            <a:r>
              <a:rPr lang="en-US" altLang="zh-CN" sz="3200" b="1" i="1" dirty="0">
                <a:solidFill>
                  <a:schemeClr val="accent2"/>
                </a:solidFill>
              </a:rPr>
              <a:t>u </a:t>
            </a:r>
            <a:r>
              <a:rPr lang="zh-CN" altLang="en-US" sz="3200" b="1" dirty="0">
                <a:solidFill>
                  <a:schemeClr val="accent2"/>
                </a:solidFill>
              </a:rPr>
              <a:t>检验法</a:t>
            </a:r>
          </a:p>
        </p:txBody>
      </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52084"/>
                                        </p:tgtEl>
                                        <p:attrNameLst>
                                          <p:attrName>style.visibility</p:attrName>
                                        </p:attrNameLst>
                                      </p:cBhvr>
                                      <p:to>
                                        <p:strVal val="visible"/>
                                      </p:to>
                                    </p:set>
                                    <p:animEffect transition="in" filter="wipe(left)">
                                      <p:cBhvr>
                                        <p:cTn id="7" dur="500"/>
                                        <p:tgtEl>
                                          <p:spTgt spid="175208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52085"/>
                                        </p:tgtEl>
                                        <p:attrNameLst>
                                          <p:attrName>style.visibility</p:attrName>
                                        </p:attrNameLst>
                                      </p:cBhvr>
                                      <p:to>
                                        <p:strVal val="visible"/>
                                      </p:to>
                                    </p:set>
                                    <p:animEffect transition="in" filter="wipe(left)">
                                      <p:cBhvr>
                                        <p:cTn id="12" dur="500"/>
                                        <p:tgtEl>
                                          <p:spTgt spid="175208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52091"/>
                                        </p:tgtEl>
                                        <p:attrNameLst>
                                          <p:attrName>style.visibility</p:attrName>
                                        </p:attrNameLst>
                                      </p:cBhvr>
                                      <p:to>
                                        <p:strVal val="visible"/>
                                      </p:to>
                                    </p:set>
                                    <p:animEffect transition="in" filter="wipe(left)">
                                      <p:cBhvr>
                                        <p:cTn id="17" dur="500"/>
                                        <p:tgtEl>
                                          <p:spTgt spid="175209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752098"/>
                                        </p:tgtEl>
                                        <p:attrNameLst>
                                          <p:attrName>style.visibility</p:attrName>
                                        </p:attrNameLst>
                                      </p:cBhvr>
                                      <p:to>
                                        <p:strVal val="visible"/>
                                      </p:to>
                                    </p:set>
                                    <p:animEffect transition="in" filter="blinds(horizontal)">
                                      <p:cBhvr>
                                        <p:cTn id="22" dur="500"/>
                                        <p:tgtEl>
                                          <p:spTgt spid="175209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52086"/>
                                        </p:tgtEl>
                                        <p:attrNameLst>
                                          <p:attrName>style.visibility</p:attrName>
                                        </p:attrNameLst>
                                      </p:cBhvr>
                                      <p:to>
                                        <p:strVal val="visible"/>
                                      </p:to>
                                    </p:set>
                                    <p:animEffect transition="in" filter="wipe(left)">
                                      <p:cBhvr>
                                        <p:cTn id="27" dur="500"/>
                                        <p:tgtEl>
                                          <p:spTgt spid="175208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752087"/>
                                        </p:tgtEl>
                                        <p:attrNameLst>
                                          <p:attrName>style.visibility</p:attrName>
                                        </p:attrNameLst>
                                      </p:cBhvr>
                                      <p:to>
                                        <p:strVal val="visible"/>
                                      </p:to>
                                    </p:set>
                                    <p:animEffect transition="in" filter="wipe(left)">
                                      <p:cBhvr>
                                        <p:cTn id="32" dur="500"/>
                                        <p:tgtEl>
                                          <p:spTgt spid="175208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752088"/>
                                        </p:tgtEl>
                                        <p:attrNameLst>
                                          <p:attrName>style.visibility</p:attrName>
                                        </p:attrNameLst>
                                      </p:cBhvr>
                                      <p:to>
                                        <p:strVal val="visible"/>
                                      </p:to>
                                    </p:set>
                                    <p:animEffect transition="in" filter="wipe(left)">
                                      <p:cBhvr>
                                        <p:cTn id="37" dur="500"/>
                                        <p:tgtEl>
                                          <p:spTgt spid="175208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752097"/>
                                        </p:tgtEl>
                                        <p:attrNameLst>
                                          <p:attrName>style.visibility</p:attrName>
                                        </p:attrNameLst>
                                      </p:cBhvr>
                                      <p:to>
                                        <p:strVal val="visible"/>
                                      </p:to>
                                    </p:set>
                                    <p:animEffect transition="in" filter="wipe(left)">
                                      <p:cBhvr>
                                        <p:cTn id="42" dur="500"/>
                                        <p:tgtEl>
                                          <p:spTgt spid="175209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752089"/>
                                        </p:tgtEl>
                                        <p:attrNameLst>
                                          <p:attrName>style.visibility</p:attrName>
                                        </p:attrNameLst>
                                      </p:cBhvr>
                                      <p:to>
                                        <p:strVal val="visible"/>
                                      </p:to>
                                    </p:set>
                                    <p:animEffect transition="in" filter="wipe(left)">
                                      <p:cBhvr>
                                        <p:cTn id="47" dur="500"/>
                                        <p:tgtEl>
                                          <p:spTgt spid="175208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752090"/>
                                        </p:tgtEl>
                                        <p:attrNameLst>
                                          <p:attrName>style.visibility</p:attrName>
                                        </p:attrNameLst>
                                      </p:cBhvr>
                                      <p:to>
                                        <p:strVal val="visible"/>
                                      </p:to>
                                    </p:set>
                                    <p:animEffect transition="in" filter="wipe(left)">
                                      <p:cBhvr>
                                        <p:cTn id="52" dur="500"/>
                                        <p:tgtEl>
                                          <p:spTgt spid="175209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752095"/>
                                        </p:tgtEl>
                                        <p:attrNameLst>
                                          <p:attrName>style.visibility</p:attrName>
                                        </p:attrNameLst>
                                      </p:cBhvr>
                                      <p:to>
                                        <p:strVal val="visible"/>
                                      </p:to>
                                    </p:set>
                                    <p:animEffect transition="in" filter="wipe(left)">
                                      <p:cBhvr>
                                        <p:cTn id="57" dur="500"/>
                                        <p:tgtEl>
                                          <p:spTgt spid="175209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752096"/>
                                        </p:tgtEl>
                                        <p:attrNameLst>
                                          <p:attrName>style.visibility</p:attrName>
                                        </p:attrNameLst>
                                      </p:cBhvr>
                                      <p:to>
                                        <p:strVal val="visible"/>
                                      </p:to>
                                    </p:set>
                                    <p:animEffect transition="in" filter="wipe(left)">
                                      <p:cBhvr>
                                        <p:cTn id="62" dur="500"/>
                                        <p:tgtEl>
                                          <p:spTgt spid="175209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752092"/>
                                        </p:tgtEl>
                                        <p:attrNameLst>
                                          <p:attrName>style.visibility</p:attrName>
                                        </p:attrNameLst>
                                      </p:cBhvr>
                                      <p:to>
                                        <p:strVal val="visible"/>
                                      </p:to>
                                    </p:set>
                                    <p:animEffect transition="in" filter="wipe(left)">
                                      <p:cBhvr>
                                        <p:cTn id="67" dur="500"/>
                                        <p:tgtEl>
                                          <p:spTgt spid="175209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1752093"/>
                                        </p:tgtEl>
                                        <p:attrNameLst>
                                          <p:attrName>style.visibility</p:attrName>
                                        </p:attrNameLst>
                                      </p:cBhvr>
                                      <p:to>
                                        <p:strVal val="visible"/>
                                      </p:to>
                                    </p:set>
                                    <p:animEffect transition="in" filter="wipe(left)">
                                      <p:cBhvr>
                                        <p:cTn id="72" dur="500"/>
                                        <p:tgtEl>
                                          <p:spTgt spid="1752093"/>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752094"/>
                                        </p:tgtEl>
                                        <p:attrNameLst>
                                          <p:attrName>style.visibility</p:attrName>
                                        </p:attrNameLst>
                                      </p:cBhvr>
                                      <p:to>
                                        <p:strVal val="visible"/>
                                      </p:to>
                                    </p:set>
                                    <p:animEffect transition="in" filter="wipe(left)">
                                      <p:cBhvr>
                                        <p:cTn id="77" dur="500"/>
                                        <p:tgtEl>
                                          <p:spTgt spid="17520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2084" grpId="0"/>
      <p:bldP spid="1752085" grpId="0"/>
      <p:bldP spid="1752086" grpId="0"/>
      <p:bldP spid="1752089" grpId="0"/>
      <p:bldP spid="1752091" grpId="0"/>
      <p:bldP spid="1752092" grpId="0"/>
      <p:bldP spid="1752094" grpId="0"/>
      <p:bldP spid="1752095" grpId="0"/>
      <p:bldP spid="1752097" grpId="0"/>
      <p:bldP spid="175209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3093" name="Text Box 5"/>
          <p:cNvSpPr txBox="1">
            <a:spLocks noChangeArrowheads="1"/>
          </p:cNvSpPr>
          <p:nvPr/>
        </p:nvSpPr>
        <p:spPr bwMode="auto">
          <a:xfrm>
            <a:off x="1187450" y="1844675"/>
            <a:ext cx="3746500" cy="604838"/>
          </a:xfrm>
          <a:prstGeom prst="rect">
            <a:avLst/>
          </a:prstGeom>
          <a:noFill/>
          <a:ln w="9525" algn="ctr">
            <a:noFill/>
            <a:miter lim="800000"/>
            <a:headEnd/>
            <a:tailEnd/>
          </a:ln>
          <a:effectLst/>
        </p:spPr>
        <p:txBody>
          <a:bodyPr wrap="none">
            <a:spAutoFit/>
          </a:bodyPr>
          <a:lstStyle/>
          <a:p>
            <a:pPr>
              <a:lnSpc>
                <a:spcPct val="120000"/>
              </a:lnSpc>
            </a:pPr>
            <a:r>
              <a:rPr kumimoji="0" lang="en-US" altLang="zh-CN" b="1" dirty="0">
                <a:solidFill>
                  <a:srgbClr val="0000FF"/>
                </a:solidFill>
                <a:ea typeface="宋体" pitchFamily="2" charset="-122"/>
              </a:rPr>
              <a:t>2. </a:t>
            </a:r>
            <a:r>
              <a:rPr kumimoji="0" lang="zh-CN" altLang="en-US" b="1" dirty="0">
                <a:solidFill>
                  <a:srgbClr val="FF0066"/>
                </a:solidFill>
                <a:ea typeface="宋体" pitchFamily="2" charset="-122"/>
              </a:rPr>
              <a:t>方差</a:t>
            </a:r>
            <a:r>
              <a:rPr kumimoji="0" lang="zh-CN" altLang="en-US" b="1" dirty="0">
                <a:latin typeface="Arial" charset="0"/>
                <a:ea typeface="宋体" pitchFamily="2" charset="-122"/>
                <a:sym typeface="Symbol" pitchFamily="18" charset="2"/>
              </a:rPr>
              <a:t></a:t>
            </a:r>
            <a:r>
              <a:rPr kumimoji="0" lang="en-US" altLang="zh-CN" b="1" baseline="30000" dirty="0">
                <a:latin typeface="Arial" charset="0"/>
                <a:ea typeface="宋体" pitchFamily="2" charset="-122"/>
                <a:sym typeface="Symbol" pitchFamily="18" charset="2"/>
              </a:rPr>
              <a:t>2</a:t>
            </a:r>
            <a:r>
              <a:rPr kumimoji="0" lang="zh-CN" altLang="en-US" b="1" dirty="0">
                <a:solidFill>
                  <a:srgbClr val="0000FF"/>
                </a:solidFill>
                <a:ea typeface="宋体" pitchFamily="2" charset="-122"/>
              </a:rPr>
              <a:t>未知</a:t>
            </a:r>
            <a:r>
              <a:rPr kumimoji="0" lang="zh-CN" altLang="en-US" b="1" dirty="0">
                <a:solidFill>
                  <a:srgbClr val="339933"/>
                </a:solidFill>
                <a:ea typeface="宋体" pitchFamily="2" charset="-122"/>
              </a:rPr>
              <a:t>的情况下</a:t>
            </a:r>
            <a:endParaRPr kumimoji="0" lang="zh-CN" altLang="en-US" b="1" dirty="0">
              <a:solidFill>
                <a:srgbClr val="339933"/>
              </a:solidFill>
              <a:latin typeface="Arial" charset="0"/>
              <a:ea typeface="宋体" pitchFamily="2" charset="-122"/>
            </a:endParaRPr>
          </a:p>
        </p:txBody>
      </p:sp>
      <p:sp>
        <p:nvSpPr>
          <p:cNvPr id="1753094" name="Text Box 6"/>
          <p:cNvSpPr txBox="1">
            <a:spLocks noChangeArrowheads="1"/>
          </p:cNvSpPr>
          <p:nvPr/>
        </p:nvSpPr>
        <p:spPr bwMode="auto">
          <a:xfrm>
            <a:off x="1331913" y="2708275"/>
            <a:ext cx="5097462" cy="604838"/>
          </a:xfrm>
          <a:prstGeom prst="rect">
            <a:avLst/>
          </a:prstGeom>
          <a:noFill/>
          <a:ln w="9525" algn="ctr">
            <a:noFill/>
            <a:miter lim="800000"/>
            <a:headEnd/>
            <a:tailEnd/>
          </a:ln>
          <a:effectLst/>
        </p:spPr>
        <p:txBody>
          <a:bodyPr wrap="none">
            <a:spAutoFit/>
          </a:bodyPr>
          <a:lstStyle/>
          <a:p>
            <a:pPr>
              <a:lnSpc>
                <a:spcPct val="120000"/>
              </a:lnSpc>
            </a:pPr>
            <a:r>
              <a:rPr kumimoji="0" lang="zh-CN" altLang="en-US" b="1">
                <a:latin typeface="Arial" charset="0"/>
                <a:ea typeface="宋体" pitchFamily="2" charset="-122"/>
              </a:rPr>
              <a:t>假设     </a:t>
            </a:r>
            <a:r>
              <a:rPr kumimoji="0" lang="en-US" altLang="zh-CN" b="1">
                <a:latin typeface="Arial" charset="0"/>
                <a:ea typeface="宋体" pitchFamily="2" charset="-122"/>
              </a:rPr>
              <a:t>H</a:t>
            </a:r>
            <a:r>
              <a:rPr kumimoji="0" lang="en-US" altLang="zh-CN" b="1" baseline="-25000">
                <a:latin typeface="Arial" charset="0"/>
                <a:ea typeface="宋体" pitchFamily="2" charset="-122"/>
              </a:rPr>
              <a:t>0</a:t>
            </a:r>
            <a:r>
              <a:rPr kumimoji="0" lang="zh-CN" altLang="en-US" b="1">
                <a:latin typeface="Arial" charset="0"/>
                <a:ea typeface="宋体" pitchFamily="2" charset="-122"/>
              </a:rPr>
              <a:t>：</a:t>
            </a:r>
            <a:r>
              <a:rPr kumimoji="0" lang="zh-CN" altLang="en-US" b="1">
                <a:latin typeface="Arial" charset="0"/>
                <a:ea typeface="宋体" pitchFamily="2" charset="-122"/>
                <a:sym typeface="Symbol" pitchFamily="18" charset="2"/>
              </a:rPr>
              <a:t></a:t>
            </a:r>
            <a:r>
              <a:rPr kumimoji="0" lang="en-US" altLang="zh-CN" b="1">
                <a:latin typeface="Arial" charset="0"/>
                <a:ea typeface="宋体" pitchFamily="2" charset="-122"/>
                <a:sym typeface="Symbol" pitchFamily="18" charset="2"/>
              </a:rPr>
              <a:t>=</a:t>
            </a:r>
            <a:r>
              <a:rPr kumimoji="0" lang="en-US" altLang="zh-CN" b="1" baseline="-25000">
                <a:latin typeface="Arial" charset="0"/>
                <a:ea typeface="宋体" pitchFamily="2" charset="-122"/>
                <a:sym typeface="Symbol" pitchFamily="18" charset="2"/>
              </a:rPr>
              <a:t>0</a:t>
            </a:r>
            <a:r>
              <a:rPr kumimoji="0" lang="zh-CN" altLang="en-US" b="1">
                <a:latin typeface="Arial" charset="0"/>
                <a:ea typeface="宋体" pitchFamily="2" charset="-122"/>
                <a:sym typeface="Symbol" pitchFamily="18" charset="2"/>
              </a:rPr>
              <a:t>；</a:t>
            </a:r>
            <a:r>
              <a:rPr kumimoji="0" lang="en-US" altLang="zh-CN" b="1">
                <a:latin typeface="Arial" charset="0"/>
                <a:ea typeface="宋体" pitchFamily="2" charset="-122"/>
                <a:sym typeface="Symbol" pitchFamily="18" charset="2"/>
              </a:rPr>
              <a:t>H</a:t>
            </a:r>
            <a:r>
              <a:rPr kumimoji="0" lang="en-US" altLang="zh-CN" b="1" baseline="-25000">
                <a:latin typeface="Arial" charset="0"/>
                <a:ea typeface="宋体" pitchFamily="2" charset="-122"/>
                <a:sym typeface="Symbol" pitchFamily="18" charset="2"/>
              </a:rPr>
              <a:t>1</a:t>
            </a:r>
            <a:r>
              <a:rPr kumimoji="0" lang="zh-CN" altLang="en-US" b="1">
                <a:latin typeface="Arial" charset="0"/>
                <a:ea typeface="宋体" pitchFamily="2" charset="-122"/>
                <a:sym typeface="Symbol" pitchFamily="18" charset="2"/>
              </a:rPr>
              <a:t>：</a:t>
            </a:r>
            <a:r>
              <a:rPr kumimoji="0" lang="en-US" altLang="zh-CN" b="1">
                <a:latin typeface="Arial" charset="0"/>
                <a:ea typeface="宋体" pitchFamily="2" charset="-122"/>
                <a:cs typeface="Arial" charset="0"/>
                <a:sym typeface="Symbol" pitchFamily="18" charset="2"/>
              </a:rPr>
              <a:t>≠</a:t>
            </a:r>
            <a:r>
              <a:rPr kumimoji="0" lang="en-US" altLang="zh-CN" b="1" baseline="-25000">
                <a:latin typeface="Arial" charset="0"/>
                <a:ea typeface="宋体" pitchFamily="2" charset="-122"/>
                <a:cs typeface="Arial" charset="0"/>
                <a:sym typeface="Symbol" pitchFamily="18" charset="2"/>
              </a:rPr>
              <a:t>0</a:t>
            </a:r>
            <a:r>
              <a:rPr kumimoji="0" lang="en-US" altLang="zh-CN" b="1">
                <a:latin typeface="Arial" charset="0"/>
                <a:ea typeface="宋体" pitchFamily="2" charset="-122"/>
                <a:cs typeface="Arial" charset="0"/>
                <a:sym typeface="Symbol" pitchFamily="18" charset="2"/>
              </a:rPr>
              <a:t>  </a:t>
            </a:r>
          </a:p>
        </p:txBody>
      </p:sp>
      <p:sp>
        <p:nvSpPr>
          <p:cNvPr id="1753101" name="Text Box 13"/>
          <p:cNvSpPr txBox="1">
            <a:spLocks noChangeArrowheads="1"/>
          </p:cNvSpPr>
          <p:nvPr/>
        </p:nvSpPr>
        <p:spPr bwMode="auto">
          <a:xfrm>
            <a:off x="6732588" y="2781300"/>
            <a:ext cx="1711325" cy="604838"/>
          </a:xfrm>
          <a:prstGeom prst="rect">
            <a:avLst/>
          </a:prstGeom>
          <a:noFill/>
          <a:ln w="9525" algn="ctr">
            <a:noFill/>
            <a:miter lim="800000"/>
            <a:headEnd/>
            <a:tailEnd/>
          </a:ln>
          <a:effectLst/>
        </p:spPr>
        <p:txBody>
          <a:bodyPr wrap="none">
            <a:spAutoFit/>
          </a:bodyPr>
          <a:lstStyle/>
          <a:p>
            <a:pPr>
              <a:lnSpc>
                <a:spcPct val="120000"/>
              </a:lnSpc>
            </a:pPr>
            <a:r>
              <a:rPr kumimoji="0" lang="zh-CN" altLang="en-US" b="1">
                <a:solidFill>
                  <a:srgbClr val="FF0000"/>
                </a:solidFill>
                <a:latin typeface="Arial" charset="0"/>
                <a:ea typeface="宋体" pitchFamily="2" charset="-122"/>
              </a:rPr>
              <a:t>双边检验 </a:t>
            </a:r>
          </a:p>
        </p:txBody>
      </p:sp>
      <p:sp>
        <p:nvSpPr>
          <p:cNvPr id="1753107" name="Rectangle 19"/>
          <p:cNvSpPr>
            <a:spLocks noChangeArrowheads="1"/>
          </p:cNvSpPr>
          <p:nvPr/>
        </p:nvSpPr>
        <p:spPr bwMode="auto">
          <a:xfrm>
            <a:off x="887413" y="836613"/>
            <a:ext cx="6356350" cy="641350"/>
          </a:xfrm>
          <a:prstGeom prst="rect">
            <a:avLst/>
          </a:prstGeom>
          <a:noFill/>
          <a:ln w="9525">
            <a:noFill/>
            <a:miter lim="800000"/>
            <a:headEnd/>
            <a:tailEnd/>
          </a:ln>
          <a:effectLst/>
        </p:spPr>
        <p:txBody>
          <a:bodyPr wrap="none">
            <a:spAutoFit/>
          </a:bodyPr>
          <a:lstStyle/>
          <a:p>
            <a:pPr algn="ctr" eaLnBrk="0" hangingPunct="0"/>
            <a:r>
              <a:rPr lang="zh-CN" altLang="en-US" sz="3600">
                <a:solidFill>
                  <a:srgbClr val="3366CC"/>
                </a:solidFill>
                <a:latin typeface="宋体" pitchFamily="2" charset="-122"/>
                <a:ea typeface="宋体" pitchFamily="2" charset="-122"/>
              </a:rPr>
              <a:t>总体         均值    的检验</a:t>
            </a:r>
          </a:p>
        </p:txBody>
      </p:sp>
      <p:graphicFrame>
        <p:nvGraphicFramePr>
          <p:cNvPr id="1753108" name="Object 20"/>
          <p:cNvGraphicFramePr>
            <a:graphicFrameLocks noChangeAspect="1"/>
          </p:cNvGraphicFramePr>
          <p:nvPr/>
        </p:nvGraphicFramePr>
        <p:xfrm>
          <a:off x="2124075" y="836613"/>
          <a:ext cx="1727200" cy="720725"/>
        </p:xfrm>
        <a:graphic>
          <a:graphicData uri="http://schemas.openxmlformats.org/presentationml/2006/ole">
            <mc:AlternateContent xmlns:mc="http://schemas.openxmlformats.org/markup-compatibility/2006">
              <mc:Choice xmlns:v="urn:schemas-microsoft-com:vml" Requires="v">
                <p:oleObj spid="_x0000_s1753148" name="Equation" r:id="rId3" imgW="660113" imgH="241195" progId="">
                  <p:embed/>
                </p:oleObj>
              </mc:Choice>
              <mc:Fallback>
                <p:oleObj name="Equation" r:id="rId3" imgW="660113" imgH="241195" progId="">
                  <p:embed/>
                  <p:pic>
                    <p:nvPicPr>
                      <p:cNvPr id="0"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836613"/>
                        <a:ext cx="1727200" cy="720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53109" name="Object 21"/>
          <p:cNvGraphicFramePr>
            <a:graphicFrameLocks noChangeAspect="1"/>
          </p:cNvGraphicFramePr>
          <p:nvPr/>
        </p:nvGraphicFramePr>
        <p:xfrm>
          <a:off x="5003800" y="908050"/>
          <a:ext cx="609600" cy="581025"/>
        </p:xfrm>
        <a:graphic>
          <a:graphicData uri="http://schemas.openxmlformats.org/presentationml/2006/ole">
            <mc:AlternateContent xmlns:mc="http://schemas.openxmlformats.org/markup-compatibility/2006">
              <mc:Choice xmlns:v="urn:schemas-microsoft-com:vml" Requires="v">
                <p:oleObj spid="_x0000_s1753149" name="Equation" r:id="rId5" imgW="152268" imgH="164957" progId="">
                  <p:embed/>
                </p:oleObj>
              </mc:Choice>
              <mc:Fallback>
                <p:oleObj name="Equation" r:id="rId5" imgW="152268" imgH="164957" progId="">
                  <p:embed/>
                  <p:pic>
                    <p:nvPicPr>
                      <p:cNvPr id="0"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3800" y="908050"/>
                        <a:ext cx="609600"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53122" name="Rectangle 34"/>
          <p:cNvSpPr>
            <a:spLocks noChangeArrowheads="1"/>
          </p:cNvSpPr>
          <p:nvPr/>
        </p:nvSpPr>
        <p:spPr bwMode="auto">
          <a:xfrm>
            <a:off x="1547813" y="3933825"/>
            <a:ext cx="6121400" cy="946150"/>
          </a:xfrm>
          <a:prstGeom prst="rect">
            <a:avLst/>
          </a:prstGeom>
          <a:noFill/>
          <a:ln w="9525">
            <a:noFill/>
            <a:miter lim="800000"/>
            <a:headEnd/>
            <a:tailEnd/>
          </a:ln>
          <a:effectLst/>
        </p:spPr>
        <p:txBody>
          <a:bodyPr>
            <a:spAutoFit/>
          </a:bodyPr>
          <a:lstStyle/>
          <a:p>
            <a:pPr>
              <a:spcBef>
                <a:spcPct val="50000"/>
              </a:spcBef>
            </a:pPr>
            <a:r>
              <a:rPr lang="zh-CN" altLang="en-US"/>
              <a:t>由于 </a:t>
            </a:r>
            <a:r>
              <a:rPr kumimoji="0" lang="zh-CN" altLang="en-US" b="1">
                <a:latin typeface="Arial" charset="0"/>
                <a:ea typeface="宋体" pitchFamily="2" charset="-122"/>
                <a:sym typeface="Symbol" pitchFamily="18" charset="2"/>
              </a:rPr>
              <a:t></a:t>
            </a:r>
            <a:r>
              <a:rPr kumimoji="0" lang="en-US" altLang="zh-CN" b="1" baseline="30000">
                <a:latin typeface="Arial" charset="0"/>
                <a:ea typeface="宋体" pitchFamily="2" charset="-122"/>
                <a:sym typeface="Symbol" pitchFamily="18" charset="2"/>
              </a:rPr>
              <a:t>2</a:t>
            </a:r>
            <a:r>
              <a:rPr lang="zh-CN" altLang="en-US"/>
              <a:t> 未知，现在不能利用             来确定否定域了。 </a:t>
            </a:r>
          </a:p>
        </p:txBody>
      </p:sp>
      <p:graphicFrame>
        <p:nvGraphicFramePr>
          <p:cNvPr id="1753123" name="Object 35"/>
          <p:cNvGraphicFramePr>
            <a:graphicFrameLocks noChangeAspect="1"/>
          </p:cNvGraphicFramePr>
          <p:nvPr/>
        </p:nvGraphicFramePr>
        <p:xfrm>
          <a:off x="6227763" y="3644900"/>
          <a:ext cx="2089150" cy="1254125"/>
        </p:xfrm>
        <a:graphic>
          <a:graphicData uri="http://schemas.openxmlformats.org/presentationml/2006/ole">
            <mc:AlternateContent xmlns:mc="http://schemas.openxmlformats.org/markup-compatibility/2006">
              <mc:Choice xmlns:v="urn:schemas-microsoft-com:vml" Requires="v">
                <p:oleObj spid="_x0000_s1753150" name="Equation" r:id="rId7" imgW="761760" imgH="457200" progId="">
                  <p:embed/>
                </p:oleObj>
              </mc:Choice>
              <mc:Fallback>
                <p:oleObj name="Equation" r:id="rId7" imgW="761760" imgH="457200" progId="">
                  <p:embed/>
                  <p:pic>
                    <p:nvPicPr>
                      <p:cNvPr id="0" name="Picture 3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27763" y="3644900"/>
                        <a:ext cx="2089150" cy="1254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pull dir="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4116" name="Text Box 4"/>
          <p:cNvSpPr txBox="1">
            <a:spLocks noChangeArrowheads="1"/>
          </p:cNvSpPr>
          <p:nvPr/>
        </p:nvSpPr>
        <p:spPr bwMode="auto">
          <a:xfrm>
            <a:off x="1042988" y="1989138"/>
            <a:ext cx="2384425" cy="604837"/>
          </a:xfrm>
          <a:prstGeom prst="rect">
            <a:avLst/>
          </a:prstGeom>
          <a:noFill/>
          <a:ln w="9525" algn="ctr">
            <a:noFill/>
            <a:miter lim="800000"/>
            <a:headEnd/>
            <a:tailEnd/>
          </a:ln>
          <a:effectLst/>
        </p:spPr>
        <p:txBody>
          <a:bodyPr wrap="none">
            <a:spAutoFit/>
          </a:bodyPr>
          <a:lstStyle/>
          <a:p>
            <a:pPr>
              <a:lnSpc>
                <a:spcPct val="120000"/>
              </a:lnSpc>
            </a:pPr>
            <a:r>
              <a:rPr kumimoji="0" lang="zh-CN" altLang="en-US" b="1">
                <a:solidFill>
                  <a:srgbClr val="0000FF"/>
                </a:solidFill>
                <a:latin typeface="Arial" charset="0"/>
                <a:ea typeface="宋体" pitchFamily="2" charset="-122"/>
              </a:rPr>
              <a:t>构造</a:t>
            </a:r>
            <a:r>
              <a:rPr kumimoji="0" lang="en-US" altLang="zh-CN" b="1">
                <a:solidFill>
                  <a:srgbClr val="0000FF"/>
                </a:solidFill>
                <a:latin typeface="Arial" charset="0"/>
                <a:ea typeface="宋体" pitchFamily="2" charset="-122"/>
              </a:rPr>
              <a:t>T</a:t>
            </a:r>
            <a:r>
              <a:rPr kumimoji="0" lang="zh-CN" altLang="en-US" b="1">
                <a:solidFill>
                  <a:srgbClr val="0000FF"/>
                </a:solidFill>
                <a:latin typeface="Arial" charset="0"/>
                <a:ea typeface="宋体" pitchFamily="2" charset="-122"/>
              </a:rPr>
              <a:t>统计量</a:t>
            </a:r>
            <a:r>
              <a:rPr kumimoji="0" lang="zh-CN" altLang="en-US" b="1">
                <a:latin typeface="Arial" charset="0"/>
                <a:ea typeface="宋体" pitchFamily="2" charset="-122"/>
              </a:rPr>
              <a:t>  </a:t>
            </a:r>
          </a:p>
        </p:txBody>
      </p:sp>
      <p:graphicFrame>
        <p:nvGraphicFramePr>
          <p:cNvPr id="1754117" name="Object 5"/>
          <p:cNvGraphicFramePr>
            <a:graphicFrameLocks noChangeAspect="1"/>
          </p:cNvGraphicFramePr>
          <p:nvPr/>
        </p:nvGraphicFramePr>
        <p:xfrm>
          <a:off x="3402013" y="1801813"/>
          <a:ext cx="2019300" cy="1254125"/>
        </p:xfrm>
        <a:graphic>
          <a:graphicData uri="http://schemas.openxmlformats.org/presentationml/2006/ole">
            <mc:AlternateContent xmlns:mc="http://schemas.openxmlformats.org/markup-compatibility/2006">
              <mc:Choice xmlns:v="urn:schemas-microsoft-com:vml" Requires="v">
                <p:oleObj spid="_x0000_s1754166" name="Equation" r:id="rId3" imgW="736560" imgH="457200" progId="">
                  <p:embed/>
                </p:oleObj>
              </mc:Choice>
              <mc:Fallback>
                <p:oleObj name="Equation" r:id="rId3" imgW="736560" imgH="457200" progId="">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2013" y="1801813"/>
                        <a:ext cx="2019300" cy="1254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54118" name="Text Box 6"/>
          <p:cNvSpPr txBox="1">
            <a:spLocks noChangeArrowheads="1"/>
          </p:cNvSpPr>
          <p:nvPr/>
        </p:nvSpPr>
        <p:spPr bwMode="auto">
          <a:xfrm>
            <a:off x="1114425" y="3124200"/>
            <a:ext cx="738188" cy="604838"/>
          </a:xfrm>
          <a:prstGeom prst="rect">
            <a:avLst/>
          </a:prstGeom>
          <a:noFill/>
          <a:ln w="9525" algn="ctr">
            <a:noFill/>
            <a:miter lim="800000"/>
            <a:headEnd/>
            <a:tailEnd/>
          </a:ln>
          <a:effectLst/>
        </p:spPr>
        <p:txBody>
          <a:bodyPr wrap="none">
            <a:spAutoFit/>
          </a:bodyPr>
          <a:lstStyle/>
          <a:p>
            <a:pPr>
              <a:lnSpc>
                <a:spcPct val="120000"/>
              </a:lnSpc>
            </a:pPr>
            <a:r>
              <a:rPr kumimoji="0" lang="zh-CN" altLang="en-US" b="1">
                <a:latin typeface="Arial" charset="0"/>
                <a:ea typeface="宋体" pitchFamily="2" charset="-122"/>
              </a:rPr>
              <a:t>由  </a:t>
            </a:r>
          </a:p>
        </p:txBody>
      </p:sp>
      <p:graphicFrame>
        <p:nvGraphicFramePr>
          <p:cNvPr id="1754119" name="Object 7"/>
          <p:cNvGraphicFramePr>
            <a:graphicFrameLocks noChangeAspect="1"/>
          </p:cNvGraphicFramePr>
          <p:nvPr/>
        </p:nvGraphicFramePr>
        <p:xfrm>
          <a:off x="2109788" y="2814638"/>
          <a:ext cx="4910137" cy="1393825"/>
        </p:xfrm>
        <a:graphic>
          <a:graphicData uri="http://schemas.openxmlformats.org/presentationml/2006/ole">
            <mc:AlternateContent xmlns:mc="http://schemas.openxmlformats.org/markup-compatibility/2006">
              <mc:Choice xmlns:v="urn:schemas-microsoft-com:vml" Requires="v">
                <p:oleObj spid="_x0000_s1754167" name="Equation" r:id="rId5" imgW="1790640" imgH="507960" progId="">
                  <p:embed/>
                </p:oleObj>
              </mc:Choice>
              <mc:Fallback>
                <p:oleObj name="Equation" r:id="rId5" imgW="1790640" imgH="507960" progId="">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09788" y="2814638"/>
                        <a:ext cx="4910137" cy="1393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54120" name="Text Box 8"/>
          <p:cNvSpPr txBox="1">
            <a:spLocks noChangeArrowheads="1"/>
          </p:cNvSpPr>
          <p:nvPr/>
        </p:nvSpPr>
        <p:spPr bwMode="auto">
          <a:xfrm>
            <a:off x="1039813" y="4873625"/>
            <a:ext cx="3497262" cy="604838"/>
          </a:xfrm>
          <a:prstGeom prst="rect">
            <a:avLst/>
          </a:prstGeom>
          <a:noFill/>
          <a:ln w="9525" algn="ctr">
            <a:noFill/>
            <a:miter lim="800000"/>
            <a:headEnd/>
            <a:tailEnd/>
          </a:ln>
          <a:effectLst/>
        </p:spPr>
        <p:txBody>
          <a:bodyPr wrap="none">
            <a:spAutoFit/>
          </a:bodyPr>
          <a:lstStyle/>
          <a:p>
            <a:pPr>
              <a:lnSpc>
                <a:spcPct val="120000"/>
              </a:lnSpc>
            </a:pPr>
            <a:r>
              <a:rPr kumimoji="0" lang="zh-CN" altLang="en-US" b="1">
                <a:latin typeface="Arial" charset="0"/>
                <a:ea typeface="宋体" pitchFamily="2" charset="-122"/>
              </a:rPr>
              <a:t>如果统计量的观测值 </a:t>
            </a:r>
          </a:p>
        </p:txBody>
      </p:sp>
      <p:graphicFrame>
        <p:nvGraphicFramePr>
          <p:cNvPr id="1754121" name="Object 9"/>
          <p:cNvGraphicFramePr>
            <a:graphicFrameLocks noChangeAspect="1"/>
          </p:cNvGraphicFramePr>
          <p:nvPr/>
        </p:nvGraphicFramePr>
        <p:xfrm>
          <a:off x="4459288" y="4543425"/>
          <a:ext cx="4144962" cy="1393825"/>
        </p:xfrm>
        <a:graphic>
          <a:graphicData uri="http://schemas.openxmlformats.org/presentationml/2006/ole">
            <mc:AlternateContent xmlns:mc="http://schemas.openxmlformats.org/markup-compatibility/2006">
              <mc:Choice xmlns:v="urn:schemas-microsoft-com:vml" Requires="v">
                <p:oleObj spid="_x0000_s1754168" name="Equation" r:id="rId7" imgW="1511280" imgH="507960" progId="">
                  <p:embed/>
                </p:oleObj>
              </mc:Choice>
              <mc:Fallback>
                <p:oleObj name="Equation" r:id="rId7" imgW="1511280" imgH="507960" progId="">
                  <p:embed/>
                  <p:pic>
                    <p:nvPicPr>
                      <p:cNvPr id="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59288" y="4543425"/>
                        <a:ext cx="4144962" cy="1393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54122" name="Text Box 10"/>
          <p:cNvSpPr txBox="1">
            <a:spLocks noChangeArrowheads="1"/>
          </p:cNvSpPr>
          <p:nvPr/>
        </p:nvSpPr>
        <p:spPr bwMode="auto">
          <a:xfrm>
            <a:off x="1042988" y="5764213"/>
            <a:ext cx="5283200" cy="604837"/>
          </a:xfrm>
          <a:prstGeom prst="rect">
            <a:avLst/>
          </a:prstGeom>
          <a:noFill/>
          <a:ln w="9525" algn="ctr">
            <a:noFill/>
            <a:miter lim="800000"/>
            <a:headEnd/>
            <a:tailEnd/>
          </a:ln>
          <a:effectLst/>
        </p:spPr>
        <p:txBody>
          <a:bodyPr wrap="none">
            <a:spAutoFit/>
          </a:bodyPr>
          <a:lstStyle/>
          <a:p>
            <a:pPr>
              <a:lnSpc>
                <a:spcPct val="120000"/>
              </a:lnSpc>
            </a:pPr>
            <a:r>
              <a:rPr kumimoji="0" lang="zh-CN" altLang="en-US" b="1">
                <a:latin typeface="Arial" charset="0"/>
                <a:ea typeface="宋体" pitchFamily="2" charset="-122"/>
              </a:rPr>
              <a:t>则</a:t>
            </a:r>
            <a:r>
              <a:rPr kumimoji="0" lang="zh-CN" altLang="en-US" b="1">
                <a:solidFill>
                  <a:srgbClr val="0000FF"/>
                </a:solidFill>
                <a:latin typeface="Arial" charset="0"/>
                <a:ea typeface="宋体" pitchFamily="2" charset="-122"/>
              </a:rPr>
              <a:t>拒绝原假设</a:t>
            </a:r>
            <a:r>
              <a:rPr kumimoji="0" lang="zh-CN" altLang="en-US" b="1">
                <a:latin typeface="Arial" charset="0"/>
                <a:ea typeface="宋体" pitchFamily="2" charset="-122"/>
              </a:rPr>
              <a:t>；否则接受原假设 </a:t>
            </a:r>
          </a:p>
        </p:txBody>
      </p:sp>
      <p:sp>
        <p:nvSpPr>
          <p:cNvPr id="1754123" name="Text Box 11"/>
          <p:cNvSpPr txBox="1">
            <a:spLocks noChangeArrowheads="1"/>
          </p:cNvSpPr>
          <p:nvPr/>
        </p:nvSpPr>
        <p:spPr bwMode="auto">
          <a:xfrm>
            <a:off x="1042988" y="4137025"/>
            <a:ext cx="2068512" cy="604838"/>
          </a:xfrm>
          <a:prstGeom prst="rect">
            <a:avLst/>
          </a:prstGeom>
          <a:noFill/>
          <a:ln w="9525" algn="ctr">
            <a:noFill/>
            <a:miter lim="800000"/>
            <a:headEnd/>
            <a:tailEnd/>
          </a:ln>
          <a:effectLst/>
        </p:spPr>
        <p:txBody>
          <a:bodyPr wrap="none">
            <a:spAutoFit/>
          </a:bodyPr>
          <a:lstStyle/>
          <a:p>
            <a:pPr>
              <a:lnSpc>
                <a:spcPct val="120000"/>
              </a:lnSpc>
            </a:pPr>
            <a:r>
              <a:rPr kumimoji="0" lang="zh-CN" altLang="en-US" b="1">
                <a:latin typeface="Arial" charset="0"/>
                <a:ea typeface="宋体" pitchFamily="2" charset="-122"/>
              </a:rPr>
              <a:t>确定否定域 </a:t>
            </a:r>
          </a:p>
        </p:txBody>
      </p:sp>
      <p:graphicFrame>
        <p:nvGraphicFramePr>
          <p:cNvPr id="1754124" name="Object 12"/>
          <p:cNvGraphicFramePr>
            <a:graphicFrameLocks noChangeAspect="1"/>
          </p:cNvGraphicFramePr>
          <p:nvPr/>
        </p:nvGraphicFramePr>
        <p:xfrm>
          <a:off x="3275013" y="4137025"/>
          <a:ext cx="2473325" cy="696913"/>
        </p:xfrm>
        <a:graphic>
          <a:graphicData uri="http://schemas.openxmlformats.org/presentationml/2006/ole">
            <mc:AlternateContent xmlns:mc="http://schemas.openxmlformats.org/markup-compatibility/2006">
              <mc:Choice xmlns:v="urn:schemas-microsoft-com:vml" Requires="v">
                <p:oleObj spid="_x0000_s1754169" name="Equation" r:id="rId9" imgW="901440" imgH="253800" progId="">
                  <p:embed/>
                </p:oleObj>
              </mc:Choice>
              <mc:Fallback>
                <p:oleObj name="Equation" r:id="rId9" imgW="901440" imgH="253800" progId="">
                  <p:embed/>
                  <p:pic>
                    <p:nvPicPr>
                      <p:cNvPr id="0"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75013" y="4137025"/>
                        <a:ext cx="2473325" cy="696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54125" name="Object 13"/>
          <p:cNvGraphicFramePr>
            <a:graphicFrameLocks noChangeAspect="1"/>
          </p:cNvGraphicFramePr>
          <p:nvPr/>
        </p:nvGraphicFramePr>
        <p:xfrm>
          <a:off x="5724525" y="2133600"/>
          <a:ext cx="1601788" cy="557213"/>
        </p:xfrm>
        <a:graphic>
          <a:graphicData uri="http://schemas.openxmlformats.org/presentationml/2006/ole">
            <mc:AlternateContent xmlns:mc="http://schemas.openxmlformats.org/markup-compatibility/2006">
              <mc:Choice xmlns:v="urn:schemas-microsoft-com:vml" Requires="v">
                <p:oleObj spid="_x0000_s1754170" name="Equation" r:id="rId11" imgW="583920" imgH="203040" progId="">
                  <p:embed/>
                </p:oleObj>
              </mc:Choice>
              <mc:Fallback>
                <p:oleObj name="Equation" r:id="rId11" imgW="583920" imgH="203040" progId="">
                  <p:embed/>
                  <p:pic>
                    <p:nvPicPr>
                      <p:cNvPr id="0"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24525" y="2133600"/>
                        <a:ext cx="1601788" cy="557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54126" name="Text Box 14"/>
          <p:cNvSpPr txBox="1">
            <a:spLocks noChangeArrowheads="1"/>
          </p:cNvSpPr>
          <p:nvPr/>
        </p:nvSpPr>
        <p:spPr bwMode="auto">
          <a:xfrm>
            <a:off x="1116013" y="836613"/>
            <a:ext cx="1257300" cy="604837"/>
          </a:xfrm>
          <a:prstGeom prst="rect">
            <a:avLst/>
          </a:prstGeom>
          <a:noFill/>
          <a:ln w="9525" algn="ctr">
            <a:noFill/>
            <a:miter lim="800000"/>
            <a:headEnd/>
            <a:tailEnd/>
          </a:ln>
          <a:effectLst/>
        </p:spPr>
        <p:txBody>
          <a:bodyPr wrap="none">
            <a:spAutoFit/>
          </a:bodyPr>
          <a:lstStyle/>
          <a:p>
            <a:pPr>
              <a:lnSpc>
                <a:spcPct val="120000"/>
              </a:lnSpc>
            </a:pPr>
            <a:r>
              <a:rPr kumimoji="0" lang="en-US" altLang="zh-CN" b="1" dirty="0">
                <a:solidFill>
                  <a:srgbClr val="0000FF"/>
                </a:solidFill>
                <a:latin typeface="黑体" pitchFamily="49" charset="-122"/>
                <a:ea typeface="黑体" pitchFamily="49" charset="-122"/>
              </a:rPr>
              <a:t>T</a:t>
            </a:r>
            <a:r>
              <a:rPr kumimoji="0" lang="zh-CN" altLang="en-US" b="1" dirty="0">
                <a:solidFill>
                  <a:srgbClr val="0000FF"/>
                </a:solidFill>
                <a:latin typeface="黑体" pitchFamily="49" charset="-122"/>
                <a:ea typeface="黑体" pitchFamily="49" charset="-122"/>
              </a:rPr>
              <a:t>检验 </a:t>
            </a:r>
          </a:p>
        </p:txBody>
      </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54116"/>
                                        </p:tgtEl>
                                        <p:attrNameLst>
                                          <p:attrName>style.visibility</p:attrName>
                                        </p:attrNameLst>
                                      </p:cBhvr>
                                      <p:to>
                                        <p:strVal val="visible"/>
                                      </p:to>
                                    </p:set>
                                    <p:animEffect transition="in" filter="wipe(left)">
                                      <p:cBhvr>
                                        <p:cTn id="7" dur="500"/>
                                        <p:tgtEl>
                                          <p:spTgt spid="17541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54117"/>
                                        </p:tgtEl>
                                        <p:attrNameLst>
                                          <p:attrName>style.visibility</p:attrName>
                                        </p:attrNameLst>
                                      </p:cBhvr>
                                      <p:to>
                                        <p:strVal val="visible"/>
                                      </p:to>
                                    </p:set>
                                    <p:animEffect transition="in" filter="wipe(left)">
                                      <p:cBhvr>
                                        <p:cTn id="12" dur="500"/>
                                        <p:tgtEl>
                                          <p:spTgt spid="17541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754125"/>
                                        </p:tgtEl>
                                        <p:attrNameLst>
                                          <p:attrName>style.visibility</p:attrName>
                                        </p:attrNameLst>
                                      </p:cBhvr>
                                      <p:to>
                                        <p:strVal val="visible"/>
                                      </p:to>
                                    </p:set>
                                    <p:animEffect transition="in" filter="wipe(left)">
                                      <p:cBhvr>
                                        <p:cTn id="17" dur="500"/>
                                        <p:tgtEl>
                                          <p:spTgt spid="17541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54118"/>
                                        </p:tgtEl>
                                        <p:attrNameLst>
                                          <p:attrName>style.visibility</p:attrName>
                                        </p:attrNameLst>
                                      </p:cBhvr>
                                      <p:to>
                                        <p:strVal val="visible"/>
                                      </p:to>
                                    </p:set>
                                    <p:animEffect transition="in" filter="wipe(left)">
                                      <p:cBhvr>
                                        <p:cTn id="22" dur="500"/>
                                        <p:tgtEl>
                                          <p:spTgt spid="17541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754119"/>
                                        </p:tgtEl>
                                        <p:attrNameLst>
                                          <p:attrName>style.visibility</p:attrName>
                                        </p:attrNameLst>
                                      </p:cBhvr>
                                      <p:to>
                                        <p:strVal val="visible"/>
                                      </p:to>
                                    </p:set>
                                    <p:animEffect transition="in" filter="wipe(left)">
                                      <p:cBhvr>
                                        <p:cTn id="27" dur="500"/>
                                        <p:tgtEl>
                                          <p:spTgt spid="17541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754123"/>
                                        </p:tgtEl>
                                        <p:attrNameLst>
                                          <p:attrName>style.visibility</p:attrName>
                                        </p:attrNameLst>
                                      </p:cBhvr>
                                      <p:to>
                                        <p:strVal val="visible"/>
                                      </p:to>
                                    </p:set>
                                    <p:animEffect transition="in" filter="wipe(left)">
                                      <p:cBhvr>
                                        <p:cTn id="32" dur="500"/>
                                        <p:tgtEl>
                                          <p:spTgt spid="17541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754124"/>
                                        </p:tgtEl>
                                        <p:attrNameLst>
                                          <p:attrName>style.visibility</p:attrName>
                                        </p:attrNameLst>
                                      </p:cBhvr>
                                      <p:to>
                                        <p:strVal val="visible"/>
                                      </p:to>
                                    </p:set>
                                    <p:animEffect transition="in" filter="wipe(left)">
                                      <p:cBhvr>
                                        <p:cTn id="37" dur="500"/>
                                        <p:tgtEl>
                                          <p:spTgt spid="175412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754120"/>
                                        </p:tgtEl>
                                        <p:attrNameLst>
                                          <p:attrName>style.visibility</p:attrName>
                                        </p:attrNameLst>
                                      </p:cBhvr>
                                      <p:to>
                                        <p:strVal val="visible"/>
                                      </p:to>
                                    </p:set>
                                    <p:animEffect transition="in" filter="wipe(left)">
                                      <p:cBhvr>
                                        <p:cTn id="42" dur="500"/>
                                        <p:tgtEl>
                                          <p:spTgt spid="175412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754121"/>
                                        </p:tgtEl>
                                        <p:attrNameLst>
                                          <p:attrName>style.visibility</p:attrName>
                                        </p:attrNameLst>
                                      </p:cBhvr>
                                      <p:to>
                                        <p:strVal val="visible"/>
                                      </p:to>
                                    </p:set>
                                    <p:animEffect transition="in" filter="wipe(left)">
                                      <p:cBhvr>
                                        <p:cTn id="47" dur="500"/>
                                        <p:tgtEl>
                                          <p:spTgt spid="175412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754122"/>
                                        </p:tgtEl>
                                        <p:attrNameLst>
                                          <p:attrName>style.visibility</p:attrName>
                                        </p:attrNameLst>
                                      </p:cBhvr>
                                      <p:to>
                                        <p:strVal val="visible"/>
                                      </p:to>
                                    </p:set>
                                    <p:animEffect transition="in" filter="wipe(left)">
                                      <p:cBhvr>
                                        <p:cTn id="52" dur="500"/>
                                        <p:tgtEl>
                                          <p:spTgt spid="1754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4116" grpId="0"/>
      <p:bldP spid="1754118" grpId="0"/>
      <p:bldP spid="1754120" grpId="0"/>
      <p:bldP spid="1754122" grpId="0"/>
      <p:bldP spid="17541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55153" name="Object 17"/>
          <p:cNvGraphicFramePr>
            <a:graphicFrameLocks noChangeAspect="1"/>
          </p:cNvGraphicFramePr>
          <p:nvPr/>
        </p:nvGraphicFramePr>
        <p:xfrm>
          <a:off x="2411413" y="2924175"/>
          <a:ext cx="4464050" cy="652463"/>
        </p:xfrm>
        <a:graphic>
          <a:graphicData uri="http://schemas.openxmlformats.org/presentationml/2006/ole">
            <mc:AlternateContent xmlns:mc="http://schemas.openxmlformats.org/markup-compatibility/2006">
              <mc:Choice xmlns:v="urn:schemas-microsoft-com:vml" Requires="v">
                <p:oleObj spid="_x0000_s1755182" name="Equation" r:id="rId3" imgW="1650960" imgH="241200" progId="">
                  <p:embed/>
                </p:oleObj>
              </mc:Choice>
              <mc:Fallback>
                <p:oleObj name="Equation" r:id="rId3" imgW="1650960" imgH="241200" progId="">
                  <p:embed/>
                  <p:pic>
                    <p:nvPicPr>
                      <p:cNvPr id="0"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413" y="2924175"/>
                        <a:ext cx="4464050" cy="652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55158" name="Text Box 22"/>
          <p:cNvSpPr txBox="1">
            <a:spLocks noChangeArrowheads="1"/>
          </p:cNvSpPr>
          <p:nvPr/>
        </p:nvSpPr>
        <p:spPr bwMode="auto">
          <a:xfrm>
            <a:off x="1331913" y="2852738"/>
            <a:ext cx="996950" cy="604837"/>
          </a:xfrm>
          <a:prstGeom prst="rect">
            <a:avLst/>
          </a:prstGeom>
          <a:noFill/>
          <a:ln w="9525" algn="ctr">
            <a:noFill/>
            <a:miter lim="800000"/>
            <a:headEnd/>
            <a:tailEnd/>
          </a:ln>
          <a:effectLst/>
        </p:spPr>
        <p:txBody>
          <a:bodyPr wrap="none">
            <a:spAutoFit/>
          </a:bodyPr>
          <a:lstStyle/>
          <a:p>
            <a:pPr>
              <a:lnSpc>
                <a:spcPct val="120000"/>
              </a:lnSpc>
            </a:pPr>
            <a:r>
              <a:rPr kumimoji="0" lang="zh-CN" altLang="en-US" b="1">
                <a:latin typeface="Arial" charset="0"/>
                <a:ea typeface="宋体" pitchFamily="2" charset="-122"/>
              </a:rPr>
              <a:t>假设 </a:t>
            </a:r>
          </a:p>
        </p:txBody>
      </p:sp>
      <p:sp>
        <p:nvSpPr>
          <p:cNvPr id="1755163" name="Rectangle 27"/>
          <p:cNvSpPr>
            <a:spLocks noChangeArrowheads="1"/>
          </p:cNvSpPr>
          <p:nvPr/>
        </p:nvSpPr>
        <p:spPr bwMode="auto">
          <a:xfrm>
            <a:off x="1116013" y="1773238"/>
            <a:ext cx="5256212" cy="579437"/>
          </a:xfrm>
          <a:prstGeom prst="rect">
            <a:avLst/>
          </a:prstGeom>
          <a:noFill/>
          <a:ln w="9525">
            <a:noFill/>
            <a:miter lim="800000"/>
            <a:headEnd/>
            <a:tailEnd/>
          </a:ln>
          <a:effectLst/>
        </p:spPr>
        <p:txBody>
          <a:bodyPr>
            <a:spAutoFit/>
          </a:bodyPr>
          <a:lstStyle/>
          <a:p>
            <a:r>
              <a:rPr kumimoji="0" lang="en-US" altLang="zh-CN" sz="3200" b="1">
                <a:solidFill>
                  <a:srgbClr val="0000FF"/>
                </a:solidFill>
                <a:latin typeface="宋体" pitchFamily="2" charset="-122"/>
                <a:ea typeface="宋体" pitchFamily="2" charset="-122"/>
              </a:rPr>
              <a:t>1.</a:t>
            </a:r>
            <a:r>
              <a:rPr kumimoji="0" lang="zh-CN" altLang="en-US" sz="3200" b="1">
                <a:solidFill>
                  <a:srgbClr val="FF0066"/>
                </a:solidFill>
                <a:latin typeface="宋体" pitchFamily="2" charset="-122"/>
                <a:ea typeface="宋体" pitchFamily="2" charset="-122"/>
              </a:rPr>
              <a:t>均值</a:t>
            </a:r>
            <a:r>
              <a:rPr kumimoji="0" lang="zh-CN" altLang="en-US" b="1">
                <a:latin typeface="宋体" pitchFamily="2" charset="-122"/>
                <a:ea typeface="宋体" pitchFamily="2" charset="-122"/>
                <a:sym typeface="Symbol" pitchFamily="18" charset="2"/>
              </a:rPr>
              <a:t></a:t>
            </a:r>
            <a:r>
              <a:rPr kumimoji="0" lang="zh-CN" altLang="en-US" sz="3200" b="1">
                <a:solidFill>
                  <a:srgbClr val="0000FF"/>
                </a:solidFill>
                <a:latin typeface="宋体" pitchFamily="2" charset="-122"/>
                <a:ea typeface="宋体" pitchFamily="2" charset="-122"/>
              </a:rPr>
              <a:t>已知</a:t>
            </a:r>
            <a:r>
              <a:rPr kumimoji="0" lang="zh-CN" altLang="en-US" sz="3200" b="1">
                <a:solidFill>
                  <a:srgbClr val="339933"/>
                </a:solidFill>
                <a:latin typeface="宋体" pitchFamily="2" charset="-122"/>
                <a:ea typeface="宋体" pitchFamily="2" charset="-122"/>
              </a:rPr>
              <a:t>的情况下</a:t>
            </a:r>
          </a:p>
        </p:txBody>
      </p:sp>
      <p:sp>
        <p:nvSpPr>
          <p:cNvPr id="1755164" name="Rectangle 28"/>
          <p:cNvSpPr>
            <a:spLocks noChangeArrowheads="1"/>
          </p:cNvSpPr>
          <p:nvPr/>
        </p:nvSpPr>
        <p:spPr bwMode="auto">
          <a:xfrm>
            <a:off x="901700" y="857250"/>
            <a:ext cx="6327775" cy="641350"/>
          </a:xfrm>
          <a:prstGeom prst="rect">
            <a:avLst/>
          </a:prstGeom>
          <a:noFill/>
          <a:ln w="9525">
            <a:noFill/>
            <a:miter lim="800000"/>
            <a:headEnd/>
            <a:tailEnd/>
          </a:ln>
          <a:effectLst/>
        </p:spPr>
        <p:txBody>
          <a:bodyPr wrap="none">
            <a:spAutoFit/>
          </a:bodyPr>
          <a:lstStyle/>
          <a:p>
            <a:pPr algn="ctr" eaLnBrk="0" hangingPunct="0"/>
            <a:r>
              <a:rPr lang="zh-CN" altLang="en-US" sz="3600">
                <a:solidFill>
                  <a:srgbClr val="3366CC"/>
                </a:solidFill>
                <a:latin typeface="宋体" pitchFamily="2" charset="-122"/>
                <a:ea typeface="宋体" pitchFamily="2" charset="-122"/>
              </a:rPr>
              <a:t>总体         方差 </a:t>
            </a:r>
            <a:r>
              <a:rPr kumimoji="0" lang="zh-CN" altLang="en-US" sz="3600" b="1">
                <a:ea typeface="宋体" pitchFamily="2" charset="-122"/>
                <a:sym typeface="Symbol" pitchFamily="18" charset="2"/>
              </a:rPr>
              <a:t></a:t>
            </a:r>
            <a:r>
              <a:rPr kumimoji="0" lang="en-US" altLang="zh-CN" sz="3600" b="1" baseline="30000">
                <a:ea typeface="宋体" pitchFamily="2" charset="-122"/>
                <a:sym typeface="Symbol" pitchFamily="18" charset="2"/>
              </a:rPr>
              <a:t>2</a:t>
            </a:r>
            <a:r>
              <a:rPr lang="zh-CN" altLang="en-US" sz="3600">
                <a:solidFill>
                  <a:srgbClr val="3366CC"/>
                </a:solidFill>
                <a:latin typeface="宋体" pitchFamily="2" charset="-122"/>
                <a:ea typeface="宋体" pitchFamily="2" charset="-122"/>
              </a:rPr>
              <a:t> 的检验</a:t>
            </a:r>
          </a:p>
        </p:txBody>
      </p:sp>
      <p:graphicFrame>
        <p:nvGraphicFramePr>
          <p:cNvPr id="1755165" name="Object 29"/>
          <p:cNvGraphicFramePr>
            <a:graphicFrameLocks noChangeAspect="1"/>
          </p:cNvGraphicFramePr>
          <p:nvPr/>
        </p:nvGraphicFramePr>
        <p:xfrm>
          <a:off x="2051050" y="836613"/>
          <a:ext cx="1727200" cy="720725"/>
        </p:xfrm>
        <a:graphic>
          <a:graphicData uri="http://schemas.openxmlformats.org/presentationml/2006/ole">
            <mc:AlternateContent xmlns:mc="http://schemas.openxmlformats.org/markup-compatibility/2006">
              <mc:Choice xmlns:v="urn:schemas-microsoft-com:vml" Requires="v">
                <p:oleObj spid="_x0000_s1755183" name="Equation" r:id="rId5" imgW="660113" imgH="241195" progId="">
                  <p:embed/>
                </p:oleObj>
              </mc:Choice>
              <mc:Fallback>
                <p:oleObj name="Equation" r:id="rId5" imgW="660113" imgH="241195" progId="">
                  <p:embed/>
                  <p:pic>
                    <p:nvPicPr>
                      <p:cNvPr id="0" name="Picture 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1050" y="836613"/>
                        <a:ext cx="1727200" cy="720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55167" name="Text Box 31"/>
          <p:cNvSpPr txBox="1">
            <a:spLocks noChangeArrowheads="1"/>
          </p:cNvSpPr>
          <p:nvPr/>
        </p:nvSpPr>
        <p:spPr bwMode="auto">
          <a:xfrm>
            <a:off x="7019925" y="2924175"/>
            <a:ext cx="1711325" cy="604838"/>
          </a:xfrm>
          <a:prstGeom prst="rect">
            <a:avLst/>
          </a:prstGeom>
          <a:noFill/>
          <a:ln w="9525" algn="ctr">
            <a:noFill/>
            <a:miter lim="800000"/>
            <a:headEnd/>
            <a:tailEnd/>
          </a:ln>
          <a:effectLst/>
        </p:spPr>
        <p:txBody>
          <a:bodyPr wrap="none">
            <a:spAutoFit/>
          </a:bodyPr>
          <a:lstStyle/>
          <a:p>
            <a:pPr>
              <a:lnSpc>
                <a:spcPct val="120000"/>
              </a:lnSpc>
            </a:pPr>
            <a:r>
              <a:rPr kumimoji="0" lang="zh-CN" altLang="en-US" b="1">
                <a:solidFill>
                  <a:srgbClr val="FF0000"/>
                </a:solidFill>
                <a:latin typeface="Arial" charset="0"/>
                <a:ea typeface="宋体" pitchFamily="2" charset="-122"/>
              </a:rPr>
              <a:t>双边检验 </a:t>
            </a:r>
          </a:p>
        </p:txBody>
      </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55158"/>
                                        </p:tgtEl>
                                        <p:attrNameLst>
                                          <p:attrName>style.visibility</p:attrName>
                                        </p:attrNameLst>
                                      </p:cBhvr>
                                      <p:to>
                                        <p:strVal val="visible"/>
                                      </p:to>
                                    </p:set>
                                    <p:animEffect transition="in" filter="wipe(left)">
                                      <p:cBhvr>
                                        <p:cTn id="7" dur="500"/>
                                        <p:tgtEl>
                                          <p:spTgt spid="175515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55153"/>
                                        </p:tgtEl>
                                        <p:attrNameLst>
                                          <p:attrName>style.visibility</p:attrName>
                                        </p:attrNameLst>
                                      </p:cBhvr>
                                      <p:to>
                                        <p:strVal val="visible"/>
                                      </p:to>
                                    </p:set>
                                    <p:animEffect transition="in" filter="wipe(left)">
                                      <p:cBhvr>
                                        <p:cTn id="12" dur="500"/>
                                        <p:tgtEl>
                                          <p:spTgt spid="175515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55167"/>
                                        </p:tgtEl>
                                        <p:attrNameLst>
                                          <p:attrName>style.visibility</p:attrName>
                                        </p:attrNameLst>
                                      </p:cBhvr>
                                      <p:to>
                                        <p:strVal val="visible"/>
                                      </p:to>
                                    </p:set>
                                    <p:animEffect transition="in" filter="wipe(left)">
                                      <p:cBhvr>
                                        <p:cTn id="17" dur="500"/>
                                        <p:tgtEl>
                                          <p:spTgt spid="1755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5158" grpId="0"/>
      <p:bldP spid="1755167"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暗香扑面">
  <a:themeElements>
    <a:clrScheme name="暗香扑面">
      <a:dk1>
        <a:sysClr val="windowText" lastClr="000000"/>
      </a:dk1>
      <a:lt1>
        <a:sysClr val="window" lastClr="FFFFFF"/>
      </a:lt1>
      <a:dk2>
        <a:srgbClr val="2F2F2F"/>
      </a:dk2>
      <a:lt2>
        <a:srgbClr val="FFFFF4"/>
      </a:lt2>
      <a:accent1>
        <a:srgbClr val="918415"/>
      </a:accent1>
      <a:accent2>
        <a:srgbClr val="C47546"/>
      </a:accent2>
      <a:accent3>
        <a:srgbClr val="AFB591"/>
      </a:accent3>
      <a:accent4>
        <a:srgbClr val="B9945B"/>
      </a:accent4>
      <a:accent5>
        <a:srgbClr val="85ADBC"/>
      </a:accent5>
      <a:accent6>
        <a:srgbClr val="E5B440"/>
      </a:accent6>
      <a:hlink>
        <a:srgbClr val="00D5D5"/>
      </a:hlink>
      <a:folHlink>
        <a:srgbClr val="DD00DD"/>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shade val="70000"/>
                <a:satMod val="1000000"/>
              </a:schemeClr>
            </a:gs>
            <a:gs pos="31000">
              <a:schemeClr val="phClr">
                <a:shade val="85000"/>
                <a:satMod val="450000"/>
              </a:schemeClr>
            </a:gs>
            <a:gs pos="100000">
              <a:schemeClr val="phClr">
                <a:tint val="70000"/>
                <a:satMod val="300000"/>
              </a:schemeClr>
            </a:gs>
          </a:gsLst>
          <a:path path="circle">
            <a:fillToRect l="50000" t="150000" r="50000"/>
          </a:path>
        </a:gradFill>
        <a:blipFill>
          <a:blip xmlns:r="http://schemas.openxmlformats.org/officeDocument/2006/relationships" r:embed="rId2">
            <a:duotone>
              <a:schemeClr val="phClr">
                <a:tint val="100000"/>
                <a:shade val="70000"/>
                <a:hueMod val="100000"/>
                <a:satMod val="100000"/>
              </a:schemeClr>
              <a:schemeClr val="phClr">
                <a:tint val="90000"/>
                <a:shade val="100000"/>
                <a:hueMod val="100000"/>
                <a:satMod val="10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Fan</Template>
  <TotalTime>17764</TotalTime>
  <Words>2774</Words>
  <Application>Microsoft Office PowerPoint</Application>
  <PresentationFormat>全屏显示(4:3)</PresentationFormat>
  <Paragraphs>246</Paragraphs>
  <Slides>49</Slides>
  <Notes>6</Notes>
  <HiddenSlides>0</HiddenSlides>
  <MMClips>0</MMClips>
  <ScaleCrop>false</ScaleCrop>
  <HeadingPairs>
    <vt:vector size="8" baseType="variant">
      <vt:variant>
        <vt:lpstr>已用的字体</vt:lpstr>
      </vt:variant>
      <vt:variant>
        <vt:i4>16</vt:i4>
      </vt:variant>
      <vt:variant>
        <vt:lpstr>主题</vt:lpstr>
      </vt:variant>
      <vt:variant>
        <vt:i4>1</vt:i4>
      </vt:variant>
      <vt:variant>
        <vt:lpstr>嵌入 OLE 服务器</vt:lpstr>
      </vt:variant>
      <vt:variant>
        <vt:i4>3</vt:i4>
      </vt:variant>
      <vt:variant>
        <vt:lpstr>幻灯片标题</vt:lpstr>
      </vt:variant>
      <vt:variant>
        <vt:i4>49</vt:i4>
      </vt:variant>
    </vt:vector>
  </HeadingPairs>
  <TitlesOfParts>
    <vt:vector size="69" baseType="lpstr">
      <vt:lpstr>Arial Unicode MS</vt:lpstr>
      <vt:lpstr>Math1</vt:lpstr>
      <vt:lpstr>PMingLiU</vt:lpstr>
      <vt:lpstr>Source Code Pro</vt:lpstr>
      <vt:lpstr>黑体</vt:lpstr>
      <vt:lpstr>華康少女文字W3(P)</vt:lpstr>
      <vt:lpstr>楷体_GB2312</vt:lpstr>
      <vt:lpstr>宋体</vt:lpstr>
      <vt:lpstr>微软雅黑</vt:lpstr>
      <vt:lpstr>Arial</vt:lpstr>
      <vt:lpstr>Franklin Gothic Book</vt:lpstr>
      <vt:lpstr>Franklin Gothic Medium</vt:lpstr>
      <vt:lpstr>Symbol</vt:lpstr>
      <vt:lpstr>Times New Roman</vt:lpstr>
      <vt:lpstr>Wingdings</vt:lpstr>
      <vt:lpstr>Wingdings 2</vt:lpstr>
      <vt:lpstr>暗香扑面</vt:lpstr>
      <vt:lpstr>公式</vt:lpstr>
      <vt:lpstr>Equation</vt:lpstr>
      <vt:lpstr>剪辑</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Complex Networks</dc:title>
  <dc:creator>KOKA</dc:creator>
  <cp:lastModifiedBy>melody</cp:lastModifiedBy>
  <cp:revision>1115</cp:revision>
  <dcterms:created xsi:type="dcterms:W3CDTF">2000-11-07T09:00:01Z</dcterms:created>
  <dcterms:modified xsi:type="dcterms:W3CDTF">2022-11-30T15:16:14Z</dcterms:modified>
</cp:coreProperties>
</file>