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x-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2"/>
  </p:notesMasterIdLst>
  <p:sldIdLst>
    <p:sldId id="455" r:id="rId2"/>
    <p:sldId id="456" r:id="rId3"/>
    <p:sldId id="460" r:id="rId4"/>
    <p:sldId id="462" r:id="rId5"/>
    <p:sldId id="485" r:id="rId6"/>
    <p:sldId id="486" r:id="rId7"/>
    <p:sldId id="574" r:id="rId8"/>
    <p:sldId id="851" r:id="rId9"/>
    <p:sldId id="852" r:id="rId10"/>
    <p:sldId id="854" r:id="rId11"/>
    <p:sldId id="582" r:id="rId12"/>
    <p:sldId id="586" r:id="rId13"/>
    <p:sldId id="590" r:id="rId14"/>
    <p:sldId id="855" r:id="rId15"/>
    <p:sldId id="593" r:id="rId16"/>
    <p:sldId id="595" r:id="rId17"/>
    <p:sldId id="856" r:id="rId18"/>
    <p:sldId id="598" r:id="rId19"/>
    <p:sldId id="600" r:id="rId20"/>
    <p:sldId id="616" r:id="rId21"/>
    <p:sldId id="617" r:id="rId22"/>
    <p:sldId id="619" r:id="rId23"/>
    <p:sldId id="628" r:id="rId24"/>
    <p:sldId id="669" r:id="rId25"/>
    <p:sldId id="633" r:id="rId26"/>
    <p:sldId id="636" r:id="rId27"/>
    <p:sldId id="643" r:id="rId28"/>
    <p:sldId id="652" r:id="rId29"/>
    <p:sldId id="653" r:id="rId30"/>
    <p:sldId id="655" r:id="rId31"/>
    <p:sldId id="850" r:id="rId32"/>
    <p:sldId id="857" r:id="rId33"/>
    <p:sldId id="858" r:id="rId34"/>
    <p:sldId id="859" r:id="rId35"/>
    <p:sldId id="860" r:id="rId36"/>
    <p:sldId id="862" r:id="rId37"/>
    <p:sldId id="863" r:id="rId38"/>
    <p:sldId id="864" r:id="rId39"/>
    <p:sldId id="865" r:id="rId40"/>
    <p:sldId id="866" r:id="rId41"/>
    <p:sldId id="867" r:id="rId42"/>
    <p:sldId id="868" r:id="rId43"/>
    <p:sldId id="869" r:id="rId44"/>
    <p:sldId id="870" r:id="rId45"/>
    <p:sldId id="871" r:id="rId46"/>
    <p:sldId id="872" r:id="rId47"/>
    <p:sldId id="873" r:id="rId48"/>
    <p:sldId id="725" r:id="rId49"/>
    <p:sldId id="726" r:id="rId50"/>
    <p:sldId id="886" r:id="rId51"/>
  </p:sldIdLst>
  <p:sldSz cx="9144000" cy="6858000" type="screen4x3"/>
  <p:notesSz cx="9144000" cy="6858000"/>
  <p:custDataLst>
    <p:tags r:id="rId5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09">
          <p15:clr>
            <a:srgbClr val="A4A3A4"/>
          </p15:clr>
        </p15:guide>
        <p15:guide id="2" pos="210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82" autoAdjust="0"/>
    <p:restoredTop sz="96087" autoAdjust="0"/>
  </p:normalViewPr>
  <p:slideViewPr>
    <p:cSldViewPr>
      <p:cViewPr varScale="1">
        <p:scale>
          <a:sx n="101" d="100"/>
          <a:sy n="101" d="100"/>
        </p:scale>
        <p:origin x="990" y="66"/>
      </p:cViewPr>
      <p:guideLst>
        <p:guide orient="horz" pos="2809"/>
        <p:guide pos="210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gs" Target="tags/tag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 Id="rId4" Type="http://schemas.openxmlformats.org/officeDocument/2006/relationships/image" Target="../media/image47.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 Id="rId5" Type="http://schemas.openxmlformats.org/officeDocument/2006/relationships/image" Target="../media/image52.wmf"/><Relationship Id="rId4" Type="http://schemas.openxmlformats.org/officeDocument/2006/relationships/image" Target="../media/image51.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image" Target="../media/image54.wmf"/><Relationship Id="rId1" Type="http://schemas.openxmlformats.org/officeDocument/2006/relationships/image" Target="../media/image53.wmf"/><Relationship Id="rId6" Type="http://schemas.openxmlformats.org/officeDocument/2006/relationships/image" Target="../media/image58.wmf"/><Relationship Id="rId5" Type="http://schemas.openxmlformats.org/officeDocument/2006/relationships/image" Target="../media/image57.wmf"/><Relationship Id="rId4" Type="http://schemas.openxmlformats.org/officeDocument/2006/relationships/image" Target="../media/image56.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60.wmf"/><Relationship Id="rId1" Type="http://schemas.openxmlformats.org/officeDocument/2006/relationships/image" Target="../media/image59.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65.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69.wmf"/><Relationship Id="rId2" Type="http://schemas.openxmlformats.org/officeDocument/2006/relationships/image" Target="../media/image68.wmf"/><Relationship Id="rId1" Type="http://schemas.openxmlformats.org/officeDocument/2006/relationships/image" Target="../media/image67.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72.wmf"/><Relationship Id="rId7" Type="http://schemas.openxmlformats.org/officeDocument/2006/relationships/image" Target="../media/image75.wmf"/><Relationship Id="rId2" Type="http://schemas.openxmlformats.org/officeDocument/2006/relationships/image" Target="../media/image71.wmf"/><Relationship Id="rId1" Type="http://schemas.openxmlformats.org/officeDocument/2006/relationships/image" Target="../media/image70.wmf"/><Relationship Id="rId6" Type="http://schemas.openxmlformats.org/officeDocument/2006/relationships/image" Target="../media/image74.wmf"/><Relationship Id="rId5" Type="http://schemas.openxmlformats.org/officeDocument/2006/relationships/image" Target="../media/image68.wmf"/><Relationship Id="rId4" Type="http://schemas.openxmlformats.org/officeDocument/2006/relationships/image" Target="../media/image73.wmf"/></Relationships>
</file>

<file path=ppt/drawings/_rels/vmlDrawing17.vml.rels><?xml version="1.0" encoding="UTF-8" standalone="yes"?>
<Relationships xmlns="http://schemas.openxmlformats.org/package/2006/relationships"><Relationship Id="rId8" Type="http://schemas.openxmlformats.org/officeDocument/2006/relationships/image" Target="../media/image83.wmf"/><Relationship Id="rId13" Type="http://schemas.openxmlformats.org/officeDocument/2006/relationships/image" Target="../media/image88.wmf"/><Relationship Id="rId3" Type="http://schemas.openxmlformats.org/officeDocument/2006/relationships/image" Target="../media/image78.wmf"/><Relationship Id="rId7" Type="http://schemas.openxmlformats.org/officeDocument/2006/relationships/image" Target="../media/image82.wmf"/><Relationship Id="rId12" Type="http://schemas.openxmlformats.org/officeDocument/2006/relationships/image" Target="../media/image87.wmf"/><Relationship Id="rId2" Type="http://schemas.openxmlformats.org/officeDocument/2006/relationships/image" Target="../media/image77.wmf"/><Relationship Id="rId1" Type="http://schemas.openxmlformats.org/officeDocument/2006/relationships/image" Target="../media/image76.wmf"/><Relationship Id="rId6" Type="http://schemas.openxmlformats.org/officeDocument/2006/relationships/image" Target="../media/image81.wmf"/><Relationship Id="rId11" Type="http://schemas.openxmlformats.org/officeDocument/2006/relationships/image" Target="../media/image86.wmf"/><Relationship Id="rId5" Type="http://schemas.openxmlformats.org/officeDocument/2006/relationships/image" Target="../media/image80.wmf"/><Relationship Id="rId10" Type="http://schemas.openxmlformats.org/officeDocument/2006/relationships/image" Target="../media/image85.wmf"/><Relationship Id="rId4" Type="http://schemas.openxmlformats.org/officeDocument/2006/relationships/image" Target="../media/image79.wmf"/><Relationship Id="rId9" Type="http://schemas.openxmlformats.org/officeDocument/2006/relationships/image" Target="../media/image84.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91.wmf"/><Relationship Id="rId2" Type="http://schemas.openxmlformats.org/officeDocument/2006/relationships/image" Target="../media/image90.wmf"/><Relationship Id="rId1" Type="http://schemas.openxmlformats.org/officeDocument/2006/relationships/image" Target="../media/image89.wmf"/><Relationship Id="rId4" Type="http://schemas.openxmlformats.org/officeDocument/2006/relationships/image" Target="../media/image92.wmf"/></Relationships>
</file>

<file path=ppt/drawings/_rels/vmlDrawing19.vml.rels><?xml version="1.0" encoding="UTF-8" standalone="yes"?>
<Relationships xmlns="http://schemas.openxmlformats.org/package/2006/relationships"><Relationship Id="rId8" Type="http://schemas.openxmlformats.org/officeDocument/2006/relationships/image" Target="../media/image99.wmf"/><Relationship Id="rId3" Type="http://schemas.openxmlformats.org/officeDocument/2006/relationships/image" Target="../media/image95.wmf"/><Relationship Id="rId7" Type="http://schemas.openxmlformats.org/officeDocument/2006/relationships/image" Target="../media/image98.wmf"/><Relationship Id="rId2" Type="http://schemas.openxmlformats.org/officeDocument/2006/relationships/image" Target="../media/image94.wmf"/><Relationship Id="rId1" Type="http://schemas.openxmlformats.org/officeDocument/2006/relationships/image" Target="../media/image93.wmf"/><Relationship Id="rId6" Type="http://schemas.openxmlformats.org/officeDocument/2006/relationships/image" Target="../media/image97.wmf"/><Relationship Id="rId5" Type="http://schemas.openxmlformats.org/officeDocument/2006/relationships/image" Target="../media/image83.wmf"/><Relationship Id="rId4" Type="http://schemas.openxmlformats.org/officeDocument/2006/relationships/image" Target="../media/image9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102.wmf"/><Relationship Id="rId2" Type="http://schemas.openxmlformats.org/officeDocument/2006/relationships/image" Target="../media/image101.wmf"/><Relationship Id="rId1" Type="http://schemas.openxmlformats.org/officeDocument/2006/relationships/image" Target="../media/image100.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03.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05.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108.wmf"/><Relationship Id="rId1" Type="http://schemas.openxmlformats.org/officeDocument/2006/relationships/image" Target="../media/image107.wmf"/></Relationships>
</file>

<file path=ppt/drawings/_rels/vmlDrawing24.vml.rels><?xml version="1.0" encoding="UTF-8" standalone="yes"?>
<Relationships xmlns="http://schemas.openxmlformats.org/package/2006/relationships"><Relationship Id="rId8" Type="http://schemas.openxmlformats.org/officeDocument/2006/relationships/image" Target="../media/image116.wmf"/><Relationship Id="rId3" Type="http://schemas.openxmlformats.org/officeDocument/2006/relationships/image" Target="../media/image111.wmf"/><Relationship Id="rId7" Type="http://schemas.openxmlformats.org/officeDocument/2006/relationships/image" Target="../media/image115.wmf"/><Relationship Id="rId2" Type="http://schemas.openxmlformats.org/officeDocument/2006/relationships/image" Target="../media/image110.wmf"/><Relationship Id="rId1" Type="http://schemas.openxmlformats.org/officeDocument/2006/relationships/image" Target="../media/image109.wmf"/><Relationship Id="rId6" Type="http://schemas.openxmlformats.org/officeDocument/2006/relationships/image" Target="../media/image114.wmf"/><Relationship Id="rId5" Type="http://schemas.openxmlformats.org/officeDocument/2006/relationships/image" Target="../media/image113.wmf"/><Relationship Id="rId4" Type="http://schemas.openxmlformats.org/officeDocument/2006/relationships/image" Target="../media/image112.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126.wmf"/><Relationship Id="rId2" Type="http://schemas.openxmlformats.org/officeDocument/2006/relationships/image" Target="../media/image125.wmf"/><Relationship Id="rId1" Type="http://schemas.openxmlformats.org/officeDocument/2006/relationships/image" Target="../media/image124.w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128.wmf"/><Relationship Id="rId1" Type="http://schemas.openxmlformats.org/officeDocument/2006/relationships/image" Target="../media/image127.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130.wmf"/><Relationship Id="rId1" Type="http://schemas.openxmlformats.org/officeDocument/2006/relationships/image" Target="../media/image129.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133.wmf"/><Relationship Id="rId2" Type="http://schemas.openxmlformats.org/officeDocument/2006/relationships/image" Target="../media/image132.wmf"/><Relationship Id="rId1" Type="http://schemas.openxmlformats.org/officeDocument/2006/relationships/image" Target="../media/image131.wmf"/><Relationship Id="rId5" Type="http://schemas.openxmlformats.org/officeDocument/2006/relationships/image" Target="../media/image135.wmf"/><Relationship Id="rId4" Type="http://schemas.openxmlformats.org/officeDocument/2006/relationships/image" Target="../media/image134.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138.wmf"/><Relationship Id="rId2" Type="http://schemas.openxmlformats.org/officeDocument/2006/relationships/image" Target="../media/image137.wmf"/><Relationship Id="rId1" Type="http://schemas.openxmlformats.org/officeDocument/2006/relationships/image" Target="../media/image136.wmf"/><Relationship Id="rId4" Type="http://schemas.openxmlformats.org/officeDocument/2006/relationships/image" Target="../media/image13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140.wmf"/><Relationship Id="rId1" Type="http://schemas.openxmlformats.org/officeDocument/2006/relationships/image" Target="../media/image91.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141.wmf"/></Relationships>
</file>

<file path=ppt/drawings/_rels/vmlDrawing32.vml.rels><?xml version="1.0" encoding="UTF-8" standalone="yes"?>
<Relationships xmlns="http://schemas.openxmlformats.org/package/2006/relationships"><Relationship Id="rId2" Type="http://schemas.openxmlformats.org/officeDocument/2006/relationships/image" Target="../media/image143.wmf"/><Relationship Id="rId1" Type="http://schemas.openxmlformats.org/officeDocument/2006/relationships/image" Target="../media/image142.wmf"/></Relationships>
</file>

<file path=ppt/drawings/_rels/vmlDrawing33.vml.rels><?xml version="1.0" encoding="UTF-8" standalone="yes"?>
<Relationships xmlns="http://schemas.openxmlformats.org/package/2006/relationships"><Relationship Id="rId3" Type="http://schemas.openxmlformats.org/officeDocument/2006/relationships/image" Target="../media/image146.wmf"/><Relationship Id="rId2" Type="http://schemas.openxmlformats.org/officeDocument/2006/relationships/image" Target="../media/image145.wmf"/><Relationship Id="rId1" Type="http://schemas.openxmlformats.org/officeDocument/2006/relationships/image" Target="../media/image144.wmf"/><Relationship Id="rId6" Type="http://schemas.openxmlformats.org/officeDocument/2006/relationships/image" Target="../media/image149.wmf"/><Relationship Id="rId5" Type="http://schemas.openxmlformats.org/officeDocument/2006/relationships/image" Target="../media/image148.wmf"/><Relationship Id="rId4" Type="http://schemas.openxmlformats.org/officeDocument/2006/relationships/image" Target="../media/image147.wmf"/></Relationships>
</file>

<file path=ppt/drawings/_rels/vmlDrawing34.vml.rels><?xml version="1.0" encoding="UTF-8" standalone="yes"?>
<Relationships xmlns="http://schemas.openxmlformats.org/package/2006/relationships"><Relationship Id="rId3" Type="http://schemas.openxmlformats.org/officeDocument/2006/relationships/image" Target="../media/image152.wmf"/><Relationship Id="rId2" Type="http://schemas.openxmlformats.org/officeDocument/2006/relationships/image" Target="../media/image151.wmf"/><Relationship Id="rId1" Type="http://schemas.openxmlformats.org/officeDocument/2006/relationships/image" Target="../media/image150.wmf"/><Relationship Id="rId4" Type="http://schemas.openxmlformats.org/officeDocument/2006/relationships/image" Target="../media/image153.wmf"/></Relationships>
</file>

<file path=ppt/drawings/_rels/vmlDrawing35.vml.rels><?xml version="1.0" encoding="UTF-8" standalone="yes"?>
<Relationships xmlns="http://schemas.openxmlformats.org/package/2006/relationships"><Relationship Id="rId2" Type="http://schemas.openxmlformats.org/officeDocument/2006/relationships/image" Target="../media/image155.wmf"/><Relationship Id="rId1" Type="http://schemas.openxmlformats.org/officeDocument/2006/relationships/image" Target="../media/image154.wmf"/></Relationships>
</file>

<file path=ppt/drawings/_rels/vmlDrawing36.vml.rels><?xml version="1.0" encoding="UTF-8" standalone="yes"?>
<Relationships xmlns="http://schemas.openxmlformats.org/package/2006/relationships"><Relationship Id="rId3" Type="http://schemas.openxmlformats.org/officeDocument/2006/relationships/image" Target="../media/image158.wmf"/><Relationship Id="rId2" Type="http://schemas.openxmlformats.org/officeDocument/2006/relationships/image" Target="../media/image157.wmf"/><Relationship Id="rId1" Type="http://schemas.openxmlformats.org/officeDocument/2006/relationships/image" Target="../media/image156.wmf"/></Relationships>
</file>

<file path=ppt/drawings/_rels/vmlDrawing37.vml.rels><?xml version="1.0" encoding="UTF-8" standalone="yes"?>
<Relationships xmlns="http://schemas.openxmlformats.org/package/2006/relationships"><Relationship Id="rId3" Type="http://schemas.openxmlformats.org/officeDocument/2006/relationships/image" Target="../media/image161.wmf"/><Relationship Id="rId2" Type="http://schemas.openxmlformats.org/officeDocument/2006/relationships/image" Target="../media/image160.wmf"/><Relationship Id="rId1" Type="http://schemas.openxmlformats.org/officeDocument/2006/relationships/image" Target="../media/image159.wmf"/><Relationship Id="rId6" Type="http://schemas.openxmlformats.org/officeDocument/2006/relationships/image" Target="../media/image164.wmf"/><Relationship Id="rId5" Type="http://schemas.openxmlformats.org/officeDocument/2006/relationships/image" Target="../media/image163.wmf"/><Relationship Id="rId4" Type="http://schemas.openxmlformats.org/officeDocument/2006/relationships/image" Target="../media/image162.wmf"/></Relationships>
</file>

<file path=ppt/drawings/_rels/vmlDrawing38.vml.rels><?xml version="1.0" encoding="UTF-8" standalone="yes"?>
<Relationships xmlns="http://schemas.openxmlformats.org/package/2006/relationships"><Relationship Id="rId3" Type="http://schemas.openxmlformats.org/officeDocument/2006/relationships/image" Target="../media/image167.wmf"/><Relationship Id="rId2" Type="http://schemas.openxmlformats.org/officeDocument/2006/relationships/image" Target="../media/image166.wmf"/><Relationship Id="rId1" Type="http://schemas.openxmlformats.org/officeDocument/2006/relationships/image" Target="../media/image165.wmf"/><Relationship Id="rId6" Type="http://schemas.openxmlformats.org/officeDocument/2006/relationships/image" Target="../media/image170.wmf"/><Relationship Id="rId5" Type="http://schemas.openxmlformats.org/officeDocument/2006/relationships/image" Target="../media/image169.wmf"/><Relationship Id="rId4" Type="http://schemas.openxmlformats.org/officeDocument/2006/relationships/image" Target="../media/image168.wmf"/></Relationships>
</file>

<file path=ppt/drawings/_rels/vmlDrawing39.vml.rels><?xml version="1.0" encoding="UTF-8" standalone="yes"?>
<Relationships xmlns="http://schemas.openxmlformats.org/package/2006/relationships"><Relationship Id="rId3" Type="http://schemas.openxmlformats.org/officeDocument/2006/relationships/image" Target="../media/image173.wmf"/><Relationship Id="rId2" Type="http://schemas.openxmlformats.org/officeDocument/2006/relationships/image" Target="../media/image172.wmf"/><Relationship Id="rId1" Type="http://schemas.openxmlformats.org/officeDocument/2006/relationships/image" Target="../media/image171.wmf"/><Relationship Id="rId6" Type="http://schemas.openxmlformats.org/officeDocument/2006/relationships/image" Target="../media/image176.wmf"/><Relationship Id="rId5" Type="http://schemas.openxmlformats.org/officeDocument/2006/relationships/image" Target="../media/image175.wmf"/><Relationship Id="rId4" Type="http://schemas.openxmlformats.org/officeDocument/2006/relationships/image" Target="../media/image17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4" Type="http://schemas.openxmlformats.org/officeDocument/2006/relationships/image" Target="../media/image2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image" Target="../media/image31.wmf"/><Relationship Id="rId7" Type="http://schemas.openxmlformats.org/officeDocument/2006/relationships/image" Target="../media/image35.w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34.wmf"/><Relationship Id="rId5" Type="http://schemas.openxmlformats.org/officeDocument/2006/relationships/image" Target="../media/image33.wmf"/><Relationship Id="rId4" Type="http://schemas.openxmlformats.org/officeDocument/2006/relationships/image" Target="../media/image3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C36A78D4-7DDE-4D8B-8621-1EDC6B81B985}" type="datetimeFigureOut">
              <a:rPr lang="zh-CN" altLang="en-US" smtClean="0"/>
              <a:t>2022/12/7</a:t>
            </a:fld>
            <a:endParaRPr lang="zh-CN" altLang="en-US"/>
          </a:p>
        </p:txBody>
      </p:sp>
      <p:sp>
        <p:nvSpPr>
          <p:cNvPr id="4" name="幻灯片图像占位符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5AED2125-3CE3-4B9C-9BAA-E91CF9979A2E}"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a:spLocks noGrp="1" noChangeArrowheads="1"/>
          </p:cNvSpPr>
          <p:nvPr>
            <p:ph type="sldNum" sz="quarter" idx="5"/>
          </p:nvPr>
        </p:nvSpPr>
        <p:spPr>
          <a:noFill/>
        </p:spPr>
        <p:txBody>
          <a:bodyPr/>
          <a:lstStyle/>
          <a:p>
            <a:fld id="{9E0E1CE1-98BB-4DD4-889E-B936878B7171}" type="slidenum">
              <a:rPr lang="zh-CN" altLang="en-US" smtClean="0"/>
              <a:t>4</a:t>
            </a:fld>
            <a:endParaRPr lang="en-US" altLang="zh-CN"/>
          </a:p>
        </p:txBody>
      </p:sp>
      <p:sp>
        <p:nvSpPr>
          <p:cNvPr id="183299" name="Rectangle 2"/>
          <p:cNvSpPr>
            <a:spLocks noGrp="1" noRot="1" noChangeAspect="1" noChangeArrowheads="1" noTextEdit="1"/>
          </p:cNvSpPr>
          <p:nvPr>
            <p:ph type="sldImg"/>
          </p:nvPr>
        </p:nvSpPr>
        <p:spPr/>
      </p:sp>
      <p:sp>
        <p:nvSpPr>
          <p:cNvPr id="183300" name="Rectangle 3"/>
          <p:cNvSpPr>
            <a:spLocks noGrp="1" noChangeArrowheads="1"/>
          </p:cNvSpPr>
          <p:nvPr>
            <p:ph type="body" idx="1"/>
          </p:nvPr>
        </p:nvSpPr>
        <p:spPr>
          <a:noFill/>
        </p:spPr>
        <p:txBody>
          <a:bodyPr/>
          <a:lstStyle/>
          <a:p>
            <a:pPr eaLnBrk="1" hangingPunct="1"/>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DE50773-F5C7-4916-97DC-A651B93B8BA1}" type="slidenum">
              <a:rPr lang="zh-CN" altLang="en-US"/>
              <a:t>13</a:t>
            </a:fld>
            <a:endParaRPr lang="en-US" altLang="zh-CN"/>
          </a:p>
        </p:txBody>
      </p:sp>
      <p:sp>
        <p:nvSpPr>
          <p:cNvPr id="1052674" name="Rectangle 2"/>
          <p:cNvSpPr>
            <a:spLocks noGrp="1" noRot="1" noChangeAspect="1" noChangeArrowheads="1" noTextEdit="1"/>
          </p:cNvSpPr>
          <p:nvPr>
            <p:ph type="sldImg"/>
          </p:nvPr>
        </p:nvSpPr>
        <p:spPr/>
      </p:sp>
      <p:sp>
        <p:nvSpPr>
          <p:cNvPr id="1052675"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A263C4E-BC0D-44E3-AFEB-0FE5943A70F5}" type="slidenum">
              <a:rPr lang="zh-CN" altLang="en-US"/>
              <a:t>14</a:t>
            </a:fld>
            <a:endParaRPr lang="en-US" altLang="zh-CN"/>
          </a:p>
        </p:txBody>
      </p:sp>
      <p:sp>
        <p:nvSpPr>
          <p:cNvPr id="1256450" name="Rectangle 2"/>
          <p:cNvSpPr>
            <a:spLocks noGrp="1" noRot="1" noChangeAspect="1" noChangeArrowheads="1" noTextEdit="1"/>
          </p:cNvSpPr>
          <p:nvPr>
            <p:ph type="sldImg"/>
          </p:nvPr>
        </p:nvSpPr>
        <p:spPr/>
      </p:sp>
      <p:sp>
        <p:nvSpPr>
          <p:cNvPr id="1256451"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26008715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1817BC3D-3FE9-4DFA-A48A-6438F1B04E58}" type="slidenum">
              <a:rPr lang="zh-CN" altLang="en-US"/>
              <a:t>16</a:t>
            </a:fld>
            <a:endParaRPr lang="en-US" altLang="zh-CN"/>
          </a:p>
        </p:txBody>
      </p:sp>
      <p:sp>
        <p:nvSpPr>
          <p:cNvPr id="983042" name="Rectangle 2"/>
          <p:cNvSpPr>
            <a:spLocks noGrp="1" noRot="1" noChangeAspect="1" noChangeArrowheads="1" noTextEdit="1"/>
          </p:cNvSpPr>
          <p:nvPr>
            <p:ph type="sldImg"/>
          </p:nvPr>
        </p:nvSpPr>
        <p:spPr/>
      </p:sp>
      <p:sp>
        <p:nvSpPr>
          <p:cNvPr id="983043"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4AFA667-7CB2-4793-A0E5-3EC14B3F3A88}" type="slidenum">
              <a:rPr lang="zh-CN" altLang="en-US"/>
              <a:t>17</a:t>
            </a:fld>
            <a:endParaRPr lang="en-US" altLang="zh-CN"/>
          </a:p>
        </p:txBody>
      </p:sp>
      <p:sp>
        <p:nvSpPr>
          <p:cNvPr id="1262594" name="Rectangle 2"/>
          <p:cNvSpPr>
            <a:spLocks noGrp="1" noRot="1" noChangeAspect="1" noChangeArrowheads="1" noTextEdit="1"/>
          </p:cNvSpPr>
          <p:nvPr>
            <p:ph type="sldImg"/>
          </p:nvPr>
        </p:nvSpPr>
        <p:spPr/>
      </p:sp>
      <p:sp>
        <p:nvSpPr>
          <p:cNvPr id="126259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908704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ED170E7-55CA-45F2-B0AE-4209AA971F21}" type="slidenum">
              <a:rPr lang="zh-CN" altLang="en-US"/>
              <a:t>18</a:t>
            </a:fld>
            <a:endParaRPr lang="en-US" altLang="zh-CN"/>
          </a:p>
        </p:txBody>
      </p:sp>
      <p:sp>
        <p:nvSpPr>
          <p:cNvPr id="1054722" name="Rectangle 2"/>
          <p:cNvSpPr>
            <a:spLocks noGrp="1" noRot="1" noChangeAspect="1" noChangeArrowheads="1" noTextEdit="1"/>
          </p:cNvSpPr>
          <p:nvPr>
            <p:ph type="sldImg"/>
          </p:nvPr>
        </p:nvSpPr>
        <p:spPr/>
      </p:sp>
      <p:sp>
        <p:nvSpPr>
          <p:cNvPr id="1054723"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20F4265-4A2B-4A1F-83FB-500D35C3C065}" type="slidenum">
              <a:rPr lang="zh-CN" altLang="en-US"/>
              <a:t>19</a:t>
            </a:fld>
            <a:endParaRPr lang="en-US" altLang="zh-CN"/>
          </a:p>
        </p:txBody>
      </p:sp>
      <p:sp>
        <p:nvSpPr>
          <p:cNvPr id="1062914" name="Rectangle 2"/>
          <p:cNvSpPr>
            <a:spLocks noGrp="1" noRot="1" noChangeAspect="1" noChangeArrowheads="1" noTextEdit="1"/>
          </p:cNvSpPr>
          <p:nvPr>
            <p:ph type="sldImg"/>
          </p:nvPr>
        </p:nvSpPr>
        <p:spPr/>
      </p:sp>
      <p:sp>
        <p:nvSpPr>
          <p:cNvPr id="1062915"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56CF994-4652-4541-A89E-3E428B205486}" type="slidenum">
              <a:rPr lang="zh-CN" altLang="en-US"/>
              <a:t>20</a:t>
            </a:fld>
            <a:endParaRPr lang="en-US" altLang="zh-CN"/>
          </a:p>
        </p:txBody>
      </p:sp>
      <p:sp>
        <p:nvSpPr>
          <p:cNvPr id="995330" name="Rectangle 2"/>
          <p:cNvSpPr>
            <a:spLocks noGrp="1" noRot="1" noChangeAspect="1" noChangeArrowheads="1" noTextEdit="1"/>
          </p:cNvSpPr>
          <p:nvPr>
            <p:ph type="sldImg"/>
          </p:nvPr>
        </p:nvSpPr>
        <p:spPr/>
      </p:sp>
      <p:sp>
        <p:nvSpPr>
          <p:cNvPr id="995331"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AE2D76EA-DA0D-4027-8DFD-8FB5D398B746}" type="slidenum">
              <a:rPr lang="zh-CN" altLang="en-US"/>
              <a:t>21</a:t>
            </a:fld>
            <a:endParaRPr lang="en-US" altLang="zh-CN"/>
          </a:p>
        </p:txBody>
      </p:sp>
      <p:sp>
        <p:nvSpPr>
          <p:cNvPr id="997378" name="Rectangle 2"/>
          <p:cNvSpPr>
            <a:spLocks noGrp="1" noRot="1" noChangeAspect="1" noChangeArrowheads="1" noTextEdit="1"/>
          </p:cNvSpPr>
          <p:nvPr>
            <p:ph type="sldImg"/>
          </p:nvPr>
        </p:nvSpPr>
        <p:spPr/>
      </p:sp>
      <p:sp>
        <p:nvSpPr>
          <p:cNvPr id="997379"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88F9959-7B25-4AC1-ADBF-F4745684E92F}" type="slidenum">
              <a:rPr lang="zh-CN" altLang="en-US"/>
              <a:t>22</a:t>
            </a:fld>
            <a:endParaRPr lang="en-US" altLang="zh-CN"/>
          </a:p>
        </p:txBody>
      </p:sp>
      <p:sp>
        <p:nvSpPr>
          <p:cNvPr id="1001474" name="Rectangle 2"/>
          <p:cNvSpPr>
            <a:spLocks noGrp="1" noRot="1" noChangeAspect="1" noChangeArrowheads="1" noTextEdit="1"/>
          </p:cNvSpPr>
          <p:nvPr>
            <p:ph type="sldImg"/>
          </p:nvPr>
        </p:nvSpPr>
        <p:spPr/>
      </p:sp>
      <p:sp>
        <p:nvSpPr>
          <p:cNvPr id="1001475"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5851EFE-C197-410E-869F-B0A809E67E75}" type="slidenum">
              <a:rPr lang="zh-CN" altLang="en-US"/>
              <a:t>23</a:t>
            </a:fld>
            <a:endParaRPr lang="en-US" altLang="zh-CN"/>
          </a:p>
        </p:txBody>
      </p:sp>
      <p:sp>
        <p:nvSpPr>
          <p:cNvPr id="1019906" name="Rectangle 2"/>
          <p:cNvSpPr>
            <a:spLocks noGrp="1" noRot="1" noChangeAspect="1" noChangeArrowheads="1" noTextEdit="1"/>
          </p:cNvSpPr>
          <p:nvPr>
            <p:ph type="sldImg"/>
          </p:nvPr>
        </p:nvSpPr>
        <p:spPr/>
      </p:sp>
      <p:sp>
        <p:nvSpPr>
          <p:cNvPr id="1019907"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7"/>
          <p:cNvSpPr>
            <a:spLocks noGrp="1" noChangeArrowheads="1"/>
          </p:cNvSpPr>
          <p:nvPr>
            <p:ph type="sldNum" sz="quarter" idx="5"/>
          </p:nvPr>
        </p:nvSpPr>
        <p:spPr>
          <a:noFill/>
        </p:spPr>
        <p:txBody>
          <a:bodyPr/>
          <a:lstStyle/>
          <a:p>
            <a:fld id="{0E3EAF12-9ADC-4667-B1B8-F541E2B11033}" type="slidenum">
              <a:rPr lang="zh-CN" altLang="en-US" smtClean="0"/>
              <a:t>5</a:t>
            </a:fld>
            <a:endParaRPr lang="en-US" altLang="zh-CN"/>
          </a:p>
        </p:txBody>
      </p:sp>
      <p:sp>
        <p:nvSpPr>
          <p:cNvPr id="206851" name="Rectangle 2"/>
          <p:cNvSpPr>
            <a:spLocks noGrp="1" noRot="1" noChangeAspect="1" noChangeArrowheads="1" noTextEdit="1"/>
          </p:cNvSpPr>
          <p:nvPr>
            <p:ph type="sldImg"/>
          </p:nvPr>
        </p:nvSpPr>
        <p:spPr/>
      </p:sp>
      <p:sp>
        <p:nvSpPr>
          <p:cNvPr id="206852" name="Rectangle 3"/>
          <p:cNvSpPr>
            <a:spLocks noGrp="1" noChangeArrowheads="1"/>
          </p:cNvSpPr>
          <p:nvPr>
            <p:ph type="body" idx="1"/>
          </p:nvPr>
        </p:nvSpPr>
        <p:spPr>
          <a:noFill/>
        </p:spPr>
        <p:txBody>
          <a:bodyPr/>
          <a:lstStyle/>
          <a:p>
            <a:pPr eaLnBrk="1" hangingPunct="1"/>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15E6EA38-3E9F-4E42-A90A-A68C6CA063A5}" type="slidenum">
              <a:rPr lang="zh-CN" altLang="en-US"/>
              <a:t>24</a:t>
            </a:fld>
            <a:endParaRPr lang="en-US" altLang="zh-CN"/>
          </a:p>
        </p:txBody>
      </p:sp>
      <p:sp>
        <p:nvSpPr>
          <p:cNvPr id="1132546" name="Rectangle 2"/>
          <p:cNvSpPr>
            <a:spLocks noGrp="1" noRot="1" noChangeAspect="1" noChangeArrowheads="1" noTextEdit="1"/>
          </p:cNvSpPr>
          <p:nvPr>
            <p:ph type="sldImg"/>
          </p:nvPr>
        </p:nvSpPr>
        <p:spPr/>
      </p:sp>
      <p:sp>
        <p:nvSpPr>
          <p:cNvPr id="1132547"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8943255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8B6A4D3-1B24-4B0C-8960-110ADF0AAEE9}" type="slidenum">
              <a:rPr lang="zh-CN" altLang="en-US"/>
              <a:t>25</a:t>
            </a:fld>
            <a:endParaRPr lang="en-US" altLang="zh-CN"/>
          </a:p>
        </p:txBody>
      </p:sp>
      <p:sp>
        <p:nvSpPr>
          <p:cNvPr id="1026050" name="Rectangle 2"/>
          <p:cNvSpPr>
            <a:spLocks noGrp="1" noRot="1" noChangeAspect="1" noChangeArrowheads="1" noTextEdit="1"/>
          </p:cNvSpPr>
          <p:nvPr>
            <p:ph type="sldImg"/>
          </p:nvPr>
        </p:nvSpPr>
        <p:spPr/>
      </p:sp>
      <p:sp>
        <p:nvSpPr>
          <p:cNvPr id="1026051"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11F0B84B-68A4-43CE-9798-B9C14FE556E6}" type="slidenum">
              <a:rPr lang="zh-CN" altLang="en-US"/>
              <a:t>26</a:t>
            </a:fld>
            <a:endParaRPr lang="en-US" altLang="zh-CN"/>
          </a:p>
        </p:txBody>
      </p:sp>
      <p:sp>
        <p:nvSpPr>
          <p:cNvPr id="1032194" name="Rectangle 2"/>
          <p:cNvSpPr>
            <a:spLocks noGrp="1" noRot="1" noChangeAspect="1" noChangeArrowheads="1" noTextEdit="1"/>
          </p:cNvSpPr>
          <p:nvPr>
            <p:ph type="sldImg"/>
          </p:nvPr>
        </p:nvSpPr>
        <p:spPr/>
      </p:sp>
      <p:sp>
        <p:nvSpPr>
          <p:cNvPr id="1032195"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89828232-FA68-4F30-9A71-EC02D8CE3FC5}" type="slidenum">
              <a:rPr lang="zh-CN" altLang="en-US"/>
              <a:t>27</a:t>
            </a:fld>
            <a:endParaRPr lang="en-US" altLang="zh-CN"/>
          </a:p>
        </p:txBody>
      </p:sp>
      <p:sp>
        <p:nvSpPr>
          <p:cNvPr id="1083394" name="Rectangle 2"/>
          <p:cNvSpPr>
            <a:spLocks noGrp="1" noRot="1" noChangeAspect="1" noChangeArrowheads="1" noTextEdit="1"/>
          </p:cNvSpPr>
          <p:nvPr>
            <p:ph type="sldImg"/>
          </p:nvPr>
        </p:nvSpPr>
        <p:spPr/>
      </p:sp>
      <p:sp>
        <p:nvSpPr>
          <p:cNvPr id="1083395"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4940227-FBF6-4C2C-B86D-44D92DE8D89B}" type="slidenum">
              <a:rPr lang="zh-CN" altLang="en-US"/>
              <a:t>31</a:t>
            </a:fld>
            <a:endParaRPr lang="en-US" altLang="zh-CN"/>
          </a:p>
        </p:txBody>
      </p:sp>
      <p:sp>
        <p:nvSpPr>
          <p:cNvPr id="1240066" name="Rectangle 2"/>
          <p:cNvSpPr>
            <a:spLocks noGrp="1" noRot="1" noChangeAspect="1" noChangeArrowheads="1" noTextEdit="1"/>
          </p:cNvSpPr>
          <p:nvPr>
            <p:ph type="sldImg"/>
          </p:nvPr>
        </p:nvSpPr>
        <p:spPr/>
      </p:sp>
      <p:sp>
        <p:nvSpPr>
          <p:cNvPr id="1240067"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6919798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7085FFF3-800E-4FD6-A743-283DD425C013}" type="slidenum">
              <a:rPr lang="zh-CN" altLang="en-US"/>
              <a:t>32</a:t>
            </a:fld>
            <a:endParaRPr lang="en-US" altLang="zh-CN"/>
          </a:p>
        </p:txBody>
      </p:sp>
      <p:sp>
        <p:nvSpPr>
          <p:cNvPr id="1266690" name="Rectangle 2"/>
          <p:cNvSpPr>
            <a:spLocks noGrp="1" noRot="1" noChangeAspect="1" noChangeArrowheads="1" noTextEdit="1"/>
          </p:cNvSpPr>
          <p:nvPr>
            <p:ph type="sldImg"/>
          </p:nvPr>
        </p:nvSpPr>
        <p:spPr/>
      </p:sp>
      <p:sp>
        <p:nvSpPr>
          <p:cNvPr id="1266691"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9753418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EDB870D-9C95-446F-B69D-CD8985042C53}" type="slidenum">
              <a:rPr lang="zh-CN" altLang="en-US"/>
              <a:t>33</a:t>
            </a:fld>
            <a:endParaRPr lang="en-US" altLang="zh-CN"/>
          </a:p>
        </p:txBody>
      </p:sp>
      <p:sp>
        <p:nvSpPr>
          <p:cNvPr id="1268738" name="Rectangle 2"/>
          <p:cNvSpPr>
            <a:spLocks noGrp="1" noRot="1" noChangeAspect="1" noChangeArrowheads="1" noTextEdit="1"/>
          </p:cNvSpPr>
          <p:nvPr>
            <p:ph type="sldImg"/>
          </p:nvPr>
        </p:nvSpPr>
        <p:spPr/>
      </p:sp>
      <p:sp>
        <p:nvSpPr>
          <p:cNvPr id="1268739"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27762991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7519F5D-8CA4-41BC-8E2F-1B9CD667BC61}" type="slidenum">
              <a:rPr lang="zh-CN" altLang="en-US"/>
              <a:t>34</a:t>
            </a:fld>
            <a:endParaRPr lang="en-US" altLang="zh-CN"/>
          </a:p>
        </p:txBody>
      </p:sp>
      <p:sp>
        <p:nvSpPr>
          <p:cNvPr id="1270786" name="Rectangle 2"/>
          <p:cNvSpPr>
            <a:spLocks noGrp="1" noRot="1" noChangeAspect="1" noChangeArrowheads="1" noTextEdit="1"/>
          </p:cNvSpPr>
          <p:nvPr>
            <p:ph type="sldImg"/>
          </p:nvPr>
        </p:nvSpPr>
        <p:spPr/>
      </p:sp>
      <p:sp>
        <p:nvSpPr>
          <p:cNvPr id="1270787"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40381847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E317DE3-C7EB-49DB-9987-053A3AD9E544}" type="slidenum">
              <a:rPr lang="zh-CN" altLang="en-US"/>
              <a:t>35</a:t>
            </a:fld>
            <a:endParaRPr lang="en-US" altLang="zh-CN"/>
          </a:p>
        </p:txBody>
      </p:sp>
      <p:sp>
        <p:nvSpPr>
          <p:cNvPr id="1272834" name="Rectangle 2"/>
          <p:cNvSpPr>
            <a:spLocks noGrp="1" noRot="1" noChangeAspect="1" noChangeArrowheads="1" noTextEdit="1"/>
          </p:cNvSpPr>
          <p:nvPr>
            <p:ph type="sldImg"/>
          </p:nvPr>
        </p:nvSpPr>
        <p:spPr/>
      </p:sp>
      <p:sp>
        <p:nvSpPr>
          <p:cNvPr id="127283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9248803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A2500CA2-F905-41D2-9CA2-8F4DAFD929B6}" type="slidenum">
              <a:rPr lang="zh-CN" altLang="en-US"/>
              <a:t>36</a:t>
            </a:fld>
            <a:endParaRPr lang="en-US" altLang="zh-CN"/>
          </a:p>
        </p:txBody>
      </p:sp>
      <p:sp>
        <p:nvSpPr>
          <p:cNvPr id="1274882" name="Rectangle 2"/>
          <p:cNvSpPr>
            <a:spLocks noGrp="1" noRot="1" noChangeAspect="1" noChangeArrowheads="1" noTextEdit="1"/>
          </p:cNvSpPr>
          <p:nvPr>
            <p:ph type="sldImg"/>
          </p:nvPr>
        </p:nvSpPr>
        <p:spPr/>
      </p:sp>
      <p:sp>
        <p:nvSpPr>
          <p:cNvPr id="1274883"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3666290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7"/>
          <p:cNvSpPr>
            <a:spLocks noGrp="1" noChangeArrowheads="1"/>
          </p:cNvSpPr>
          <p:nvPr>
            <p:ph type="sldNum" sz="quarter" idx="5"/>
          </p:nvPr>
        </p:nvSpPr>
        <p:spPr>
          <a:noFill/>
        </p:spPr>
        <p:txBody>
          <a:bodyPr/>
          <a:lstStyle/>
          <a:p>
            <a:fld id="{3AC9E302-3F92-4046-87F3-DBCE7E8254E6}" type="slidenum">
              <a:rPr lang="zh-CN" altLang="en-US" smtClean="0"/>
              <a:t>6</a:t>
            </a:fld>
            <a:endParaRPr lang="en-US" altLang="zh-CN"/>
          </a:p>
        </p:txBody>
      </p:sp>
      <p:sp>
        <p:nvSpPr>
          <p:cNvPr id="207875" name="Rectangle 2"/>
          <p:cNvSpPr>
            <a:spLocks noGrp="1" noRot="1" noChangeAspect="1" noChangeArrowheads="1" noTextEdit="1"/>
          </p:cNvSpPr>
          <p:nvPr>
            <p:ph type="sldImg"/>
          </p:nvPr>
        </p:nvSpPr>
        <p:spPr/>
      </p:sp>
      <p:sp>
        <p:nvSpPr>
          <p:cNvPr id="207876" name="Rectangle 3"/>
          <p:cNvSpPr>
            <a:spLocks noGrp="1" noChangeArrowheads="1"/>
          </p:cNvSpPr>
          <p:nvPr>
            <p:ph type="body" idx="1"/>
          </p:nvPr>
        </p:nvSpPr>
        <p:spPr>
          <a:noFill/>
        </p:spPr>
        <p:txBody>
          <a:bodyPr/>
          <a:lstStyle/>
          <a:p>
            <a:pPr eaLnBrk="1" hangingPunct="1"/>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AE78165D-6C3D-454A-8ADF-63F5CC0140D4}" type="slidenum">
              <a:rPr lang="zh-CN" altLang="en-US"/>
              <a:t>37</a:t>
            </a:fld>
            <a:endParaRPr lang="en-US" altLang="zh-CN"/>
          </a:p>
        </p:txBody>
      </p:sp>
      <p:sp>
        <p:nvSpPr>
          <p:cNvPr id="1305602" name="Rectangle 2"/>
          <p:cNvSpPr>
            <a:spLocks noGrp="1" noRot="1" noChangeAspect="1" noChangeArrowheads="1" noTextEdit="1"/>
          </p:cNvSpPr>
          <p:nvPr>
            <p:ph type="sldImg"/>
          </p:nvPr>
        </p:nvSpPr>
        <p:spPr/>
      </p:sp>
      <p:sp>
        <p:nvSpPr>
          <p:cNvPr id="1305603"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DC500DB-C34D-49AD-92C7-0EDA1BE5353F}" type="slidenum">
              <a:rPr lang="zh-CN" altLang="en-US"/>
              <a:t>38</a:t>
            </a:fld>
            <a:endParaRPr lang="en-US" altLang="zh-CN"/>
          </a:p>
        </p:txBody>
      </p:sp>
      <p:sp>
        <p:nvSpPr>
          <p:cNvPr id="1311746" name="Rectangle 2"/>
          <p:cNvSpPr>
            <a:spLocks noGrp="1" noRot="1" noChangeAspect="1" noChangeArrowheads="1" noTextEdit="1"/>
          </p:cNvSpPr>
          <p:nvPr>
            <p:ph type="sldImg"/>
          </p:nvPr>
        </p:nvSpPr>
        <p:spPr/>
      </p:sp>
      <p:sp>
        <p:nvSpPr>
          <p:cNvPr id="1311747"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8E6CA-6B08-4684-BAF1-6E052A536367}" type="slidenum">
              <a:rPr lang="zh-CN" altLang="en-US"/>
              <a:t>39</a:t>
            </a:fld>
            <a:endParaRPr lang="en-US" altLang="zh-CN"/>
          </a:p>
        </p:txBody>
      </p:sp>
      <p:sp>
        <p:nvSpPr>
          <p:cNvPr id="1324034" name="Rectangle 2"/>
          <p:cNvSpPr>
            <a:spLocks noGrp="1" noRot="1" noChangeAspect="1" noChangeArrowheads="1" noTextEdit="1"/>
          </p:cNvSpPr>
          <p:nvPr>
            <p:ph type="sldImg"/>
          </p:nvPr>
        </p:nvSpPr>
        <p:spPr/>
      </p:sp>
      <p:sp>
        <p:nvSpPr>
          <p:cNvPr id="1324035"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B5D06C9-09CE-4681-8FA0-6FEF53349166}" type="slidenum">
              <a:rPr lang="zh-CN" altLang="en-US"/>
              <a:t>40</a:t>
            </a:fld>
            <a:endParaRPr lang="en-US" altLang="zh-CN"/>
          </a:p>
        </p:txBody>
      </p:sp>
      <p:sp>
        <p:nvSpPr>
          <p:cNvPr id="1326082" name="Rectangle 2"/>
          <p:cNvSpPr>
            <a:spLocks noGrp="1" noRot="1" noChangeAspect="1" noChangeArrowheads="1" noTextEdit="1"/>
          </p:cNvSpPr>
          <p:nvPr>
            <p:ph type="sldImg"/>
          </p:nvPr>
        </p:nvSpPr>
        <p:spPr/>
      </p:sp>
      <p:sp>
        <p:nvSpPr>
          <p:cNvPr id="1326083"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82646C1B-C641-4EB4-94F7-7D5BA7D5ED5E}" type="slidenum">
              <a:rPr lang="zh-CN" altLang="en-US"/>
              <a:t>41</a:t>
            </a:fld>
            <a:endParaRPr lang="en-US" altLang="zh-CN"/>
          </a:p>
        </p:txBody>
      </p:sp>
      <p:sp>
        <p:nvSpPr>
          <p:cNvPr id="1328130" name="Rectangle 2"/>
          <p:cNvSpPr>
            <a:spLocks noGrp="1" noRot="1" noChangeAspect="1" noChangeArrowheads="1" noTextEdit="1"/>
          </p:cNvSpPr>
          <p:nvPr>
            <p:ph type="sldImg"/>
          </p:nvPr>
        </p:nvSpPr>
        <p:spPr/>
      </p:sp>
      <p:sp>
        <p:nvSpPr>
          <p:cNvPr id="1328131"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03364D5-BE73-4AA7-976A-6668C69C3716}" type="slidenum">
              <a:rPr lang="zh-CN" altLang="en-US"/>
              <a:t>42</a:t>
            </a:fld>
            <a:endParaRPr lang="en-US" altLang="zh-CN"/>
          </a:p>
        </p:txBody>
      </p:sp>
      <p:sp>
        <p:nvSpPr>
          <p:cNvPr id="1354754" name="Rectangle 2"/>
          <p:cNvSpPr>
            <a:spLocks noGrp="1" noRot="1" noChangeAspect="1" noChangeArrowheads="1" noTextEdit="1"/>
          </p:cNvSpPr>
          <p:nvPr>
            <p:ph type="sldImg"/>
          </p:nvPr>
        </p:nvSpPr>
        <p:spPr/>
      </p:sp>
      <p:sp>
        <p:nvSpPr>
          <p:cNvPr id="1354755"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4CDBA5-5028-4FFD-9C4B-CF744B1A4F24}" type="slidenum">
              <a:rPr lang="zh-CN" altLang="en-US"/>
              <a:t>43</a:t>
            </a:fld>
            <a:endParaRPr lang="en-US" altLang="zh-CN"/>
          </a:p>
        </p:txBody>
      </p:sp>
      <p:sp>
        <p:nvSpPr>
          <p:cNvPr id="1356802" name="Rectangle 2"/>
          <p:cNvSpPr>
            <a:spLocks noGrp="1" noRot="1" noChangeAspect="1" noChangeArrowheads="1" noTextEdit="1"/>
          </p:cNvSpPr>
          <p:nvPr>
            <p:ph type="sldImg"/>
          </p:nvPr>
        </p:nvSpPr>
        <p:spPr/>
      </p:sp>
      <p:sp>
        <p:nvSpPr>
          <p:cNvPr id="1356803"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E6DEC62-064F-4C12-83F3-12B35859B2C8}" type="slidenum">
              <a:rPr lang="zh-CN" altLang="en-US"/>
              <a:t>44</a:t>
            </a:fld>
            <a:endParaRPr lang="en-US" altLang="zh-CN"/>
          </a:p>
        </p:txBody>
      </p:sp>
      <p:sp>
        <p:nvSpPr>
          <p:cNvPr id="1332226" name="Rectangle 2"/>
          <p:cNvSpPr>
            <a:spLocks noGrp="1" noRot="1" noChangeAspect="1" noChangeArrowheads="1" noTextEdit="1"/>
          </p:cNvSpPr>
          <p:nvPr>
            <p:ph type="sldImg"/>
          </p:nvPr>
        </p:nvSpPr>
        <p:spPr/>
      </p:sp>
      <p:sp>
        <p:nvSpPr>
          <p:cNvPr id="1332227"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83245E93-7BC9-4A02-8A80-84059F896EBB}" type="slidenum">
              <a:rPr lang="zh-CN" altLang="en-US"/>
              <a:t>45</a:t>
            </a:fld>
            <a:endParaRPr lang="en-US" altLang="zh-CN"/>
          </a:p>
        </p:txBody>
      </p:sp>
      <p:sp>
        <p:nvSpPr>
          <p:cNvPr id="1334274" name="Rectangle 2"/>
          <p:cNvSpPr>
            <a:spLocks noGrp="1" noRot="1" noChangeAspect="1" noChangeArrowheads="1" noTextEdit="1"/>
          </p:cNvSpPr>
          <p:nvPr>
            <p:ph type="sldImg"/>
          </p:nvPr>
        </p:nvSpPr>
        <p:spPr/>
      </p:sp>
      <p:sp>
        <p:nvSpPr>
          <p:cNvPr id="1334275"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34CBDD6-9364-4BB6-8FCD-6F44706E699C}" type="slidenum">
              <a:rPr lang="zh-CN" altLang="en-US"/>
              <a:t>46</a:t>
            </a:fld>
            <a:endParaRPr lang="en-US" altLang="zh-CN"/>
          </a:p>
        </p:txBody>
      </p:sp>
      <p:sp>
        <p:nvSpPr>
          <p:cNvPr id="1336322" name="Rectangle 2"/>
          <p:cNvSpPr>
            <a:spLocks noGrp="1" noRot="1" noChangeAspect="1" noChangeArrowheads="1" noTextEdit="1"/>
          </p:cNvSpPr>
          <p:nvPr>
            <p:ph type="sldImg"/>
          </p:nvPr>
        </p:nvSpPr>
        <p:spPr/>
      </p:sp>
      <p:sp>
        <p:nvSpPr>
          <p:cNvPr id="1336323"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B3E9D0A-A270-4B73-B8C4-6EE24492191C}" type="slidenum">
              <a:rPr lang="zh-CN" altLang="en-US"/>
              <a:t>7</a:t>
            </a:fld>
            <a:endParaRPr lang="en-US" altLang="zh-CN"/>
          </a:p>
        </p:txBody>
      </p:sp>
      <p:sp>
        <p:nvSpPr>
          <p:cNvPr id="956418" name="Rectangle 2"/>
          <p:cNvSpPr>
            <a:spLocks noGrp="1" noRot="1" noChangeAspect="1" noChangeArrowheads="1" noTextEdit="1"/>
          </p:cNvSpPr>
          <p:nvPr>
            <p:ph type="sldImg"/>
          </p:nvPr>
        </p:nvSpPr>
        <p:spPr/>
      </p:sp>
      <p:sp>
        <p:nvSpPr>
          <p:cNvPr id="956419"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26F51047-8D0A-47E2-9202-91E90EBE8551}" type="slidenum">
              <a:rPr lang="zh-CN" altLang="en-US"/>
              <a:t>47</a:t>
            </a:fld>
            <a:endParaRPr lang="en-US" altLang="zh-CN"/>
          </a:p>
        </p:txBody>
      </p:sp>
      <p:sp>
        <p:nvSpPr>
          <p:cNvPr id="1338370" name="Rectangle 2"/>
          <p:cNvSpPr>
            <a:spLocks noGrp="1" noRot="1" noChangeAspect="1" noChangeArrowheads="1" noTextEdit="1"/>
          </p:cNvSpPr>
          <p:nvPr>
            <p:ph type="sldImg"/>
          </p:nvPr>
        </p:nvSpPr>
        <p:spPr/>
      </p:sp>
      <p:sp>
        <p:nvSpPr>
          <p:cNvPr id="1338371"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5AED2125-3CE3-4B9C-9BAA-E91CF9979A2E}" type="slidenum">
              <a:rPr lang="zh-CN" altLang="en-US" smtClean="0"/>
              <a:t>50</a:t>
            </a:fld>
            <a:endParaRPr lang="zh-CN" altLang="en-US"/>
          </a:p>
        </p:txBody>
      </p:sp>
    </p:spTree>
    <p:extLst>
      <p:ext uri="{BB962C8B-B14F-4D97-AF65-F5344CB8AC3E}">
        <p14:creationId xmlns:p14="http://schemas.microsoft.com/office/powerpoint/2010/main" val="3975109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CA437F0-B4A4-4309-9842-081CCBCC8003}" type="slidenum">
              <a:rPr lang="zh-CN" altLang="en-US"/>
              <a:t>8</a:t>
            </a:fld>
            <a:endParaRPr lang="en-US" altLang="zh-CN"/>
          </a:p>
        </p:txBody>
      </p:sp>
      <p:sp>
        <p:nvSpPr>
          <p:cNvPr id="1246210" name="Rectangle 2"/>
          <p:cNvSpPr>
            <a:spLocks noGrp="1" noRot="1" noChangeAspect="1" noChangeArrowheads="1" noTextEdit="1"/>
          </p:cNvSpPr>
          <p:nvPr>
            <p:ph type="sldImg"/>
          </p:nvPr>
        </p:nvSpPr>
        <p:spPr/>
      </p:sp>
      <p:sp>
        <p:nvSpPr>
          <p:cNvPr id="1246211"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339684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885BD73E-90B4-4EC6-AC64-041AFB632D30}" type="slidenum">
              <a:rPr lang="zh-CN" altLang="en-US"/>
              <a:t>9</a:t>
            </a:fld>
            <a:endParaRPr lang="en-US" altLang="zh-CN"/>
          </a:p>
        </p:txBody>
      </p:sp>
      <p:sp>
        <p:nvSpPr>
          <p:cNvPr id="1248258" name="Rectangle 2"/>
          <p:cNvSpPr>
            <a:spLocks noGrp="1" noRot="1" noChangeAspect="1" noChangeArrowheads="1" noTextEdit="1"/>
          </p:cNvSpPr>
          <p:nvPr>
            <p:ph type="sldImg"/>
          </p:nvPr>
        </p:nvSpPr>
        <p:spPr/>
      </p:sp>
      <p:sp>
        <p:nvSpPr>
          <p:cNvPr id="1248259"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297353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C6F63482-7DCE-4BA5-8BDD-2C15FE4848AC}" type="slidenum">
              <a:rPr lang="zh-CN" altLang="en-US"/>
              <a:t>10</a:t>
            </a:fld>
            <a:endParaRPr lang="en-US" altLang="zh-CN"/>
          </a:p>
        </p:txBody>
      </p:sp>
      <p:sp>
        <p:nvSpPr>
          <p:cNvPr id="1254402" name="Rectangle 2"/>
          <p:cNvSpPr>
            <a:spLocks noGrp="1" noRot="1" noChangeAspect="1" noChangeArrowheads="1" noTextEdit="1"/>
          </p:cNvSpPr>
          <p:nvPr>
            <p:ph type="sldImg"/>
          </p:nvPr>
        </p:nvSpPr>
        <p:spPr/>
      </p:sp>
      <p:sp>
        <p:nvSpPr>
          <p:cNvPr id="1254403"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291544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70D4176-9A12-4779-9C5B-2D05F22F397D}" type="slidenum">
              <a:rPr lang="zh-CN" altLang="en-US"/>
              <a:t>11</a:t>
            </a:fld>
            <a:endParaRPr lang="en-US" altLang="zh-CN"/>
          </a:p>
        </p:txBody>
      </p:sp>
      <p:sp>
        <p:nvSpPr>
          <p:cNvPr id="972802" name="Rectangle 2"/>
          <p:cNvSpPr>
            <a:spLocks noGrp="1" noRot="1" noChangeAspect="1" noChangeArrowheads="1" noTextEdit="1"/>
          </p:cNvSpPr>
          <p:nvPr>
            <p:ph type="sldImg"/>
          </p:nvPr>
        </p:nvSpPr>
        <p:spPr/>
      </p:sp>
      <p:sp>
        <p:nvSpPr>
          <p:cNvPr id="972803"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1A0AA7CD-B03D-4A7C-BC31-5E1B7F7E80EA}" type="slidenum">
              <a:rPr lang="zh-CN" altLang="en-US"/>
              <a:t>12</a:t>
            </a:fld>
            <a:endParaRPr lang="en-US" altLang="zh-CN"/>
          </a:p>
        </p:txBody>
      </p:sp>
      <p:sp>
        <p:nvSpPr>
          <p:cNvPr id="976898" name="Rectangle 2"/>
          <p:cNvSpPr>
            <a:spLocks noGrp="1" noRot="1" noChangeAspect="1" noChangeArrowheads="1" noTextEdit="1"/>
          </p:cNvSpPr>
          <p:nvPr>
            <p:ph type="sldImg"/>
          </p:nvPr>
        </p:nvSpPr>
        <p:spPr/>
      </p:sp>
      <p:sp>
        <p:nvSpPr>
          <p:cNvPr id="976899" name="Rectangle 3"/>
          <p:cNvSpPr>
            <a:spLocks noGrp="1" noChangeArrowheads="1"/>
          </p:cNvSpPr>
          <p:nvPr>
            <p:ph type="body" idx="1"/>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7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799"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p:txBody>
          <a:bodyPr lIns="0" tIns="0" rIns="0" bIns="0"/>
          <a:lstStyle>
            <a:lvl1pPr>
              <a:defRPr sz="1400" b="1" i="0">
                <a:solidFill>
                  <a:schemeClr val="bg1"/>
                </a:solidFill>
                <a:latin typeface="微软雅黑" panose="020B0503020204020204" charset="-122"/>
                <a:cs typeface="微软雅黑" panose="020B0503020204020204" charset="-122"/>
              </a:defRPr>
            </a:lvl1pPr>
          </a:lstStyle>
          <a:p>
            <a:pPr marL="80010">
              <a:lnSpc>
                <a:spcPct val="100000"/>
              </a:lnSpc>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1" i="0">
                <a:solidFill>
                  <a:srgbClr val="575F6D"/>
                </a:solidFill>
                <a:latin typeface="微软雅黑" panose="020B0503020204020204" charset="-122"/>
                <a:cs typeface="微软雅黑" panose="020B0503020204020204" charset="-122"/>
              </a:defRPr>
            </a:lvl1pPr>
          </a:lstStyle>
          <a:p>
            <a:endParaRPr/>
          </a:p>
        </p:txBody>
      </p:sp>
      <p:sp>
        <p:nvSpPr>
          <p:cNvPr id="3" name="Holder 3"/>
          <p:cNvSpPr>
            <a:spLocks noGrp="1"/>
          </p:cNvSpPr>
          <p:nvPr>
            <p:ph type="body" idx="1"/>
          </p:nvPr>
        </p:nvSpPr>
        <p:spPr/>
        <p:txBody>
          <a:bodyPr lIns="0" tIns="0" rIns="0" bIns="0"/>
          <a:lstStyle>
            <a:lvl1pPr>
              <a:defRPr sz="2400" b="0" i="0">
                <a:solidFill>
                  <a:schemeClr val="tx1"/>
                </a:solidFill>
                <a:latin typeface="微软雅黑" panose="020B0503020204020204" charset="-122"/>
                <a:cs typeface="微软雅黑" panose="020B0503020204020204" charset="-122"/>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p:txBody>
          <a:bodyPr lIns="0" tIns="0" rIns="0" bIns="0"/>
          <a:lstStyle>
            <a:lvl1pPr>
              <a:defRPr sz="1400" b="1" i="0">
                <a:solidFill>
                  <a:schemeClr val="bg1"/>
                </a:solidFill>
                <a:latin typeface="微软雅黑" panose="020B0503020204020204" charset="-122"/>
                <a:cs typeface="微软雅黑" panose="020B0503020204020204" charset="-122"/>
              </a:defRPr>
            </a:lvl1pPr>
          </a:lstStyle>
          <a:p>
            <a:pPr marL="80010">
              <a:lnSpc>
                <a:spcPct val="100000"/>
              </a:lnSpc>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1" i="0">
                <a:solidFill>
                  <a:srgbClr val="575F6D"/>
                </a:solidFill>
                <a:latin typeface="微软雅黑" panose="020B0503020204020204" charset="-122"/>
                <a:cs typeface="微软雅黑" panose="020B0503020204020204" charset="-122"/>
              </a:defRPr>
            </a:lvl1pPr>
          </a:lstStyle>
          <a:p>
            <a:endParaRPr/>
          </a:p>
        </p:txBody>
      </p:sp>
      <p:sp>
        <p:nvSpPr>
          <p:cNvPr id="3" name="Holder 3"/>
          <p:cNvSpPr>
            <a:spLocks noGrp="1"/>
          </p:cNvSpPr>
          <p:nvPr>
            <p:ph sz="half" idx="2"/>
          </p:nvPr>
        </p:nvSpPr>
        <p:spPr>
          <a:xfrm>
            <a:off x="535940" y="1623499"/>
            <a:ext cx="3136265" cy="4080510"/>
          </a:xfrm>
          <a:prstGeom prst="rect">
            <a:avLst/>
          </a:prstGeom>
        </p:spPr>
        <p:txBody>
          <a:bodyPr wrap="square" lIns="0" tIns="0" rIns="0" bIns="0">
            <a:spAutoFit/>
          </a:bodyPr>
          <a:lstStyle>
            <a:lvl1pPr>
              <a:defRPr sz="2200" b="0" i="0">
                <a:solidFill>
                  <a:schemeClr val="tx1"/>
                </a:solidFill>
                <a:latin typeface="微软雅黑" panose="020B0503020204020204" charset="-122"/>
                <a:cs typeface="微软雅黑" panose="020B0503020204020204" charset="-122"/>
              </a:defRPr>
            </a:lvl1pPr>
          </a:lstStyle>
          <a:p>
            <a:endParaRPr/>
          </a:p>
        </p:txBody>
      </p:sp>
      <p:sp>
        <p:nvSpPr>
          <p:cNvPr id="4" name="Holder 4"/>
          <p:cNvSpPr>
            <a:spLocks noGrp="1"/>
          </p:cNvSpPr>
          <p:nvPr>
            <p:ph sz="half" idx="3"/>
          </p:nvPr>
        </p:nvSpPr>
        <p:spPr>
          <a:xfrm>
            <a:off x="4709159"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7" name="Holder 7"/>
          <p:cNvSpPr>
            <a:spLocks noGrp="1"/>
          </p:cNvSpPr>
          <p:nvPr>
            <p:ph type="sldNum" sz="quarter" idx="7"/>
          </p:nvPr>
        </p:nvSpPr>
        <p:spPr/>
        <p:txBody>
          <a:bodyPr lIns="0" tIns="0" rIns="0" bIns="0"/>
          <a:lstStyle>
            <a:lvl1pPr>
              <a:defRPr sz="1400" b="1" i="0">
                <a:solidFill>
                  <a:schemeClr val="bg1"/>
                </a:solidFill>
                <a:latin typeface="微软雅黑" panose="020B0503020204020204" charset="-122"/>
                <a:cs typeface="微软雅黑" panose="020B0503020204020204" charset="-122"/>
              </a:defRPr>
            </a:lvl1pPr>
          </a:lstStyle>
          <a:p>
            <a:pPr marL="80010">
              <a:lnSpc>
                <a:spcPct val="100000"/>
              </a:lnSpc>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1" i="0">
                <a:solidFill>
                  <a:srgbClr val="575F6D"/>
                </a:solidFill>
                <a:latin typeface="微软雅黑" panose="020B0503020204020204" charset="-122"/>
                <a:cs typeface="微软雅黑" panose="020B0503020204020204" charset="-122"/>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5" name="Holder 5"/>
          <p:cNvSpPr>
            <a:spLocks noGrp="1"/>
          </p:cNvSpPr>
          <p:nvPr>
            <p:ph type="sldNum" sz="quarter" idx="7"/>
          </p:nvPr>
        </p:nvSpPr>
        <p:spPr/>
        <p:txBody>
          <a:bodyPr lIns="0" tIns="0" rIns="0" bIns="0"/>
          <a:lstStyle>
            <a:lvl1pPr>
              <a:defRPr sz="1400" b="1" i="0">
                <a:solidFill>
                  <a:schemeClr val="bg1"/>
                </a:solidFill>
                <a:latin typeface="微软雅黑" panose="020B0503020204020204" charset="-122"/>
                <a:cs typeface="微软雅黑" panose="020B0503020204020204" charset="-122"/>
              </a:defRPr>
            </a:lvl1pPr>
          </a:lstStyle>
          <a:p>
            <a:pPr marL="80010">
              <a:lnSpc>
                <a:spcPct val="100000"/>
              </a:lnSpc>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4" name="Holder 4"/>
          <p:cNvSpPr>
            <a:spLocks noGrp="1"/>
          </p:cNvSpPr>
          <p:nvPr>
            <p:ph type="sldNum" sz="quarter" idx="7"/>
          </p:nvPr>
        </p:nvSpPr>
        <p:spPr/>
        <p:txBody>
          <a:bodyPr lIns="0" tIns="0" rIns="0" bIns="0"/>
          <a:lstStyle>
            <a:lvl1pPr>
              <a:defRPr sz="1400" b="1" i="0">
                <a:solidFill>
                  <a:schemeClr val="bg1"/>
                </a:solidFill>
                <a:latin typeface="微软雅黑" panose="020B0503020204020204" charset="-122"/>
                <a:cs typeface="微软雅黑" panose="020B0503020204020204" charset="-122"/>
              </a:defRPr>
            </a:lvl1pPr>
          </a:lstStyle>
          <a:p>
            <a:pPr marL="80010">
              <a:lnSpc>
                <a:spcPct val="100000"/>
              </a:lnSpc>
            </a:pPr>
            <a:fld id="{81D60167-4931-47E6-BA6A-407CBD079E47}" type="slidenum">
              <a:rPr dirty="0"/>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空白">
    <p:bg>
      <p:bgRef idx="1002">
        <a:schemeClr val="bg2"/>
      </p:bgRef>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16C9832-9301-490C-A5C1-04BDE9514399}" type="datetimeFigureOut">
              <a:rPr lang="zh-CN" altLang="en-US" smtClean="0"/>
              <a:t>2022/12/7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A507EA0-54AC-4491-8AF5-59B1E1050307}" type="slidenum">
              <a:rPr lang="zh-CN" altLang="en-US" smtClean="0"/>
              <a:t>‹#›</a:t>
            </a:fld>
            <a:endParaRPr lang="zh-CN" altLang="en-US"/>
          </a:p>
        </p:txBody>
      </p:sp>
    </p:spTree>
  </p:cSld>
  <p:clrMapOvr>
    <a:overrideClrMapping bg1="lt1" tx1="dk1" bg2="lt2" tx2="dk2" accent1="accent1" accent2="accent2" accent3="accent3" accent4="accent4" accent5="accent5" accent6="accent6" hlink="hlink" folHlink="folHlink"/>
  </p:clrMapOvr>
  <p:transition spd="slow">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A16C9832-9301-490C-A5C1-04BDE9514399}" type="datetimeFigureOut">
              <a:rPr lang="zh-CN" altLang="en-US" smtClean="0"/>
              <a:t>2022/12/7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A507EA0-54AC-4491-8AF5-59B1E1050307}" type="slidenum">
              <a:rPr lang="zh-CN" altLang="en-US" smtClean="0"/>
              <a:t>‹#›</a:t>
            </a:fld>
            <a:endParaRPr lang="zh-CN" altLang="en-US"/>
          </a:p>
        </p:txBody>
      </p:sp>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Ovr>
    <a:masterClrMapping/>
  </p:clrMapOvr>
  <p:transition spd="slow">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8763000" y="0"/>
            <a:ext cx="0" cy="6858000"/>
          </a:xfrm>
          <a:custGeom>
            <a:avLst/>
            <a:gdLst/>
            <a:ahLst/>
            <a:cxnLst/>
            <a:rect l="l" t="t" r="r" b="b"/>
            <a:pathLst>
              <a:path h="6858000">
                <a:moveTo>
                  <a:pt x="0" y="0"/>
                </a:moveTo>
                <a:lnTo>
                  <a:pt x="0" y="6858000"/>
                </a:lnTo>
              </a:path>
            </a:pathLst>
          </a:custGeom>
          <a:ln w="38100">
            <a:solidFill>
              <a:srgbClr val="FEC3AE"/>
            </a:solidFill>
          </a:ln>
        </p:spPr>
        <p:txBody>
          <a:bodyPr wrap="square" lIns="0" tIns="0" rIns="0" bIns="0" rtlCol="0"/>
          <a:lstStyle/>
          <a:p>
            <a:endParaRPr/>
          </a:p>
        </p:txBody>
      </p:sp>
      <p:sp>
        <p:nvSpPr>
          <p:cNvPr id="17" name="bk object 17"/>
          <p:cNvSpPr/>
          <p:nvPr/>
        </p:nvSpPr>
        <p:spPr>
          <a:xfrm>
            <a:off x="87630" y="0"/>
            <a:ext cx="0" cy="6858000"/>
          </a:xfrm>
          <a:custGeom>
            <a:avLst/>
            <a:gdLst/>
            <a:ahLst/>
            <a:cxnLst/>
            <a:rect l="l" t="t" r="r" b="b"/>
            <a:pathLst>
              <a:path h="6858000">
                <a:moveTo>
                  <a:pt x="0" y="0"/>
                </a:moveTo>
                <a:lnTo>
                  <a:pt x="0" y="6858000"/>
                </a:lnTo>
              </a:path>
            </a:pathLst>
          </a:custGeom>
          <a:ln w="35560">
            <a:solidFill>
              <a:srgbClr val="FEC3AE"/>
            </a:solidFill>
          </a:ln>
        </p:spPr>
        <p:txBody>
          <a:bodyPr wrap="square" lIns="0" tIns="0" rIns="0" bIns="0" rtlCol="0"/>
          <a:lstStyle/>
          <a:p>
            <a:endParaRPr/>
          </a:p>
        </p:txBody>
      </p:sp>
      <p:sp>
        <p:nvSpPr>
          <p:cNvPr id="18" name="bk object 18"/>
          <p:cNvSpPr/>
          <p:nvPr/>
        </p:nvSpPr>
        <p:spPr>
          <a:xfrm>
            <a:off x="53339" y="0"/>
            <a:ext cx="0" cy="6858000"/>
          </a:xfrm>
          <a:custGeom>
            <a:avLst/>
            <a:gdLst/>
            <a:ahLst/>
            <a:cxnLst/>
            <a:rect l="l" t="t" r="r" b="b"/>
            <a:pathLst>
              <a:path h="6858000">
                <a:moveTo>
                  <a:pt x="0" y="0"/>
                </a:moveTo>
                <a:lnTo>
                  <a:pt x="0" y="6858000"/>
                </a:lnTo>
              </a:path>
            </a:pathLst>
          </a:custGeom>
          <a:ln w="12700">
            <a:solidFill>
              <a:srgbClr val="FEC3AE"/>
            </a:solidFill>
          </a:ln>
        </p:spPr>
        <p:txBody>
          <a:bodyPr wrap="square" lIns="0" tIns="0" rIns="0" bIns="0" rtlCol="0"/>
          <a:lstStyle/>
          <a:p>
            <a:endParaRPr/>
          </a:p>
        </p:txBody>
      </p:sp>
      <p:sp>
        <p:nvSpPr>
          <p:cNvPr id="19" name="bk object 19"/>
          <p:cNvSpPr/>
          <p:nvPr/>
        </p:nvSpPr>
        <p:spPr>
          <a:xfrm>
            <a:off x="8839200" y="0"/>
            <a:ext cx="304800" cy="6858000"/>
          </a:xfrm>
          <a:custGeom>
            <a:avLst/>
            <a:gdLst/>
            <a:ahLst/>
            <a:cxnLst/>
            <a:rect l="l" t="t" r="r" b="b"/>
            <a:pathLst>
              <a:path w="304800" h="6858000">
                <a:moveTo>
                  <a:pt x="0" y="6858000"/>
                </a:moveTo>
                <a:lnTo>
                  <a:pt x="304800" y="6858000"/>
                </a:lnTo>
                <a:lnTo>
                  <a:pt x="304800" y="0"/>
                </a:lnTo>
                <a:lnTo>
                  <a:pt x="0" y="0"/>
                </a:lnTo>
                <a:lnTo>
                  <a:pt x="0" y="6858000"/>
                </a:lnTo>
                <a:close/>
              </a:path>
            </a:pathLst>
          </a:custGeom>
          <a:solidFill>
            <a:srgbClr val="FEC3AE"/>
          </a:solidFill>
        </p:spPr>
        <p:txBody>
          <a:bodyPr wrap="square" lIns="0" tIns="0" rIns="0" bIns="0" rtlCol="0"/>
          <a:lstStyle/>
          <a:p>
            <a:endParaRPr/>
          </a:p>
        </p:txBody>
      </p:sp>
      <p:sp>
        <p:nvSpPr>
          <p:cNvPr id="20" name="bk object 20"/>
          <p:cNvSpPr/>
          <p:nvPr/>
        </p:nvSpPr>
        <p:spPr>
          <a:xfrm>
            <a:off x="8915400" y="0"/>
            <a:ext cx="0" cy="6858000"/>
          </a:xfrm>
          <a:custGeom>
            <a:avLst/>
            <a:gdLst/>
            <a:ahLst/>
            <a:cxnLst/>
            <a:rect l="l" t="t" r="r" b="b"/>
            <a:pathLst>
              <a:path h="6858000">
                <a:moveTo>
                  <a:pt x="0" y="0"/>
                </a:moveTo>
                <a:lnTo>
                  <a:pt x="0" y="6858000"/>
                </a:lnTo>
              </a:path>
            </a:pathLst>
          </a:custGeom>
          <a:ln w="12700">
            <a:solidFill>
              <a:srgbClr val="FE8637"/>
            </a:solidFill>
          </a:ln>
        </p:spPr>
        <p:txBody>
          <a:bodyPr wrap="square" lIns="0" tIns="0" rIns="0" bIns="0" rtlCol="0"/>
          <a:lstStyle/>
          <a:p>
            <a:endParaRPr/>
          </a:p>
        </p:txBody>
      </p:sp>
      <p:sp>
        <p:nvSpPr>
          <p:cNvPr id="21" name="bk object 21"/>
          <p:cNvSpPr/>
          <p:nvPr/>
        </p:nvSpPr>
        <p:spPr>
          <a:xfrm>
            <a:off x="8156447" y="5715000"/>
            <a:ext cx="548640" cy="548640"/>
          </a:xfrm>
          <a:custGeom>
            <a:avLst/>
            <a:gdLst/>
            <a:ahLst/>
            <a:cxnLst/>
            <a:rect l="l" t="t" r="r" b="b"/>
            <a:pathLst>
              <a:path w="548640" h="548639">
                <a:moveTo>
                  <a:pt x="274320" y="0"/>
                </a:moveTo>
                <a:lnTo>
                  <a:pt x="229824" y="3590"/>
                </a:lnTo>
                <a:lnTo>
                  <a:pt x="187615" y="13985"/>
                </a:lnTo>
                <a:lnTo>
                  <a:pt x="148256" y="30619"/>
                </a:lnTo>
                <a:lnTo>
                  <a:pt x="112312" y="52929"/>
                </a:lnTo>
                <a:lnTo>
                  <a:pt x="80348" y="80348"/>
                </a:lnTo>
                <a:lnTo>
                  <a:pt x="52929" y="112312"/>
                </a:lnTo>
                <a:lnTo>
                  <a:pt x="30619" y="148256"/>
                </a:lnTo>
                <a:lnTo>
                  <a:pt x="13985" y="187615"/>
                </a:lnTo>
                <a:lnTo>
                  <a:pt x="3590" y="229824"/>
                </a:lnTo>
                <a:lnTo>
                  <a:pt x="0" y="274319"/>
                </a:lnTo>
                <a:lnTo>
                  <a:pt x="909" y="296817"/>
                </a:lnTo>
                <a:lnTo>
                  <a:pt x="7972" y="340240"/>
                </a:lnTo>
                <a:lnTo>
                  <a:pt x="21558" y="381095"/>
                </a:lnTo>
                <a:lnTo>
                  <a:pt x="41100" y="418818"/>
                </a:lnTo>
                <a:lnTo>
                  <a:pt x="66035" y="452842"/>
                </a:lnTo>
                <a:lnTo>
                  <a:pt x="95797" y="482604"/>
                </a:lnTo>
                <a:lnTo>
                  <a:pt x="129821" y="507539"/>
                </a:lnTo>
                <a:lnTo>
                  <a:pt x="167544" y="527081"/>
                </a:lnTo>
                <a:lnTo>
                  <a:pt x="208399" y="540667"/>
                </a:lnTo>
                <a:lnTo>
                  <a:pt x="251822" y="547730"/>
                </a:lnTo>
                <a:lnTo>
                  <a:pt x="274320" y="548640"/>
                </a:lnTo>
                <a:lnTo>
                  <a:pt x="296817" y="547730"/>
                </a:lnTo>
                <a:lnTo>
                  <a:pt x="340240" y="540667"/>
                </a:lnTo>
                <a:lnTo>
                  <a:pt x="381095" y="527081"/>
                </a:lnTo>
                <a:lnTo>
                  <a:pt x="418818" y="507539"/>
                </a:lnTo>
                <a:lnTo>
                  <a:pt x="452842" y="482604"/>
                </a:lnTo>
                <a:lnTo>
                  <a:pt x="482604" y="452842"/>
                </a:lnTo>
                <a:lnTo>
                  <a:pt x="507539" y="418818"/>
                </a:lnTo>
                <a:lnTo>
                  <a:pt x="527081" y="381095"/>
                </a:lnTo>
                <a:lnTo>
                  <a:pt x="540667" y="340240"/>
                </a:lnTo>
                <a:lnTo>
                  <a:pt x="547730" y="296817"/>
                </a:lnTo>
                <a:lnTo>
                  <a:pt x="548640" y="274319"/>
                </a:lnTo>
                <a:lnTo>
                  <a:pt x="547730" y="251822"/>
                </a:lnTo>
                <a:lnTo>
                  <a:pt x="540667" y="208399"/>
                </a:lnTo>
                <a:lnTo>
                  <a:pt x="527081" y="167544"/>
                </a:lnTo>
                <a:lnTo>
                  <a:pt x="507539" y="129821"/>
                </a:lnTo>
                <a:lnTo>
                  <a:pt x="482604" y="95797"/>
                </a:lnTo>
                <a:lnTo>
                  <a:pt x="452842" y="66035"/>
                </a:lnTo>
                <a:lnTo>
                  <a:pt x="418818" y="41100"/>
                </a:lnTo>
                <a:lnTo>
                  <a:pt x="381095" y="21558"/>
                </a:lnTo>
                <a:lnTo>
                  <a:pt x="340240" y="7972"/>
                </a:lnTo>
                <a:lnTo>
                  <a:pt x="296817" y="909"/>
                </a:lnTo>
                <a:lnTo>
                  <a:pt x="274320" y="0"/>
                </a:lnTo>
                <a:close/>
              </a:path>
            </a:pathLst>
          </a:custGeom>
          <a:solidFill>
            <a:srgbClr val="FE8637"/>
          </a:solidFill>
        </p:spPr>
        <p:txBody>
          <a:bodyPr wrap="square" lIns="0" tIns="0" rIns="0" bIns="0" rtlCol="0"/>
          <a:lstStyle/>
          <a:p>
            <a:endParaRPr/>
          </a:p>
        </p:txBody>
      </p:sp>
      <p:sp>
        <p:nvSpPr>
          <p:cNvPr id="2" name="Holder 2"/>
          <p:cNvSpPr>
            <a:spLocks noGrp="1"/>
          </p:cNvSpPr>
          <p:nvPr>
            <p:ph type="title"/>
          </p:nvPr>
        </p:nvSpPr>
        <p:spPr>
          <a:xfrm>
            <a:off x="535940" y="976554"/>
            <a:ext cx="8072119" cy="381000"/>
          </a:xfrm>
          <a:prstGeom prst="rect">
            <a:avLst/>
          </a:prstGeom>
        </p:spPr>
        <p:txBody>
          <a:bodyPr wrap="square" lIns="0" tIns="0" rIns="0" bIns="0">
            <a:spAutoFit/>
          </a:bodyPr>
          <a:lstStyle>
            <a:lvl1pPr>
              <a:defRPr sz="3000" b="1" i="0">
                <a:solidFill>
                  <a:srgbClr val="575F6D"/>
                </a:solidFill>
                <a:latin typeface="微软雅黑" panose="020B0503020204020204" charset="-122"/>
                <a:cs typeface="微软雅黑" panose="020B0503020204020204" charset="-122"/>
              </a:defRPr>
            </a:lvl1pPr>
          </a:lstStyle>
          <a:p>
            <a:endParaRPr/>
          </a:p>
        </p:txBody>
      </p:sp>
      <p:sp>
        <p:nvSpPr>
          <p:cNvPr id="3" name="Holder 3"/>
          <p:cNvSpPr>
            <a:spLocks noGrp="1"/>
          </p:cNvSpPr>
          <p:nvPr>
            <p:ph type="body" idx="1"/>
          </p:nvPr>
        </p:nvSpPr>
        <p:spPr>
          <a:xfrm>
            <a:off x="535940" y="1800341"/>
            <a:ext cx="8072119" cy="3850640"/>
          </a:xfrm>
          <a:prstGeom prst="rect">
            <a:avLst/>
          </a:prstGeom>
        </p:spPr>
        <p:txBody>
          <a:bodyPr wrap="square" lIns="0" tIns="0" rIns="0" bIns="0">
            <a:spAutoFit/>
          </a:bodyPr>
          <a:lstStyle>
            <a:lvl1pPr>
              <a:defRPr sz="2400" b="0" i="0">
                <a:solidFill>
                  <a:schemeClr val="tx1"/>
                </a:solidFill>
                <a:latin typeface="微软雅黑" panose="020B0503020204020204" charset="-122"/>
                <a:cs typeface="微软雅黑" panose="020B0503020204020204" charset="-122"/>
              </a:defRPr>
            </a:lvl1pPr>
          </a:lstStyle>
          <a:p>
            <a:endParaRPr/>
          </a:p>
        </p:txBody>
      </p:sp>
      <p:sp>
        <p:nvSpPr>
          <p:cNvPr id="4" name="Holder 4"/>
          <p:cNvSpPr>
            <a:spLocks noGrp="1"/>
          </p:cNvSpPr>
          <p:nvPr>
            <p:ph type="ftr" sz="quarter" idx="5"/>
          </p:nvPr>
        </p:nvSpPr>
        <p:spPr>
          <a:xfrm>
            <a:off x="3108960" y="6377940"/>
            <a:ext cx="2926079"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a:xfrm>
            <a:off x="8297797" y="5903012"/>
            <a:ext cx="271145" cy="203835"/>
          </a:xfrm>
          <a:prstGeom prst="rect">
            <a:avLst/>
          </a:prstGeom>
        </p:spPr>
        <p:txBody>
          <a:bodyPr wrap="square" lIns="0" tIns="0" rIns="0" bIns="0">
            <a:spAutoFit/>
          </a:bodyPr>
          <a:lstStyle>
            <a:lvl1pPr>
              <a:defRPr sz="1400" b="1" i="0">
                <a:solidFill>
                  <a:schemeClr val="bg1"/>
                </a:solidFill>
                <a:latin typeface="微软雅黑" panose="020B0503020204020204" charset="-122"/>
                <a:cs typeface="微软雅黑" panose="020B0503020204020204" charset="-122"/>
              </a:defRPr>
            </a:lvl1pPr>
          </a:lstStyle>
          <a:p>
            <a:pPr marL="80010">
              <a:lnSpc>
                <a:spcPct val="100000"/>
              </a:lnSpc>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31.bin"/><Relationship Id="rId13" Type="http://schemas.openxmlformats.org/officeDocument/2006/relationships/image" Target="../media/image33.wmf"/><Relationship Id="rId18" Type="http://schemas.openxmlformats.org/officeDocument/2006/relationships/oleObject" Target="../embeddings/oleObject36.bin"/><Relationship Id="rId3" Type="http://schemas.openxmlformats.org/officeDocument/2006/relationships/notesSlide" Target="../notesSlides/notesSlide7.xml"/><Relationship Id="rId7" Type="http://schemas.openxmlformats.org/officeDocument/2006/relationships/image" Target="../media/image30.wmf"/><Relationship Id="rId12" Type="http://schemas.openxmlformats.org/officeDocument/2006/relationships/oleObject" Target="../embeddings/oleObject33.bin"/><Relationship Id="rId17" Type="http://schemas.openxmlformats.org/officeDocument/2006/relationships/image" Target="../media/image35.wmf"/><Relationship Id="rId2" Type="http://schemas.openxmlformats.org/officeDocument/2006/relationships/slideLayout" Target="../slideLayouts/slideLayout1.xml"/><Relationship Id="rId16" Type="http://schemas.openxmlformats.org/officeDocument/2006/relationships/oleObject" Target="../embeddings/oleObject35.bin"/><Relationship Id="rId1" Type="http://schemas.openxmlformats.org/officeDocument/2006/relationships/vmlDrawing" Target="../drawings/vmlDrawing8.vml"/><Relationship Id="rId6" Type="http://schemas.openxmlformats.org/officeDocument/2006/relationships/oleObject" Target="../embeddings/oleObject30.bin"/><Relationship Id="rId11" Type="http://schemas.openxmlformats.org/officeDocument/2006/relationships/image" Target="../media/image32.wmf"/><Relationship Id="rId5" Type="http://schemas.openxmlformats.org/officeDocument/2006/relationships/image" Target="../media/image29.wmf"/><Relationship Id="rId15" Type="http://schemas.openxmlformats.org/officeDocument/2006/relationships/image" Target="../media/image34.wmf"/><Relationship Id="rId10" Type="http://schemas.openxmlformats.org/officeDocument/2006/relationships/oleObject" Target="../embeddings/oleObject32.bin"/><Relationship Id="rId19" Type="http://schemas.openxmlformats.org/officeDocument/2006/relationships/image" Target="../media/image36.wmf"/><Relationship Id="rId4" Type="http://schemas.openxmlformats.org/officeDocument/2006/relationships/oleObject" Target="../embeddings/oleObject29.bin"/><Relationship Id="rId9" Type="http://schemas.openxmlformats.org/officeDocument/2006/relationships/image" Target="../media/image31.wmf"/><Relationship Id="rId14" Type="http://schemas.openxmlformats.org/officeDocument/2006/relationships/oleObject" Target="../embeddings/oleObject34.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notesSlide" Target="../notesSlides/notesSlide9.xml"/><Relationship Id="rId7" Type="http://schemas.openxmlformats.org/officeDocument/2006/relationships/image" Target="../media/image38.wmf"/><Relationship Id="rId2" Type="http://schemas.openxmlformats.org/officeDocument/2006/relationships/slideLayout" Target="../slideLayouts/slideLayout1.xml"/><Relationship Id="rId1" Type="http://schemas.openxmlformats.org/officeDocument/2006/relationships/vmlDrawing" Target="../drawings/vmlDrawing9.vml"/><Relationship Id="rId6" Type="http://schemas.openxmlformats.org/officeDocument/2006/relationships/oleObject" Target="../embeddings/oleObject38.bin"/><Relationship Id="rId5" Type="http://schemas.openxmlformats.org/officeDocument/2006/relationships/image" Target="../media/image37.wmf"/><Relationship Id="rId4" Type="http://schemas.openxmlformats.org/officeDocument/2006/relationships/oleObject" Target="../embeddings/oleObject37.bin"/><Relationship Id="rId9" Type="http://schemas.openxmlformats.org/officeDocument/2006/relationships/image" Target="../media/image39.wmf"/></Relationships>
</file>

<file path=ppt/slides/_rels/slide13.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43.png"/><Relationship Id="rId5" Type="http://schemas.openxmlformats.org/officeDocument/2006/relationships/image" Target="../media/image42.png"/><Relationship Id="rId4" Type="http://schemas.openxmlformats.org/officeDocument/2006/relationships/image" Target="../media/image41.png"/></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42.bin"/><Relationship Id="rId3" Type="http://schemas.openxmlformats.org/officeDocument/2006/relationships/notesSlide" Target="../notesSlides/notesSlide11.xml"/><Relationship Id="rId7" Type="http://schemas.openxmlformats.org/officeDocument/2006/relationships/image" Target="../media/image45.wmf"/><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oleObject" Target="../embeddings/oleObject41.bin"/><Relationship Id="rId11" Type="http://schemas.openxmlformats.org/officeDocument/2006/relationships/image" Target="../media/image47.wmf"/><Relationship Id="rId5" Type="http://schemas.openxmlformats.org/officeDocument/2006/relationships/image" Target="../media/image44.wmf"/><Relationship Id="rId10" Type="http://schemas.openxmlformats.org/officeDocument/2006/relationships/oleObject" Target="../embeddings/oleObject43.bin"/><Relationship Id="rId4" Type="http://schemas.openxmlformats.org/officeDocument/2006/relationships/oleObject" Target="../embeddings/oleObject40.bin"/><Relationship Id="rId9" Type="http://schemas.openxmlformats.org/officeDocument/2006/relationships/image" Target="../media/image46.wmf"/></Relationships>
</file>

<file path=ppt/slides/_rels/slide15.x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oleObject" Target="../embeddings/oleObject44.bin"/><Relationship Id="rId7" Type="http://schemas.openxmlformats.org/officeDocument/2006/relationships/oleObject" Target="../embeddings/oleObject46.bin"/><Relationship Id="rId12" Type="http://schemas.openxmlformats.org/officeDocument/2006/relationships/image" Target="../media/image52.wmf"/><Relationship Id="rId2" Type="http://schemas.openxmlformats.org/officeDocument/2006/relationships/slideLayout" Target="../slideLayouts/slideLayout6.xml"/><Relationship Id="rId1" Type="http://schemas.openxmlformats.org/officeDocument/2006/relationships/vmlDrawing" Target="../drawings/vmlDrawing11.vml"/><Relationship Id="rId6" Type="http://schemas.openxmlformats.org/officeDocument/2006/relationships/image" Target="../media/image49.wmf"/><Relationship Id="rId11" Type="http://schemas.openxmlformats.org/officeDocument/2006/relationships/oleObject" Target="../embeddings/oleObject48.bin"/><Relationship Id="rId5" Type="http://schemas.openxmlformats.org/officeDocument/2006/relationships/oleObject" Target="../embeddings/oleObject45.bin"/><Relationship Id="rId10" Type="http://schemas.openxmlformats.org/officeDocument/2006/relationships/image" Target="../media/image51.wmf"/><Relationship Id="rId4" Type="http://schemas.openxmlformats.org/officeDocument/2006/relationships/image" Target="../media/image48.wmf"/><Relationship Id="rId9" Type="http://schemas.openxmlformats.org/officeDocument/2006/relationships/oleObject" Target="../embeddings/oleObject47.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51.bin"/><Relationship Id="rId13" Type="http://schemas.openxmlformats.org/officeDocument/2006/relationships/image" Target="../media/image57.wmf"/><Relationship Id="rId3" Type="http://schemas.openxmlformats.org/officeDocument/2006/relationships/notesSlide" Target="../notesSlides/notesSlide12.xml"/><Relationship Id="rId7" Type="http://schemas.openxmlformats.org/officeDocument/2006/relationships/image" Target="../media/image54.wmf"/><Relationship Id="rId12" Type="http://schemas.openxmlformats.org/officeDocument/2006/relationships/oleObject" Target="../embeddings/oleObject53.bin"/><Relationship Id="rId2" Type="http://schemas.openxmlformats.org/officeDocument/2006/relationships/slideLayout" Target="../slideLayouts/slideLayout1.xml"/><Relationship Id="rId1" Type="http://schemas.openxmlformats.org/officeDocument/2006/relationships/vmlDrawing" Target="../drawings/vmlDrawing12.vml"/><Relationship Id="rId6" Type="http://schemas.openxmlformats.org/officeDocument/2006/relationships/oleObject" Target="../embeddings/oleObject50.bin"/><Relationship Id="rId11" Type="http://schemas.openxmlformats.org/officeDocument/2006/relationships/image" Target="../media/image56.wmf"/><Relationship Id="rId5" Type="http://schemas.openxmlformats.org/officeDocument/2006/relationships/image" Target="../media/image53.wmf"/><Relationship Id="rId15" Type="http://schemas.openxmlformats.org/officeDocument/2006/relationships/image" Target="../media/image58.wmf"/><Relationship Id="rId10" Type="http://schemas.openxmlformats.org/officeDocument/2006/relationships/oleObject" Target="../embeddings/oleObject52.bin"/><Relationship Id="rId4" Type="http://schemas.openxmlformats.org/officeDocument/2006/relationships/oleObject" Target="../embeddings/oleObject49.bin"/><Relationship Id="rId9" Type="http://schemas.openxmlformats.org/officeDocument/2006/relationships/image" Target="../media/image55.wmf"/><Relationship Id="rId14" Type="http://schemas.openxmlformats.org/officeDocument/2006/relationships/oleObject" Target="../embeddings/oleObject54.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60.wmf"/><Relationship Id="rId2" Type="http://schemas.openxmlformats.org/officeDocument/2006/relationships/slideLayout" Target="../slideLayouts/slideLayout1.xml"/><Relationship Id="rId1" Type="http://schemas.openxmlformats.org/officeDocument/2006/relationships/vmlDrawing" Target="../drawings/vmlDrawing13.vml"/><Relationship Id="rId6" Type="http://schemas.openxmlformats.org/officeDocument/2006/relationships/oleObject" Target="../embeddings/oleObject56.bin"/><Relationship Id="rId5" Type="http://schemas.openxmlformats.org/officeDocument/2006/relationships/image" Target="../media/image59.wmf"/><Relationship Id="rId4" Type="http://schemas.openxmlformats.org/officeDocument/2006/relationships/oleObject" Target="../embeddings/oleObject55.bin"/></Relationships>
</file>

<file path=ppt/slides/_rels/slide18.xml.rels><?xml version="1.0" encoding="UTF-8" standalone="yes"?>
<Relationships xmlns="http://schemas.openxmlformats.org/package/2006/relationships"><Relationship Id="rId3" Type="http://schemas.openxmlformats.org/officeDocument/2006/relationships/image" Target="../media/image61.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64.png"/><Relationship Id="rId5" Type="http://schemas.openxmlformats.org/officeDocument/2006/relationships/image" Target="../media/image63.png"/><Relationship Id="rId4" Type="http://schemas.openxmlformats.org/officeDocument/2006/relationships/image" Target="../media/image62.png"/></Relationships>
</file>

<file path=ppt/slides/_rels/slide19.xml.rels><?xml version="1.0" encoding="UTF-8" standalone="yes"?>
<Relationships xmlns="http://schemas.openxmlformats.org/package/2006/relationships"><Relationship Id="rId8" Type="http://schemas.openxmlformats.org/officeDocument/2006/relationships/image" Target="../media/image65.wmf"/><Relationship Id="rId3" Type="http://schemas.openxmlformats.org/officeDocument/2006/relationships/video" Target="file:///C:\Documents%20and%20Settings\xuyajing\&#26700;&#38754;\&#27010;&#29575;&#32479;&#35745;&#35838;&#20214;(07&#24180;3&#26376;25)\&#31532;2&#31456;\2-2&#27850;&#26494;&#20998;&#24067;&#36924;&#36817;&#20108;&#39033;&#20998;&#24067;.wmv" TargetMode="External"/><Relationship Id="rId7" Type="http://schemas.openxmlformats.org/officeDocument/2006/relationships/oleObject" Target="../embeddings/oleObject57.bin"/><Relationship Id="rId2" Type="http://schemas.microsoft.com/office/2007/relationships/media" Target="file:///C:\Documents%20and%20Settings\xuyajing\&#26700;&#38754;\&#27010;&#29575;&#32479;&#35745;&#35838;&#20214;(07&#24180;3&#26376;25)\&#31532;2&#31456;\2-2&#27850;&#26494;&#20998;&#24067;&#36924;&#36817;&#20108;&#39033;&#20998;&#24067;.wmv" TargetMode="External"/><Relationship Id="rId1" Type="http://schemas.openxmlformats.org/officeDocument/2006/relationships/vmlDrawing" Target="../drawings/vmlDrawing14.vml"/><Relationship Id="rId6" Type="http://schemas.openxmlformats.org/officeDocument/2006/relationships/image" Target="../media/image66.png"/><Relationship Id="rId5" Type="http://schemas.openxmlformats.org/officeDocument/2006/relationships/notesSlide" Target="../notesSlides/notesSlide15.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60.bin"/><Relationship Id="rId3" Type="http://schemas.openxmlformats.org/officeDocument/2006/relationships/notesSlide" Target="../notesSlides/notesSlide16.xml"/><Relationship Id="rId7" Type="http://schemas.openxmlformats.org/officeDocument/2006/relationships/image" Target="../media/image68.wmf"/><Relationship Id="rId2" Type="http://schemas.openxmlformats.org/officeDocument/2006/relationships/slideLayout" Target="../slideLayouts/slideLayout1.xml"/><Relationship Id="rId1" Type="http://schemas.openxmlformats.org/officeDocument/2006/relationships/vmlDrawing" Target="../drawings/vmlDrawing15.vml"/><Relationship Id="rId6" Type="http://schemas.openxmlformats.org/officeDocument/2006/relationships/oleObject" Target="../embeddings/oleObject59.bin"/><Relationship Id="rId5" Type="http://schemas.openxmlformats.org/officeDocument/2006/relationships/image" Target="../media/image67.wmf"/><Relationship Id="rId4" Type="http://schemas.openxmlformats.org/officeDocument/2006/relationships/oleObject" Target="../embeddings/oleObject58.bin"/><Relationship Id="rId9" Type="http://schemas.openxmlformats.org/officeDocument/2006/relationships/image" Target="../media/image69.wmf"/></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63.bin"/><Relationship Id="rId13" Type="http://schemas.openxmlformats.org/officeDocument/2006/relationships/image" Target="../media/image68.wmf"/><Relationship Id="rId3" Type="http://schemas.openxmlformats.org/officeDocument/2006/relationships/notesSlide" Target="../notesSlides/notesSlide17.xml"/><Relationship Id="rId7" Type="http://schemas.openxmlformats.org/officeDocument/2006/relationships/image" Target="../media/image71.wmf"/><Relationship Id="rId12" Type="http://schemas.openxmlformats.org/officeDocument/2006/relationships/oleObject" Target="../embeddings/oleObject65.bin"/><Relationship Id="rId17" Type="http://schemas.openxmlformats.org/officeDocument/2006/relationships/image" Target="../media/image75.wmf"/><Relationship Id="rId2" Type="http://schemas.openxmlformats.org/officeDocument/2006/relationships/slideLayout" Target="../slideLayouts/slideLayout1.xml"/><Relationship Id="rId16" Type="http://schemas.openxmlformats.org/officeDocument/2006/relationships/oleObject" Target="../embeddings/oleObject67.bin"/><Relationship Id="rId1" Type="http://schemas.openxmlformats.org/officeDocument/2006/relationships/vmlDrawing" Target="../drawings/vmlDrawing16.vml"/><Relationship Id="rId6" Type="http://schemas.openxmlformats.org/officeDocument/2006/relationships/oleObject" Target="../embeddings/oleObject62.bin"/><Relationship Id="rId11" Type="http://schemas.openxmlformats.org/officeDocument/2006/relationships/image" Target="../media/image73.wmf"/><Relationship Id="rId5" Type="http://schemas.openxmlformats.org/officeDocument/2006/relationships/image" Target="../media/image70.wmf"/><Relationship Id="rId15" Type="http://schemas.openxmlformats.org/officeDocument/2006/relationships/image" Target="../media/image74.wmf"/><Relationship Id="rId10" Type="http://schemas.openxmlformats.org/officeDocument/2006/relationships/oleObject" Target="../embeddings/oleObject64.bin"/><Relationship Id="rId4" Type="http://schemas.openxmlformats.org/officeDocument/2006/relationships/oleObject" Target="../embeddings/oleObject61.bin"/><Relationship Id="rId9" Type="http://schemas.openxmlformats.org/officeDocument/2006/relationships/image" Target="../media/image72.wmf"/><Relationship Id="rId14" Type="http://schemas.openxmlformats.org/officeDocument/2006/relationships/oleObject" Target="../embeddings/oleObject66.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70.bin"/><Relationship Id="rId13" Type="http://schemas.openxmlformats.org/officeDocument/2006/relationships/image" Target="../media/image80.wmf"/><Relationship Id="rId18" Type="http://schemas.openxmlformats.org/officeDocument/2006/relationships/image" Target="../media/image82.wmf"/><Relationship Id="rId26" Type="http://schemas.openxmlformats.org/officeDocument/2006/relationships/image" Target="../media/image86.wmf"/><Relationship Id="rId3" Type="http://schemas.openxmlformats.org/officeDocument/2006/relationships/notesSlide" Target="../notesSlides/notesSlide18.xml"/><Relationship Id="rId21" Type="http://schemas.openxmlformats.org/officeDocument/2006/relationships/oleObject" Target="../embeddings/oleObject77.bin"/><Relationship Id="rId7" Type="http://schemas.openxmlformats.org/officeDocument/2006/relationships/image" Target="../media/image77.wmf"/><Relationship Id="rId12" Type="http://schemas.openxmlformats.org/officeDocument/2006/relationships/oleObject" Target="../embeddings/oleObject72.bin"/><Relationship Id="rId17" Type="http://schemas.openxmlformats.org/officeDocument/2006/relationships/oleObject" Target="../embeddings/oleObject75.bin"/><Relationship Id="rId25" Type="http://schemas.openxmlformats.org/officeDocument/2006/relationships/oleObject" Target="../embeddings/oleObject79.bin"/><Relationship Id="rId2" Type="http://schemas.openxmlformats.org/officeDocument/2006/relationships/slideLayout" Target="../slideLayouts/slideLayout1.xml"/><Relationship Id="rId16" Type="http://schemas.openxmlformats.org/officeDocument/2006/relationships/oleObject" Target="../embeddings/oleObject74.bin"/><Relationship Id="rId20" Type="http://schemas.openxmlformats.org/officeDocument/2006/relationships/image" Target="../media/image83.wmf"/><Relationship Id="rId29" Type="http://schemas.openxmlformats.org/officeDocument/2006/relationships/oleObject" Target="../embeddings/oleObject81.bin"/><Relationship Id="rId1" Type="http://schemas.openxmlformats.org/officeDocument/2006/relationships/vmlDrawing" Target="../drawings/vmlDrawing17.vml"/><Relationship Id="rId6" Type="http://schemas.openxmlformats.org/officeDocument/2006/relationships/oleObject" Target="../embeddings/oleObject69.bin"/><Relationship Id="rId11" Type="http://schemas.openxmlformats.org/officeDocument/2006/relationships/image" Target="../media/image79.wmf"/><Relationship Id="rId24" Type="http://schemas.openxmlformats.org/officeDocument/2006/relationships/image" Target="../media/image85.wmf"/><Relationship Id="rId5" Type="http://schemas.openxmlformats.org/officeDocument/2006/relationships/image" Target="../media/image76.wmf"/><Relationship Id="rId15" Type="http://schemas.openxmlformats.org/officeDocument/2006/relationships/image" Target="../media/image81.wmf"/><Relationship Id="rId23" Type="http://schemas.openxmlformats.org/officeDocument/2006/relationships/oleObject" Target="../embeddings/oleObject78.bin"/><Relationship Id="rId28" Type="http://schemas.openxmlformats.org/officeDocument/2006/relationships/image" Target="../media/image87.wmf"/><Relationship Id="rId10" Type="http://schemas.openxmlformats.org/officeDocument/2006/relationships/oleObject" Target="../embeddings/oleObject71.bin"/><Relationship Id="rId19" Type="http://schemas.openxmlformats.org/officeDocument/2006/relationships/oleObject" Target="../embeddings/oleObject76.bin"/><Relationship Id="rId4" Type="http://schemas.openxmlformats.org/officeDocument/2006/relationships/oleObject" Target="../embeddings/oleObject68.bin"/><Relationship Id="rId9" Type="http://schemas.openxmlformats.org/officeDocument/2006/relationships/image" Target="../media/image78.wmf"/><Relationship Id="rId14" Type="http://schemas.openxmlformats.org/officeDocument/2006/relationships/oleObject" Target="../embeddings/oleObject73.bin"/><Relationship Id="rId22" Type="http://schemas.openxmlformats.org/officeDocument/2006/relationships/image" Target="../media/image84.wmf"/><Relationship Id="rId27" Type="http://schemas.openxmlformats.org/officeDocument/2006/relationships/oleObject" Target="../embeddings/oleObject80.bin"/><Relationship Id="rId30" Type="http://schemas.openxmlformats.org/officeDocument/2006/relationships/image" Target="../media/image88.w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84.bin"/><Relationship Id="rId3" Type="http://schemas.openxmlformats.org/officeDocument/2006/relationships/notesSlide" Target="../notesSlides/notesSlide19.xml"/><Relationship Id="rId7" Type="http://schemas.openxmlformats.org/officeDocument/2006/relationships/image" Target="../media/image90.wmf"/><Relationship Id="rId2" Type="http://schemas.openxmlformats.org/officeDocument/2006/relationships/slideLayout" Target="../slideLayouts/slideLayout1.xml"/><Relationship Id="rId1" Type="http://schemas.openxmlformats.org/officeDocument/2006/relationships/vmlDrawing" Target="../drawings/vmlDrawing18.vml"/><Relationship Id="rId6" Type="http://schemas.openxmlformats.org/officeDocument/2006/relationships/oleObject" Target="../embeddings/oleObject83.bin"/><Relationship Id="rId11" Type="http://schemas.openxmlformats.org/officeDocument/2006/relationships/image" Target="../media/image92.wmf"/><Relationship Id="rId5" Type="http://schemas.openxmlformats.org/officeDocument/2006/relationships/image" Target="../media/image89.wmf"/><Relationship Id="rId10" Type="http://schemas.openxmlformats.org/officeDocument/2006/relationships/oleObject" Target="../embeddings/oleObject85.bin"/><Relationship Id="rId4" Type="http://schemas.openxmlformats.org/officeDocument/2006/relationships/oleObject" Target="../embeddings/oleObject82.bin"/><Relationship Id="rId9" Type="http://schemas.openxmlformats.org/officeDocument/2006/relationships/image" Target="../media/image91.wmf"/></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88.bin"/><Relationship Id="rId13" Type="http://schemas.openxmlformats.org/officeDocument/2006/relationships/image" Target="../media/image83.wmf"/><Relationship Id="rId18" Type="http://schemas.openxmlformats.org/officeDocument/2006/relationships/oleObject" Target="../embeddings/oleObject93.bin"/><Relationship Id="rId3" Type="http://schemas.openxmlformats.org/officeDocument/2006/relationships/notesSlide" Target="../notesSlides/notesSlide20.xml"/><Relationship Id="rId7" Type="http://schemas.openxmlformats.org/officeDocument/2006/relationships/image" Target="../media/image94.wmf"/><Relationship Id="rId12" Type="http://schemas.openxmlformats.org/officeDocument/2006/relationships/oleObject" Target="../embeddings/oleObject90.bin"/><Relationship Id="rId17" Type="http://schemas.openxmlformats.org/officeDocument/2006/relationships/image" Target="../media/image98.wmf"/><Relationship Id="rId2" Type="http://schemas.openxmlformats.org/officeDocument/2006/relationships/slideLayout" Target="../slideLayouts/slideLayout1.xml"/><Relationship Id="rId16" Type="http://schemas.openxmlformats.org/officeDocument/2006/relationships/oleObject" Target="../embeddings/oleObject92.bin"/><Relationship Id="rId1" Type="http://schemas.openxmlformats.org/officeDocument/2006/relationships/vmlDrawing" Target="../drawings/vmlDrawing19.vml"/><Relationship Id="rId6" Type="http://schemas.openxmlformats.org/officeDocument/2006/relationships/oleObject" Target="../embeddings/oleObject87.bin"/><Relationship Id="rId11" Type="http://schemas.openxmlformats.org/officeDocument/2006/relationships/image" Target="../media/image96.wmf"/><Relationship Id="rId5" Type="http://schemas.openxmlformats.org/officeDocument/2006/relationships/image" Target="../media/image93.wmf"/><Relationship Id="rId15" Type="http://schemas.openxmlformats.org/officeDocument/2006/relationships/image" Target="../media/image97.wmf"/><Relationship Id="rId10" Type="http://schemas.openxmlformats.org/officeDocument/2006/relationships/oleObject" Target="../embeddings/oleObject89.bin"/><Relationship Id="rId19" Type="http://schemas.openxmlformats.org/officeDocument/2006/relationships/image" Target="../media/image99.wmf"/><Relationship Id="rId4" Type="http://schemas.openxmlformats.org/officeDocument/2006/relationships/oleObject" Target="../embeddings/oleObject86.bin"/><Relationship Id="rId9" Type="http://schemas.openxmlformats.org/officeDocument/2006/relationships/image" Target="../media/image95.wmf"/><Relationship Id="rId14" Type="http://schemas.openxmlformats.org/officeDocument/2006/relationships/oleObject" Target="../embeddings/oleObject91.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96.bin"/><Relationship Id="rId3" Type="http://schemas.openxmlformats.org/officeDocument/2006/relationships/notesSlide" Target="../notesSlides/notesSlide21.xml"/><Relationship Id="rId7" Type="http://schemas.openxmlformats.org/officeDocument/2006/relationships/image" Target="../media/image101.wmf"/><Relationship Id="rId2" Type="http://schemas.openxmlformats.org/officeDocument/2006/relationships/slideLayout" Target="../slideLayouts/slideLayout1.xml"/><Relationship Id="rId1" Type="http://schemas.openxmlformats.org/officeDocument/2006/relationships/vmlDrawing" Target="../drawings/vmlDrawing20.vml"/><Relationship Id="rId6" Type="http://schemas.openxmlformats.org/officeDocument/2006/relationships/oleObject" Target="../embeddings/oleObject95.bin"/><Relationship Id="rId5" Type="http://schemas.openxmlformats.org/officeDocument/2006/relationships/image" Target="../media/image100.wmf"/><Relationship Id="rId4" Type="http://schemas.openxmlformats.org/officeDocument/2006/relationships/oleObject" Target="../embeddings/oleObject94.bin"/><Relationship Id="rId9" Type="http://schemas.openxmlformats.org/officeDocument/2006/relationships/image" Target="../media/image102.wmf"/></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vmlDrawing" Target="../drawings/vmlDrawing21.vml"/><Relationship Id="rId6" Type="http://schemas.openxmlformats.org/officeDocument/2006/relationships/image" Target="../media/image104.png"/><Relationship Id="rId5" Type="http://schemas.openxmlformats.org/officeDocument/2006/relationships/image" Target="../media/image103.wmf"/><Relationship Id="rId4" Type="http://schemas.openxmlformats.org/officeDocument/2006/relationships/oleObject" Target="../embeddings/oleObject97.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vmlDrawing" Target="../drawings/vmlDrawing22.vml"/><Relationship Id="rId6" Type="http://schemas.openxmlformats.org/officeDocument/2006/relationships/image" Target="../media/image106.png"/><Relationship Id="rId5" Type="http://schemas.openxmlformats.org/officeDocument/2006/relationships/image" Target="../media/image105.wmf"/><Relationship Id="rId4" Type="http://schemas.openxmlformats.org/officeDocument/2006/relationships/oleObject" Target="../embeddings/oleObject98.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99.bin"/><Relationship Id="rId2" Type="http://schemas.openxmlformats.org/officeDocument/2006/relationships/slideLayout" Target="../slideLayouts/slideLayout6.xml"/><Relationship Id="rId1" Type="http://schemas.openxmlformats.org/officeDocument/2006/relationships/vmlDrawing" Target="../drawings/vmlDrawing23.vml"/><Relationship Id="rId6" Type="http://schemas.openxmlformats.org/officeDocument/2006/relationships/image" Target="../media/image108.wmf"/><Relationship Id="rId5" Type="http://schemas.openxmlformats.org/officeDocument/2006/relationships/oleObject" Target="../embeddings/oleObject100.bin"/><Relationship Id="rId4" Type="http://schemas.openxmlformats.org/officeDocument/2006/relationships/image" Target="../media/image107.wmf"/></Relationships>
</file>

<file path=ppt/slides/_rels/slide3.xml.rels><?xml version="1.0" encoding="UTF-8" standalone="yes"?>
<Relationships xmlns="http://schemas.openxmlformats.org/package/2006/relationships"><Relationship Id="rId8" Type="http://schemas.openxmlformats.org/officeDocument/2006/relationships/image" Target="../media/image3.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5.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s>
</file>

<file path=ppt/slides/_rels/slide30.xml.rels><?xml version="1.0" encoding="UTF-8" standalone="yes"?>
<Relationships xmlns="http://schemas.openxmlformats.org/package/2006/relationships"><Relationship Id="rId8" Type="http://schemas.openxmlformats.org/officeDocument/2006/relationships/image" Target="../media/image110.wmf"/><Relationship Id="rId13" Type="http://schemas.openxmlformats.org/officeDocument/2006/relationships/image" Target="../media/image121.png"/><Relationship Id="rId18" Type="http://schemas.openxmlformats.org/officeDocument/2006/relationships/oleObject" Target="../embeddings/oleObject106.bin"/><Relationship Id="rId3" Type="http://schemas.openxmlformats.org/officeDocument/2006/relationships/image" Target="../media/image117.png"/><Relationship Id="rId21" Type="http://schemas.openxmlformats.org/officeDocument/2006/relationships/oleObject" Target="../embeddings/oleObject107.bin"/><Relationship Id="rId7" Type="http://schemas.openxmlformats.org/officeDocument/2006/relationships/oleObject" Target="../embeddings/oleObject102.bin"/><Relationship Id="rId12" Type="http://schemas.openxmlformats.org/officeDocument/2006/relationships/image" Target="../media/image120.png"/><Relationship Id="rId17" Type="http://schemas.openxmlformats.org/officeDocument/2006/relationships/image" Target="../media/image113.wmf"/><Relationship Id="rId25" Type="http://schemas.openxmlformats.org/officeDocument/2006/relationships/image" Target="../media/image116.wmf"/><Relationship Id="rId2" Type="http://schemas.openxmlformats.org/officeDocument/2006/relationships/slideLayout" Target="../slideLayouts/slideLayout6.xml"/><Relationship Id="rId16" Type="http://schemas.openxmlformats.org/officeDocument/2006/relationships/oleObject" Target="../embeddings/oleObject105.bin"/><Relationship Id="rId20" Type="http://schemas.openxmlformats.org/officeDocument/2006/relationships/image" Target="../media/image122.jpeg"/><Relationship Id="rId1" Type="http://schemas.openxmlformats.org/officeDocument/2006/relationships/vmlDrawing" Target="../drawings/vmlDrawing24.vml"/><Relationship Id="rId6" Type="http://schemas.openxmlformats.org/officeDocument/2006/relationships/image" Target="../media/image109.wmf"/><Relationship Id="rId11" Type="http://schemas.openxmlformats.org/officeDocument/2006/relationships/image" Target="../media/image119.png"/><Relationship Id="rId24" Type="http://schemas.openxmlformats.org/officeDocument/2006/relationships/oleObject" Target="../embeddings/oleObject108.bin"/><Relationship Id="rId5" Type="http://schemas.openxmlformats.org/officeDocument/2006/relationships/oleObject" Target="../embeddings/oleObject101.bin"/><Relationship Id="rId15" Type="http://schemas.openxmlformats.org/officeDocument/2006/relationships/image" Target="../media/image112.wmf"/><Relationship Id="rId23" Type="http://schemas.openxmlformats.org/officeDocument/2006/relationships/image" Target="../media/image123.jpeg"/><Relationship Id="rId10" Type="http://schemas.openxmlformats.org/officeDocument/2006/relationships/image" Target="../media/image111.wmf"/><Relationship Id="rId19" Type="http://schemas.openxmlformats.org/officeDocument/2006/relationships/image" Target="../media/image114.wmf"/><Relationship Id="rId4" Type="http://schemas.openxmlformats.org/officeDocument/2006/relationships/image" Target="../media/image118.png"/><Relationship Id="rId9" Type="http://schemas.openxmlformats.org/officeDocument/2006/relationships/oleObject" Target="../embeddings/oleObject103.bin"/><Relationship Id="rId14" Type="http://schemas.openxmlformats.org/officeDocument/2006/relationships/oleObject" Target="../embeddings/oleObject104.bin"/><Relationship Id="rId22" Type="http://schemas.openxmlformats.org/officeDocument/2006/relationships/image" Target="../media/image115.wmf"/></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111.bin"/><Relationship Id="rId3" Type="http://schemas.openxmlformats.org/officeDocument/2006/relationships/notesSlide" Target="../notesSlides/notesSlide25.xml"/><Relationship Id="rId7" Type="http://schemas.openxmlformats.org/officeDocument/2006/relationships/image" Target="../media/image125.wmf"/><Relationship Id="rId2" Type="http://schemas.openxmlformats.org/officeDocument/2006/relationships/slideLayout" Target="../slideLayouts/slideLayout1.xml"/><Relationship Id="rId1" Type="http://schemas.openxmlformats.org/officeDocument/2006/relationships/vmlDrawing" Target="../drawings/vmlDrawing25.vml"/><Relationship Id="rId6" Type="http://schemas.openxmlformats.org/officeDocument/2006/relationships/oleObject" Target="../embeddings/oleObject110.bin"/><Relationship Id="rId5" Type="http://schemas.openxmlformats.org/officeDocument/2006/relationships/image" Target="../media/image124.wmf"/><Relationship Id="rId4" Type="http://schemas.openxmlformats.org/officeDocument/2006/relationships/oleObject" Target="../embeddings/oleObject109.bin"/><Relationship Id="rId9" Type="http://schemas.openxmlformats.org/officeDocument/2006/relationships/image" Target="../media/image126.wmf"/></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128.wmf"/><Relationship Id="rId2" Type="http://schemas.openxmlformats.org/officeDocument/2006/relationships/slideLayout" Target="../slideLayouts/slideLayout1.xml"/><Relationship Id="rId1" Type="http://schemas.openxmlformats.org/officeDocument/2006/relationships/vmlDrawing" Target="../drawings/vmlDrawing26.vml"/><Relationship Id="rId6" Type="http://schemas.openxmlformats.org/officeDocument/2006/relationships/oleObject" Target="../embeddings/oleObject113.bin"/><Relationship Id="rId5" Type="http://schemas.openxmlformats.org/officeDocument/2006/relationships/image" Target="../media/image127.wmf"/><Relationship Id="rId4" Type="http://schemas.openxmlformats.org/officeDocument/2006/relationships/oleObject" Target="../embeddings/oleObject112.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130.wmf"/><Relationship Id="rId2" Type="http://schemas.openxmlformats.org/officeDocument/2006/relationships/slideLayout" Target="../slideLayouts/slideLayout1.xml"/><Relationship Id="rId1" Type="http://schemas.openxmlformats.org/officeDocument/2006/relationships/vmlDrawing" Target="../drawings/vmlDrawing27.vml"/><Relationship Id="rId6" Type="http://schemas.openxmlformats.org/officeDocument/2006/relationships/oleObject" Target="../embeddings/oleObject115.bin"/><Relationship Id="rId5" Type="http://schemas.openxmlformats.org/officeDocument/2006/relationships/image" Target="../media/image129.wmf"/><Relationship Id="rId4" Type="http://schemas.openxmlformats.org/officeDocument/2006/relationships/oleObject" Target="../embeddings/oleObject114.bin"/></Relationships>
</file>

<file path=ppt/slides/_rels/slide35.xml.rels><?xml version="1.0" encoding="UTF-8" standalone="yes"?>
<Relationships xmlns="http://schemas.openxmlformats.org/package/2006/relationships"><Relationship Id="rId8" Type="http://schemas.openxmlformats.org/officeDocument/2006/relationships/oleObject" Target="../embeddings/oleObject118.bin"/><Relationship Id="rId13" Type="http://schemas.openxmlformats.org/officeDocument/2006/relationships/image" Target="../media/image135.wmf"/><Relationship Id="rId3" Type="http://schemas.openxmlformats.org/officeDocument/2006/relationships/notesSlide" Target="../notesSlides/notesSlide28.xml"/><Relationship Id="rId7" Type="http://schemas.openxmlformats.org/officeDocument/2006/relationships/image" Target="../media/image132.wmf"/><Relationship Id="rId12" Type="http://schemas.openxmlformats.org/officeDocument/2006/relationships/oleObject" Target="../embeddings/oleObject120.bin"/><Relationship Id="rId2" Type="http://schemas.openxmlformats.org/officeDocument/2006/relationships/slideLayout" Target="../slideLayouts/slideLayout1.xml"/><Relationship Id="rId1" Type="http://schemas.openxmlformats.org/officeDocument/2006/relationships/vmlDrawing" Target="../drawings/vmlDrawing28.vml"/><Relationship Id="rId6" Type="http://schemas.openxmlformats.org/officeDocument/2006/relationships/oleObject" Target="../embeddings/oleObject117.bin"/><Relationship Id="rId11" Type="http://schemas.openxmlformats.org/officeDocument/2006/relationships/image" Target="../media/image134.wmf"/><Relationship Id="rId5" Type="http://schemas.openxmlformats.org/officeDocument/2006/relationships/image" Target="../media/image131.wmf"/><Relationship Id="rId10" Type="http://schemas.openxmlformats.org/officeDocument/2006/relationships/oleObject" Target="../embeddings/oleObject119.bin"/><Relationship Id="rId4" Type="http://schemas.openxmlformats.org/officeDocument/2006/relationships/oleObject" Target="../embeddings/oleObject116.bin"/><Relationship Id="rId9" Type="http://schemas.openxmlformats.org/officeDocument/2006/relationships/image" Target="../media/image133.wmf"/></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123.bin"/><Relationship Id="rId3" Type="http://schemas.openxmlformats.org/officeDocument/2006/relationships/notesSlide" Target="../notesSlides/notesSlide29.xml"/><Relationship Id="rId7" Type="http://schemas.openxmlformats.org/officeDocument/2006/relationships/image" Target="../media/image137.wmf"/><Relationship Id="rId2" Type="http://schemas.openxmlformats.org/officeDocument/2006/relationships/slideLayout" Target="../slideLayouts/slideLayout1.xml"/><Relationship Id="rId1" Type="http://schemas.openxmlformats.org/officeDocument/2006/relationships/vmlDrawing" Target="../drawings/vmlDrawing29.vml"/><Relationship Id="rId6" Type="http://schemas.openxmlformats.org/officeDocument/2006/relationships/oleObject" Target="../embeddings/oleObject122.bin"/><Relationship Id="rId11" Type="http://schemas.openxmlformats.org/officeDocument/2006/relationships/image" Target="../media/image139.wmf"/><Relationship Id="rId5" Type="http://schemas.openxmlformats.org/officeDocument/2006/relationships/image" Target="../media/image136.wmf"/><Relationship Id="rId10" Type="http://schemas.openxmlformats.org/officeDocument/2006/relationships/oleObject" Target="../embeddings/oleObject124.bin"/><Relationship Id="rId4" Type="http://schemas.openxmlformats.org/officeDocument/2006/relationships/oleObject" Target="../embeddings/oleObject121.bin"/><Relationship Id="rId9" Type="http://schemas.openxmlformats.org/officeDocument/2006/relationships/image" Target="../media/image138.wmf"/></Relationships>
</file>

<file path=ppt/slides/_rels/slide37.xml.rels><?xml version="1.0" encoding="UTF-8" standalone="yes"?>
<Relationships xmlns="http://schemas.openxmlformats.org/package/2006/relationships"><Relationship Id="rId8" Type="http://schemas.openxmlformats.org/officeDocument/2006/relationships/image" Target="../media/image140.wmf"/><Relationship Id="rId13" Type="http://schemas.openxmlformats.org/officeDocument/2006/relationships/oleObject" Target="../embeddings/oleObject131.bin"/><Relationship Id="rId18" Type="http://schemas.openxmlformats.org/officeDocument/2006/relationships/oleObject" Target="../embeddings/oleObject136.bin"/><Relationship Id="rId26" Type="http://schemas.openxmlformats.org/officeDocument/2006/relationships/oleObject" Target="../embeddings/oleObject144.bin"/><Relationship Id="rId3" Type="http://schemas.openxmlformats.org/officeDocument/2006/relationships/notesSlide" Target="../notesSlides/notesSlide30.xml"/><Relationship Id="rId21" Type="http://schemas.openxmlformats.org/officeDocument/2006/relationships/oleObject" Target="../embeddings/oleObject139.bin"/><Relationship Id="rId7" Type="http://schemas.openxmlformats.org/officeDocument/2006/relationships/oleObject" Target="../embeddings/oleObject126.bin"/><Relationship Id="rId12" Type="http://schemas.openxmlformats.org/officeDocument/2006/relationships/oleObject" Target="../embeddings/oleObject130.bin"/><Relationship Id="rId17" Type="http://schemas.openxmlformats.org/officeDocument/2006/relationships/oleObject" Target="../embeddings/oleObject135.bin"/><Relationship Id="rId25" Type="http://schemas.openxmlformats.org/officeDocument/2006/relationships/oleObject" Target="../embeddings/oleObject143.bin"/><Relationship Id="rId2" Type="http://schemas.openxmlformats.org/officeDocument/2006/relationships/slideLayout" Target="../slideLayouts/slideLayout1.xml"/><Relationship Id="rId16" Type="http://schemas.openxmlformats.org/officeDocument/2006/relationships/oleObject" Target="../embeddings/oleObject134.bin"/><Relationship Id="rId20" Type="http://schemas.openxmlformats.org/officeDocument/2006/relationships/oleObject" Target="../embeddings/oleObject138.bin"/><Relationship Id="rId1" Type="http://schemas.openxmlformats.org/officeDocument/2006/relationships/vmlDrawing" Target="../drawings/vmlDrawing30.vml"/><Relationship Id="rId6" Type="http://schemas.openxmlformats.org/officeDocument/2006/relationships/image" Target="../media/image91.wmf"/><Relationship Id="rId11" Type="http://schemas.openxmlformats.org/officeDocument/2006/relationships/oleObject" Target="../embeddings/oleObject129.bin"/><Relationship Id="rId24" Type="http://schemas.openxmlformats.org/officeDocument/2006/relationships/oleObject" Target="../embeddings/oleObject142.bin"/><Relationship Id="rId5" Type="http://schemas.openxmlformats.org/officeDocument/2006/relationships/oleObject" Target="../embeddings/oleObject125.bin"/><Relationship Id="rId15" Type="http://schemas.openxmlformats.org/officeDocument/2006/relationships/oleObject" Target="../embeddings/oleObject133.bin"/><Relationship Id="rId23" Type="http://schemas.openxmlformats.org/officeDocument/2006/relationships/oleObject" Target="../embeddings/oleObject141.bin"/><Relationship Id="rId28" Type="http://schemas.openxmlformats.org/officeDocument/2006/relationships/oleObject" Target="../embeddings/oleObject146.bin"/><Relationship Id="rId10" Type="http://schemas.openxmlformats.org/officeDocument/2006/relationships/oleObject" Target="../embeddings/oleObject128.bin"/><Relationship Id="rId19" Type="http://schemas.openxmlformats.org/officeDocument/2006/relationships/oleObject" Target="../embeddings/oleObject137.bin"/><Relationship Id="rId4" Type="http://schemas.openxmlformats.org/officeDocument/2006/relationships/audio" Target="../media/audio1.wav"/><Relationship Id="rId9" Type="http://schemas.openxmlformats.org/officeDocument/2006/relationships/oleObject" Target="../embeddings/oleObject127.bin"/><Relationship Id="rId14" Type="http://schemas.openxmlformats.org/officeDocument/2006/relationships/oleObject" Target="../embeddings/oleObject132.bin"/><Relationship Id="rId22" Type="http://schemas.openxmlformats.org/officeDocument/2006/relationships/oleObject" Target="../embeddings/oleObject140.bin"/><Relationship Id="rId27" Type="http://schemas.openxmlformats.org/officeDocument/2006/relationships/oleObject" Target="../embeddings/oleObject145.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xml"/><Relationship Id="rId1" Type="http://schemas.openxmlformats.org/officeDocument/2006/relationships/vmlDrawing" Target="../drawings/vmlDrawing31.vml"/><Relationship Id="rId5" Type="http://schemas.openxmlformats.org/officeDocument/2006/relationships/image" Target="../media/image141.wmf"/><Relationship Id="rId4" Type="http://schemas.openxmlformats.org/officeDocument/2006/relationships/oleObject" Target="../embeddings/oleObject147.bin"/></Relationships>
</file>

<file path=ppt/slides/_rels/slide39.xml.rels><?xml version="1.0" encoding="UTF-8" standalone="yes"?>
<Relationships xmlns="http://schemas.openxmlformats.org/package/2006/relationships"><Relationship Id="rId8" Type="http://schemas.openxmlformats.org/officeDocument/2006/relationships/image" Target="../media/image143.wmf"/><Relationship Id="rId3" Type="http://schemas.openxmlformats.org/officeDocument/2006/relationships/notesSlide" Target="../notesSlides/notesSlide32.xml"/><Relationship Id="rId7" Type="http://schemas.openxmlformats.org/officeDocument/2006/relationships/oleObject" Target="../embeddings/oleObject150.bin"/><Relationship Id="rId2" Type="http://schemas.openxmlformats.org/officeDocument/2006/relationships/slideLayout" Target="../slideLayouts/slideLayout1.xml"/><Relationship Id="rId1" Type="http://schemas.openxmlformats.org/officeDocument/2006/relationships/vmlDrawing" Target="../drawings/vmlDrawing32.vml"/><Relationship Id="rId6" Type="http://schemas.openxmlformats.org/officeDocument/2006/relationships/oleObject" Target="../embeddings/oleObject149.bin"/><Relationship Id="rId5" Type="http://schemas.openxmlformats.org/officeDocument/2006/relationships/image" Target="../media/image142.wmf"/><Relationship Id="rId4" Type="http://schemas.openxmlformats.org/officeDocument/2006/relationships/oleObject" Target="../embeddings/oleObject148.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image" Target="../media/image10.wmf"/><Relationship Id="rId3" Type="http://schemas.openxmlformats.org/officeDocument/2006/relationships/notesSlide" Target="../notesSlides/notesSlide1.xml"/><Relationship Id="rId7" Type="http://schemas.openxmlformats.org/officeDocument/2006/relationships/image" Target="../media/image7.wmf"/><Relationship Id="rId12" Type="http://schemas.openxmlformats.org/officeDocument/2006/relationships/oleObject" Target="../embeddings/oleObject11.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8.bin"/><Relationship Id="rId11" Type="http://schemas.openxmlformats.org/officeDocument/2006/relationships/image" Target="../media/image9.wmf"/><Relationship Id="rId5" Type="http://schemas.openxmlformats.org/officeDocument/2006/relationships/image" Target="../media/image6.wmf"/><Relationship Id="rId15" Type="http://schemas.openxmlformats.org/officeDocument/2006/relationships/image" Target="../media/image11.w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8.wmf"/><Relationship Id="rId14" Type="http://schemas.openxmlformats.org/officeDocument/2006/relationships/oleObject" Target="../embeddings/oleObject12.bin"/></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8" Type="http://schemas.openxmlformats.org/officeDocument/2006/relationships/oleObject" Target="../embeddings/oleObject153.bin"/><Relationship Id="rId13" Type="http://schemas.openxmlformats.org/officeDocument/2006/relationships/image" Target="../media/image148.wmf"/><Relationship Id="rId3" Type="http://schemas.openxmlformats.org/officeDocument/2006/relationships/notesSlide" Target="../notesSlides/notesSlide34.xml"/><Relationship Id="rId7" Type="http://schemas.openxmlformats.org/officeDocument/2006/relationships/image" Target="../media/image145.wmf"/><Relationship Id="rId12" Type="http://schemas.openxmlformats.org/officeDocument/2006/relationships/oleObject" Target="../embeddings/oleObject155.bin"/><Relationship Id="rId2" Type="http://schemas.openxmlformats.org/officeDocument/2006/relationships/slideLayout" Target="../slideLayouts/slideLayout1.xml"/><Relationship Id="rId1" Type="http://schemas.openxmlformats.org/officeDocument/2006/relationships/vmlDrawing" Target="../drawings/vmlDrawing33.vml"/><Relationship Id="rId6" Type="http://schemas.openxmlformats.org/officeDocument/2006/relationships/oleObject" Target="../embeddings/oleObject152.bin"/><Relationship Id="rId11" Type="http://schemas.openxmlformats.org/officeDocument/2006/relationships/image" Target="../media/image147.wmf"/><Relationship Id="rId5" Type="http://schemas.openxmlformats.org/officeDocument/2006/relationships/image" Target="../media/image144.wmf"/><Relationship Id="rId15" Type="http://schemas.openxmlformats.org/officeDocument/2006/relationships/image" Target="../media/image149.wmf"/><Relationship Id="rId10" Type="http://schemas.openxmlformats.org/officeDocument/2006/relationships/oleObject" Target="../embeddings/oleObject154.bin"/><Relationship Id="rId4" Type="http://schemas.openxmlformats.org/officeDocument/2006/relationships/oleObject" Target="../embeddings/oleObject151.bin"/><Relationship Id="rId9" Type="http://schemas.openxmlformats.org/officeDocument/2006/relationships/image" Target="../media/image146.wmf"/><Relationship Id="rId14" Type="http://schemas.openxmlformats.org/officeDocument/2006/relationships/oleObject" Target="../embeddings/oleObject156.bin"/></Relationships>
</file>

<file path=ppt/slides/_rels/slide42.xml.rels><?xml version="1.0" encoding="UTF-8" standalone="yes"?>
<Relationships xmlns="http://schemas.openxmlformats.org/package/2006/relationships"><Relationship Id="rId8" Type="http://schemas.openxmlformats.org/officeDocument/2006/relationships/oleObject" Target="../embeddings/oleObject159.bin"/><Relationship Id="rId3" Type="http://schemas.openxmlformats.org/officeDocument/2006/relationships/notesSlide" Target="../notesSlides/notesSlide35.xml"/><Relationship Id="rId7" Type="http://schemas.openxmlformats.org/officeDocument/2006/relationships/image" Target="../media/image151.wmf"/><Relationship Id="rId2" Type="http://schemas.openxmlformats.org/officeDocument/2006/relationships/slideLayout" Target="../slideLayouts/slideLayout1.xml"/><Relationship Id="rId1" Type="http://schemas.openxmlformats.org/officeDocument/2006/relationships/vmlDrawing" Target="../drawings/vmlDrawing34.vml"/><Relationship Id="rId6" Type="http://schemas.openxmlformats.org/officeDocument/2006/relationships/oleObject" Target="../embeddings/oleObject158.bin"/><Relationship Id="rId11" Type="http://schemas.openxmlformats.org/officeDocument/2006/relationships/image" Target="../media/image153.wmf"/><Relationship Id="rId5" Type="http://schemas.openxmlformats.org/officeDocument/2006/relationships/image" Target="../media/image150.wmf"/><Relationship Id="rId10" Type="http://schemas.openxmlformats.org/officeDocument/2006/relationships/oleObject" Target="../embeddings/oleObject160.bin"/><Relationship Id="rId4" Type="http://schemas.openxmlformats.org/officeDocument/2006/relationships/oleObject" Target="../embeddings/oleObject157.bin"/><Relationship Id="rId9" Type="http://schemas.openxmlformats.org/officeDocument/2006/relationships/image" Target="../media/image152.wmf"/></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36.xml"/><Relationship Id="rId7" Type="http://schemas.openxmlformats.org/officeDocument/2006/relationships/image" Target="../media/image155.wmf"/><Relationship Id="rId2" Type="http://schemas.openxmlformats.org/officeDocument/2006/relationships/slideLayout" Target="../slideLayouts/slideLayout1.xml"/><Relationship Id="rId1" Type="http://schemas.openxmlformats.org/officeDocument/2006/relationships/vmlDrawing" Target="../drawings/vmlDrawing35.vml"/><Relationship Id="rId6" Type="http://schemas.openxmlformats.org/officeDocument/2006/relationships/oleObject" Target="../embeddings/oleObject162.bin"/><Relationship Id="rId5" Type="http://schemas.openxmlformats.org/officeDocument/2006/relationships/image" Target="../media/image154.wmf"/><Relationship Id="rId4" Type="http://schemas.openxmlformats.org/officeDocument/2006/relationships/oleObject" Target="../embeddings/oleObject161.bin"/></Relationships>
</file>

<file path=ppt/slides/_rels/slide44.xml.rels><?xml version="1.0" encoding="UTF-8" standalone="yes"?>
<Relationships xmlns="http://schemas.openxmlformats.org/package/2006/relationships"><Relationship Id="rId8" Type="http://schemas.openxmlformats.org/officeDocument/2006/relationships/oleObject" Target="../embeddings/oleObject165.bin"/><Relationship Id="rId3" Type="http://schemas.openxmlformats.org/officeDocument/2006/relationships/notesSlide" Target="../notesSlides/notesSlide37.xml"/><Relationship Id="rId7" Type="http://schemas.openxmlformats.org/officeDocument/2006/relationships/image" Target="../media/image157.wmf"/><Relationship Id="rId2" Type="http://schemas.openxmlformats.org/officeDocument/2006/relationships/slideLayout" Target="../slideLayouts/slideLayout1.xml"/><Relationship Id="rId1" Type="http://schemas.openxmlformats.org/officeDocument/2006/relationships/vmlDrawing" Target="../drawings/vmlDrawing36.vml"/><Relationship Id="rId6" Type="http://schemas.openxmlformats.org/officeDocument/2006/relationships/oleObject" Target="../embeddings/oleObject164.bin"/><Relationship Id="rId5" Type="http://schemas.openxmlformats.org/officeDocument/2006/relationships/image" Target="../media/image156.wmf"/><Relationship Id="rId4" Type="http://schemas.openxmlformats.org/officeDocument/2006/relationships/oleObject" Target="../embeddings/oleObject163.bin"/><Relationship Id="rId9" Type="http://schemas.openxmlformats.org/officeDocument/2006/relationships/image" Target="../media/image158.wmf"/></Relationships>
</file>

<file path=ppt/slides/_rels/slide45.xml.rels><?xml version="1.0" encoding="UTF-8" standalone="yes"?>
<Relationships xmlns="http://schemas.openxmlformats.org/package/2006/relationships"><Relationship Id="rId8" Type="http://schemas.openxmlformats.org/officeDocument/2006/relationships/oleObject" Target="../embeddings/oleObject168.bin"/><Relationship Id="rId13" Type="http://schemas.openxmlformats.org/officeDocument/2006/relationships/image" Target="../media/image163.wmf"/><Relationship Id="rId3" Type="http://schemas.openxmlformats.org/officeDocument/2006/relationships/notesSlide" Target="../notesSlides/notesSlide38.xml"/><Relationship Id="rId7" Type="http://schemas.openxmlformats.org/officeDocument/2006/relationships/image" Target="../media/image160.wmf"/><Relationship Id="rId12" Type="http://schemas.openxmlformats.org/officeDocument/2006/relationships/oleObject" Target="../embeddings/oleObject170.bin"/><Relationship Id="rId2" Type="http://schemas.openxmlformats.org/officeDocument/2006/relationships/slideLayout" Target="../slideLayouts/slideLayout1.xml"/><Relationship Id="rId1" Type="http://schemas.openxmlformats.org/officeDocument/2006/relationships/vmlDrawing" Target="../drawings/vmlDrawing37.vml"/><Relationship Id="rId6" Type="http://schemas.openxmlformats.org/officeDocument/2006/relationships/oleObject" Target="../embeddings/oleObject167.bin"/><Relationship Id="rId11" Type="http://schemas.openxmlformats.org/officeDocument/2006/relationships/image" Target="../media/image162.wmf"/><Relationship Id="rId5" Type="http://schemas.openxmlformats.org/officeDocument/2006/relationships/image" Target="../media/image159.wmf"/><Relationship Id="rId15" Type="http://schemas.openxmlformats.org/officeDocument/2006/relationships/image" Target="../media/image164.wmf"/><Relationship Id="rId10" Type="http://schemas.openxmlformats.org/officeDocument/2006/relationships/oleObject" Target="../embeddings/oleObject169.bin"/><Relationship Id="rId4" Type="http://schemas.openxmlformats.org/officeDocument/2006/relationships/oleObject" Target="../embeddings/oleObject166.bin"/><Relationship Id="rId9" Type="http://schemas.openxmlformats.org/officeDocument/2006/relationships/image" Target="../media/image161.wmf"/><Relationship Id="rId14" Type="http://schemas.openxmlformats.org/officeDocument/2006/relationships/oleObject" Target="../embeddings/oleObject171.bin"/></Relationships>
</file>

<file path=ppt/slides/_rels/slide46.xml.rels><?xml version="1.0" encoding="UTF-8" standalone="yes"?>
<Relationships xmlns="http://schemas.openxmlformats.org/package/2006/relationships"><Relationship Id="rId8" Type="http://schemas.openxmlformats.org/officeDocument/2006/relationships/oleObject" Target="../embeddings/oleObject174.bin"/><Relationship Id="rId13" Type="http://schemas.openxmlformats.org/officeDocument/2006/relationships/image" Target="../media/image169.wmf"/><Relationship Id="rId3" Type="http://schemas.openxmlformats.org/officeDocument/2006/relationships/notesSlide" Target="../notesSlides/notesSlide39.xml"/><Relationship Id="rId7" Type="http://schemas.openxmlformats.org/officeDocument/2006/relationships/image" Target="../media/image166.wmf"/><Relationship Id="rId12" Type="http://schemas.openxmlformats.org/officeDocument/2006/relationships/oleObject" Target="../embeddings/oleObject176.bin"/><Relationship Id="rId2" Type="http://schemas.openxmlformats.org/officeDocument/2006/relationships/slideLayout" Target="../slideLayouts/slideLayout1.xml"/><Relationship Id="rId1" Type="http://schemas.openxmlformats.org/officeDocument/2006/relationships/vmlDrawing" Target="../drawings/vmlDrawing38.vml"/><Relationship Id="rId6" Type="http://schemas.openxmlformats.org/officeDocument/2006/relationships/oleObject" Target="../embeddings/oleObject173.bin"/><Relationship Id="rId11" Type="http://schemas.openxmlformats.org/officeDocument/2006/relationships/image" Target="../media/image168.wmf"/><Relationship Id="rId5" Type="http://schemas.openxmlformats.org/officeDocument/2006/relationships/image" Target="../media/image165.wmf"/><Relationship Id="rId15" Type="http://schemas.openxmlformats.org/officeDocument/2006/relationships/image" Target="../media/image170.wmf"/><Relationship Id="rId10" Type="http://schemas.openxmlformats.org/officeDocument/2006/relationships/oleObject" Target="../embeddings/oleObject175.bin"/><Relationship Id="rId4" Type="http://schemas.openxmlformats.org/officeDocument/2006/relationships/oleObject" Target="../embeddings/oleObject172.bin"/><Relationship Id="rId9" Type="http://schemas.openxmlformats.org/officeDocument/2006/relationships/image" Target="../media/image167.wmf"/><Relationship Id="rId14" Type="http://schemas.openxmlformats.org/officeDocument/2006/relationships/oleObject" Target="../embeddings/oleObject177.bin"/></Relationships>
</file>

<file path=ppt/slides/_rels/slide47.xml.rels><?xml version="1.0" encoding="UTF-8" standalone="yes"?>
<Relationships xmlns="http://schemas.openxmlformats.org/package/2006/relationships"><Relationship Id="rId8" Type="http://schemas.openxmlformats.org/officeDocument/2006/relationships/oleObject" Target="../embeddings/oleObject180.bin"/><Relationship Id="rId13" Type="http://schemas.openxmlformats.org/officeDocument/2006/relationships/image" Target="../media/image175.wmf"/><Relationship Id="rId3" Type="http://schemas.openxmlformats.org/officeDocument/2006/relationships/notesSlide" Target="../notesSlides/notesSlide40.xml"/><Relationship Id="rId7" Type="http://schemas.openxmlformats.org/officeDocument/2006/relationships/image" Target="../media/image172.wmf"/><Relationship Id="rId12" Type="http://schemas.openxmlformats.org/officeDocument/2006/relationships/oleObject" Target="../embeddings/oleObject182.bin"/><Relationship Id="rId2" Type="http://schemas.openxmlformats.org/officeDocument/2006/relationships/slideLayout" Target="../slideLayouts/slideLayout1.xml"/><Relationship Id="rId1" Type="http://schemas.openxmlformats.org/officeDocument/2006/relationships/vmlDrawing" Target="../drawings/vmlDrawing39.vml"/><Relationship Id="rId6" Type="http://schemas.openxmlformats.org/officeDocument/2006/relationships/oleObject" Target="../embeddings/oleObject179.bin"/><Relationship Id="rId11" Type="http://schemas.openxmlformats.org/officeDocument/2006/relationships/image" Target="../media/image174.wmf"/><Relationship Id="rId5" Type="http://schemas.openxmlformats.org/officeDocument/2006/relationships/image" Target="../media/image171.wmf"/><Relationship Id="rId15" Type="http://schemas.openxmlformats.org/officeDocument/2006/relationships/image" Target="../media/image176.wmf"/><Relationship Id="rId10" Type="http://schemas.openxmlformats.org/officeDocument/2006/relationships/oleObject" Target="../embeddings/oleObject181.bin"/><Relationship Id="rId4" Type="http://schemas.openxmlformats.org/officeDocument/2006/relationships/oleObject" Target="../embeddings/oleObject178.bin"/><Relationship Id="rId9" Type="http://schemas.openxmlformats.org/officeDocument/2006/relationships/image" Target="../media/image173.wmf"/><Relationship Id="rId14" Type="http://schemas.openxmlformats.org/officeDocument/2006/relationships/oleObject" Target="../embeddings/oleObject183.bin"/></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7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notesSlide" Target="../notesSlides/notesSlide2.xml"/><Relationship Id="rId7" Type="http://schemas.openxmlformats.org/officeDocument/2006/relationships/image" Target="../media/image13.wmf"/><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oleObject" Target="../embeddings/oleObject14.bin"/><Relationship Id="rId5" Type="http://schemas.openxmlformats.org/officeDocument/2006/relationships/image" Target="../media/image12.wmf"/><Relationship Id="rId4" Type="http://schemas.openxmlformats.org/officeDocument/2006/relationships/oleObject" Target="../embeddings/oleObject13.bin"/><Relationship Id="rId9" Type="http://schemas.openxmlformats.org/officeDocument/2006/relationships/image" Target="../media/image14.wmf"/></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notesSlide" Target="../notesSlides/notesSlide3.xml"/><Relationship Id="rId7" Type="http://schemas.openxmlformats.org/officeDocument/2006/relationships/oleObject" Target="../embeddings/oleObject17.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15.wmf"/><Relationship Id="rId5" Type="http://schemas.openxmlformats.org/officeDocument/2006/relationships/oleObject" Target="../embeddings/oleObject16.bin"/><Relationship Id="rId4" Type="http://schemas.openxmlformats.org/officeDocument/2006/relationships/image" Target="../media/image17.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notesSlide" Target="../notesSlides/notesSlide4.xml"/><Relationship Id="rId7" Type="http://schemas.openxmlformats.org/officeDocument/2006/relationships/image" Target="../media/image19.wmf"/><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oleObject" Target="../embeddings/oleObject19.bin"/><Relationship Id="rId11" Type="http://schemas.openxmlformats.org/officeDocument/2006/relationships/image" Target="../media/image21.wmf"/><Relationship Id="rId5" Type="http://schemas.openxmlformats.org/officeDocument/2006/relationships/image" Target="../media/image18.wmf"/><Relationship Id="rId10" Type="http://schemas.openxmlformats.org/officeDocument/2006/relationships/oleObject" Target="../embeddings/oleObject21.bin"/><Relationship Id="rId4" Type="http://schemas.openxmlformats.org/officeDocument/2006/relationships/oleObject" Target="../embeddings/oleObject18.bin"/><Relationship Id="rId9" Type="http://schemas.openxmlformats.org/officeDocument/2006/relationships/image" Target="../media/image20.w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notesSlide" Target="../notesSlides/notesSlide5.xml"/><Relationship Id="rId7" Type="http://schemas.openxmlformats.org/officeDocument/2006/relationships/image" Target="../media/image23.wmf"/><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oleObject" Target="../embeddings/oleObject23.bin"/><Relationship Id="rId11" Type="http://schemas.openxmlformats.org/officeDocument/2006/relationships/image" Target="../media/image25.wmf"/><Relationship Id="rId5" Type="http://schemas.openxmlformats.org/officeDocument/2006/relationships/image" Target="../media/image22.wmf"/><Relationship Id="rId10" Type="http://schemas.openxmlformats.org/officeDocument/2006/relationships/oleObject" Target="../embeddings/oleObject25.bin"/><Relationship Id="rId4" Type="http://schemas.openxmlformats.org/officeDocument/2006/relationships/oleObject" Target="../embeddings/oleObject22.bin"/><Relationship Id="rId9" Type="http://schemas.openxmlformats.org/officeDocument/2006/relationships/image" Target="../media/image24.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notesSlide" Target="../notesSlides/notesSlide6.xml"/><Relationship Id="rId7" Type="http://schemas.openxmlformats.org/officeDocument/2006/relationships/image" Target="../media/image27.wmf"/><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oleObject" Target="../embeddings/oleObject27.bin"/><Relationship Id="rId5" Type="http://schemas.openxmlformats.org/officeDocument/2006/relationships/image" Target="../media/image26.wmf"/><Relationship Id="rId4" Type="http://schemas.openxmlformats.org/officeDocument/2006/relationships/oleObject" Target="../embeddings/oleObject26.bin"/><Relationship Id="rId9" Type="http://schemas.openxmlformats.org/officeDocument/2006/relationships/image" Target="../media/image2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4"/>
          <p:cNvSpPr>
            <a:spLocks noGrp="1" noChangeArrowheads="1"/>
          </p:cNvSpPr>
          <p:nvPr>
            <p:ph type="title"/>
          </p:nvPr>
        </p:nvSpPr>
        <p:spPr bwMode="auto">
          <a:xfrm>
            <a:off x="1258888" y="549275"/>
            <a:ext cx="8229600" cy="1143000"/>
          </a:xfrm>
          <a:noFill/>
          <a:ln>
            <a:miter lim="800000"/>
          </a:ln>
        </p:spPr>
        <p:txBody>
          <a:bodyPr vert="horz" wrap="square" lIns="91440" tIns="45720" rIns="91440" bIns="45720" numCol="1" anchor="t" anchorCtr="0" compatLnSpc="1"/>
          <a:lstStyle/>
          <a:p>
            <a:pPr eaLnBrk="1" hangingPunct="1"/>
            <a:r>
              <a:rPr lang="zh-CN" altLang="en-US" b="1">
                <a:ea typeface="宋体" panose="02010600030101010101" pitchFamily="2" charset="-122"/>
              </a:rPr>
              <a:t>随机事件及其概率 </a:t>
            </a:r>
            <a:r>
              <a:rPr lang="en-US" altLang="zh-CN" b="1">
                <a:ea typeface="宋体" panose="02010600030101010101" pitchFamily="2" charset="-122"/>
              </a:rPr>
              <a:t>(Cont.)</a:t>
            </a:r>
          </a:p>
        </p:txBody>
      </p:sp>
      <p:sp>
        <p:nvSpPr>
          <p:cNvPr id="125955" name="Text Box 5"/>
          <p:cNvSpPr txBox="1">
            <a:spLocks noChangeArrowheads="1"/>
          </p:cNvSpPr>
          <p:nvPr/>
        </p:nvSpPr>
        <p:spPr bwMode="auto">
          <a:xfrm>
            <a:off x="638175" y="973138"/>
            <a:ext cx="717550" cy="762000"/>
          </a:xfrm>
          <a:prstGeom prst="rect">
            <a:avLst/>
          </a:prstGeom>
          <a:noFill/>
          <a:ln w="9525">
            <a:noFill/>
            <a:miter lim="800000"/>
          </a:ln>
        </p:spPr>
        <p:txBody>
          <a:bodyPr wrap="none">
            <a:spAutoFit/>
          </a:bodyPr>
          <a:lstStyle/>
          <a:p>
            <a:r>
              <a:rPr lang="zh-CN" altLang="en-US" sz="2400" b="1">
                <a:solidFill>
                  <a:srgbClr val="000000"/>
                </a:solidFill>
                <a:ea typeface="宋体" panose="02010600030101010101" pitchFamily="2" charset="-122"/>
              </a:rPr>
              <a:t>       </a:t>
            </a:r>
            <a:endParaRPr lang="zh-CN" altLang="en-US" sz="2000" b="1">
              <a:solidFill>
                <a:srgbClr val="000000"/>
              </a:solidFill>
              <a:ea typeface="宋体" panose="02010600030101010101" pitchFamily="2" charset="-122"/>
            </a:endParaRPr>
          </a:p>
          <a:p>
            <a:endParaRPr lang="zh-CN" altLang="en-US" sz="2000" b="1">
              <a:solidFill>
                <a:srgbClr val="000000"/>
              </a:solidFill>
              <a:ea typeface="宋体" panose="02010600030101010101" pitchFamily="2" charset="-122"/>
            </a:endParaRPr>
          </a:p>
        </p:txBody>
      </p:sp>
      <p:sp>
        <p:nvSpPr>
          <p:cNvPr id="125956" name="Text Box 6"/>
          <p:cNvSpPr txBox="1">
            <a:spLocks noChangeArrowheads="1"/>
          </p:cNvSpPr>
          <p:nvPr/>
        </p:nvSpPr>
        <p:spPr bwMode="auto">
          <a:xfrm>
            <a:off x="257175" y="1277938"/>
            <a:ext cx="8915400" cy="457200"/>
          </a:xfrm>
          <a:prstGeom prst="rect">
            <a:avLst/>
          </a:prstGeom>
          <a:noFill/>
          <a:ln w="9525">
            <a:noFill/>
            <a:miter lim="800000"/>
          </a:ln>
        </p:spPr>
        <p:txBody>
          <a:bodyPr>
            <a:spAutoFit/>
          </a:bodyPr>
          <a:lstStyle/>
          <a:p>
            <a:endParaRPr lang="zh-CN" altLang="en-US" sz="2400" b="1">
              <a:ea typeface="宋体" panose="02010600030101010101" pitchFamily="2" charset="-122"/>
            </a:endParaRPr>
          </a:p>
        </p:txBody>
      </p:sp>
      <p:sp>
        <p:nvSpPr>
          <p:cNvPr id="125957" name="Text Box 7"/>
          <p:cNvSpPr txBox="1">
            <a:spLocks noChangeArrowheads="1"/>
          </p:cNvSpPr>
          <p:nvPr/>
        </p:nvSpPr>
        <p:spPr bwMode="auto">
          <a:xfrm>
            <a:off x="5651500" y="3068638"/>
            <a:ext cx="3292475" cy="457200"/>
          </a:xfrm>
          <a:prstGeom prst="rect">
            <a:avLst/>
          </a:prstGeom>
          <a:noFill/>
          <a:ln w="9525">
            <a:noFill/>
            <a:miter lim="800000"/>
          </a:ln>
        </p:spPr>
        <p:txBody>
          <a:bodyPr>
            <a:spAutoFit/>
          </a:bodyPr>
          <a:lstStyle/>
          <a:p>
            <a:r>
              <a:rPr lang="zh-CN" altLang="en-US" sz="2400" b="1">
                <a:solidFill>
                  <a:srgbClr val="0000CC"/>
                </a:solidFill>
                <a:latin typeface="宋体" panose="02010600030101010101" pitchFamily="2" charset="-122"/>
                <a:ea typeface="宋体" panose="02010600030101010101" pitchFamily="2" charset="-122"/>
              </a:rPr>
              <a:t>表</a:t>
            </a:r>
            <a:r>
              <a:rPr lang="en-US" altLang="zh-CN" sz="2400" b="1">
                <a:solidFill>
                  <a:srgbClr val="0000CC"/>
                </a:solidFill>
                <a:latin typeface="宋体" panose="02010600030101010101" pitchFamily="2" charset="-122"/>
                <a:ea typeface="宋体" panose="02010600030101010101" pitchFamily="2" charset="-122"/>
              </a:rPr>
              <a:t>1.1</a:t>
            </a:r>
            <a:r>
              <a:rPr lang="zh-CN" altLang="en-US" sz="2400" b="1">
                <a:solidFill>
                  <a:srgbClr val="0000CC"/>
                </a:solidFill>
                <a:latin typeface="宋体" panose="02010600030101010101" pitchFamily="2" charset="-122"/>
                <a:ea typeface="宋体" panose="02010600030101010101" pitchFamily="2" charset="-122"/>
              </a:rPr>
              <a:t>抛掷硬币试验</a:t>
            </a:r>
          </a:p>
        </p:txBody>
      </p:sp>
      <p:sp>
        <p:nvSpPr>
          <p:cNvPr id="125958" name="Line 8"/>
          <p:cNvSpPr>
            <a:spLocks noChangeShapeType="1"/>
          </p:cNvSpPr>
          <p:nvPr/>
        </p:nvSpPr>
        <p:spPr bwMode="auto">
          <a:xfrm>
            <a:off x="2466975" y="4249738"/>
            <a:ext cx="0" cy="0"/>
          </a:xfrm>
          <a:prstGeom prst="line">
            <a:avLst/>
          </a:prstGeom>
          <a:noFill/>
          <a:ln w="9525">
            <a:solidFill>
              <a:srgbClr val="000000"/>
            </a:solidFill>
            <a:round/>
          </a:ln>
        </p:spPr>
        <p:txBody>
          <a:bodyPr/>
          <a:lstStyle/>
          <a:p>
            <a:endParaRPr lang="zh-CN" altLang="en-US"/>
          </a:p>
        </p:txBody>
      </p:sp>
      <p:sp>
        <p:nvSpPr>
          <p:cNvPr id="125959" name="Line 9"/>
          <p:cNvSpPr>
            <a:spLocks noChangeShapeType="1"/>
          </p:cNvSpPr>
          <p:nvPr/>
        </p:nvSpPr>
        <p:spPr bwMode="auto">
          <a:xfrm>
            <a:off x="1144588" y="3656013"/>
            <a:ext cx="7467600" cy="0"/>
          </a:xfrm>
          <a:prstGeom prst="line">
            <a:avLst/>
          </a:prstGeom>
          <a:noFill/>
          <a:ln w="9525">
            <a:solidFill>
              <a:srgbClr val="000000"/>
            </a:solidFill>
            <a:round/>
          </a:ln>
        </p:spPr>
        <p:txBody>
          <a:bodyPr/>
          <a:lstStyle/>
          <a:p>
            <a:endParaRPr lang="zh-CN" altLang="en-US"/>
          </a:p>
        </p:txBody>
      </p:sp>
      <p:sp>
        <p:nvSpPr>
          <p:cNvPr id="125960" name="Text Box 10"/>
          <p:cNvSpPr txBox="1">
            <a:spLocks noChangeArrowheads="1"/>
          </p:cNvSpPr>
          <p:nvPr/>
        </p:nvSpPr>
        <p:spPr bwMode="auto">
          <a:xfrm>
            <a:off x="1247775" y="3716338"/>
            <a:ext cx="950913" cy="396875"/>
          </a:xfrm>
          <a:prstGeom prst="rect">
            <a:avLst/>
          </a:prstGeom>
          <a:noFill/>
          <a:ln w="9525">
            <a:noFill/>
            <a:miter lim="800000"/>
          </a:ln>
        </p:spPr>
        <p:txBody>
          <a:bodyPr wrap="none">
            <a:spAutoFit/>
          </a:bodyPr>
          <a:lstStyle/>
          <a:p>
            <a:r>
              <a:rPr lang="zh-CN" altLang="en-US" sz="2000" b="1">
                <a:solidFill>
                  <a:srgbClr val="000000"/>
                </a:solidFill>
                <a:ea typeface="宋体" panose="02010600030101010101" pitchFamily="2" charset="-122"/>
              </a:rPr>
              <a:t>试验者</a:t>
            </a:r>
          </a:p>
        </p:txBody>
      </p:sp>
      <p:sp>
        <p:nvSpPr>
          <p:cNvPr id="125961" name="Text Box 11"/>
          <p:cNvSpPr txBox="1">
            <a:spLocks noChangeArrowheads="1"/>
          </p:cNvSpPr>
          <p:nvPr/>
        </p:nvSpPr>
        <p:spPr bwMode="auto">
          <a:xfrm>
            <a:off x="2771775" y="3716338"/>
            <a:ext cx="1462088" cy="396875"/>
          </a:xfrm>
          <a:prstGeom prst="rect">
            <a:avLst/>
          </a:prstGeom>
          <a:noFill/>
          <a:ln w="9525">
            <a:noFill/>
            <a:miter lim="800000"/>
          </a:ln>
        </p:spPr>
        <p:txBody>
          <a:bodyPr wrap="none">
            <a:spAutoFit/>
          </a:bodyPr>
          <a:lstStyle/>
          <a:p>
            <a:r>
              <a:rPr lang="zh-CN" altLang="en-US" sz="2000" b="1">
                <a:solidFill>
                  <a:srgbClr val="000000"/>
                </a:solidFill>
                <a:ea typeface="宋体" panose="02010600030101010101" pitchFamily="2" charset="-122"/>
              </a:rPr>
              <a:t>抛硬币次数</a:t>
            </a:r>
          </a:p>
        </p:txBody>
      </p:sp>
      <p:sp>
        <p:nvSpPr>
          <p:cNvPr id="125962" name="Text Box 12"/>
          <p:cNvSpPr txBox="1">
            <a:spLocks noChangeArrowheads="1"/>
          </p:cNvSpPr>
          <p:nvPr/>
        </p:nvSpPr>
        <p:spPr bwMode="auto">
          <a:xfrm>
            <a:off x="4752975" y="3716338"/>
            <a:ext cx="1717675" cy="396875"/>
          </a:xfrm>
          <a:prstGeom prst="rect">
            <a:avLst/>
          </a:prstGeom>
          <a:noFill/>
          <a:ln w="9525">
            <a:noFill/>
            <a:miter lim="800000"/>
          </a:ln>
        </p:spPr>
        <p:txBody>
          <a:bodyPr wrap="none">
            <a:spAutoFit/>
          </a:bodyPr>
          <a:lstStyle/>
          <a:p>
            <a:r>
              <a:rPr lang="zh-CN" altLang="en-US" sz="2000" b="1">
                <a:solidFill>
                  <a:srgbClr val="000000"/>
                </a:solidFill>
                <a:ea typeface="宋体" panose="02010600030101010101" pitchFamily="2" charset="-122"/>
              </a:rPr>
              <a:t>出现正面次数</a:t>
            </a:r>
          </a:p>
        </p:txBody>
      </p:sp>
      <p:sp>
        <p:nvSpPr>
          <p:cNvPr id="125963" name="Text Box 13"/>
          <p:cNvSpPr txBox="1">
            <a:spLocks noChangeArrowheads="1"/>
          </p:cNvSpPr>
          <p:nvPr/>
        </p:nvSpPr>
        <p:spPr bwMode="auto">
          <a:xfrm>
            <a:off x="6810375" y="3716338"/>
            <a:ext cx="1717675" cy="396875"/>
          </a:xfrm>
          <a:prstGeom prst="rect">
            <a:avLst/>
          </a:prstGeom>
          <a:noFill/>
          <a:ln w="9525">
            <a:noFill/>
            <a:miter lim="800000"/>
          </a:ln>
        </p:spPr>
        <p:txBody>
          <a:bodyPr wrap="none">
            <a:spAutoFit/>
          </a:bodyPr>
          <a:lstStyle/>
          <a:p>
            <a:r>
              <a:rPr lang="zh-CN" altLang="en-US" sz="2000" b="1">
                <a:solidFill>
                  <a:srgbClr val="000000"/>
                </a:solidFill>
                <a:ea typeface="宋体" panose="02010600030101010101" pitchFamily="2" charset="-122"/>
              </a:rPr>
              <a:t>出现正面频率</a:t>
            </a:r>
          </a:p>
        </p:txBody>
      </p:sp>
      <p:sp>
        <p:nvSpPr>
          <p:cNvPr id="125964" name="Line 14"/>
          <p:cNvSpPr>
            <a:spLocks noChangeShapeType="1"/>
          </p:cNvSpPr>
          <p:nvPr/>
        </p:nvSpPr>
        <p:spPr bwMode="auto">
          <a:xfrm>
            <a:off x="1171575" y="4173538"/>
            <a:ext cx="7467600" cy="0"/>
          </a:xfrm>
          <a:prstGeom prst="line">
            <a:avLst/>
          </a:prstGeom>
          <a:noFill/>
          <a:ln w="9525">
            <a:solidFill>
              <a:srgbClr val="000000"/>
            </a:solidFill>
            <a:round/>
          </a:ln>
        </p:spPr>
        <p:txBody>
          <a:bodyPr/>
          <a:lstStyle/>
          <a:p>
            <a:endParaRPr lang="zh-CN" altLang="en-US"/>
          </a:p>
        </p:txBody>
      </p:sp>
      <p:sp>
        <p:nvSpPr>
          <p:cNvPr id="125965" name="Line 15"/>
          <p:cNvSpPr>
            <a:spLocks noChangeShapeType="1"/>
          </p:cNvSpPr>
          <p:nvPr/>
        </p:nvSpPr>
        <p:spPr bwMode="auto">
          <a:xfrm>
            <a:off x="2689225" y="3665538"/>
            <a:ext cx="0" cy="3048000"/>
          </a:xfrm>
          <a:prstGeom prst="line">
            <a:avLst/>
          </a:prstGeom>
          <a:noFill/>
          <a:ln w="9525">
            <a:solidFill>
              <a:srgbClr val="000000"/>
            </a:solidFill>
            <a:round/>
          </a:ln>
        </p:spPr>
        <p:txBody>
          <a:bodyPr/>
          <a:lstStyle/>
          <a:p>
            <a:endParaRPr lang="zh-CN" altLang="en-US"/>
          </a:p>
        </p:txBody>
      </p:sp>
      <p:sp>
        <p:nvSpPr>
          <p:cNvPr id="125966" name="Line 16"/>
          <p:cNvSpPr>
            <a:spLocks noChangeShapeType="1"/>
          </p:cNvSpPr>
          <p:nvPr/>
        </p:nvSpPr>
        <p:spPr bwMode="auto">
          <a:xfrm>
            <a:off x="4448175" y="3640138"/>
            <a:ext cx="0" cy="3048000"/>
          </a:xfrm>
          <a:prstGeom prst="line">
            <a:avLst/>
          </a:prstGeom>
          <a:noFill/>
          <a:ln w="9525">
            <a:solidFill>
              <a:srgbClr val="000000"/>
            </a:solidFill>
            <a:round/>
          </a:ln>
        </p:spPr>
        <p:txBody>
          <a:bodyPr/>
          <a:lstStyle/>
          <a:p>
            <a:endParaRPr lang="zh-CN" altLang="en-US"/>
          </a:p>
        </p:txBody>
      </p:sp>
      <p:sp>
        <p:nvSpPr>
          <p:cNvPr id="125967" name="Line 17"/>
          <p:cNvSpPr>
            <a:spLocks noChangeShapeType="1"/>
          </p:cNvSpPr>
          <p:nvPr/>
        </p:nvSpPr>
        <p:spPr bwMode="auto">
          <a:xfrm>
            <a:off x="6657975" y="3640138"/>
            <a:ext cx="0" cy="3048000"/>
          </a:xfrm>
          <a:prstGeom prst="line">
            <a:avLst/>
          </a:prstGeom>
          <a:noFill/>
          <a:ln w="9525">
            <a:solidFill>
              <a:srgbClr val="000000"/>
            </a:solidFill>
            <a:round/>
          </a:ln>
        </p:spPr>
        <p:txBody>
          <a:bodyPr/>
          <a:lstStyle/>
          <a:p>
            <a:endParaRPr lang="zh-CN" altLang="en-US"/>
          </a:p>
        </p:txBody>
      </p:sp>
      <p:sp>
        <p:nvSpPr>
          <p:cNvPr id="125968" name="Line 18"/>
          <p:cNvSpPr>
            <a:spLocks noChangeShapeType="1"/>
          </p:cNvSpPr>
          <p:nvPr/>
        </p:nvSpPr>
        <p:spPr bwMode="auto">
          <a:xfrm>
            <a:off x="1171575" y="3640138"/>
            <a:ext cx="0" cy="3048000"/>
          </a:xfrm>
          <a:prstGeom prst="line">
            <a:avLst/>
          </a:prstGeom>
          <a:noFill/>
          <a:ln w="9525">
            <a:solidFill>
              <a:srgbClr val="000000"/>
            </a:solidFill>
            <a:round/>
          </a:ln>
        </p:spPr>
        <p:txBody>
          <a:bodyPr/>
          <a:lstStyle/>
          <a:p>
            <a:endParaRPr lang="zh-CN" altLang="en-US"/>
          </a:p>
        </p:txBody>
      </p:sp>
      <p:sp>
        <p:nvSpPr>
          <p:cNvPr id="125969" name="Line 19"/>
          <p:cNvSpPr>
            <a:spLocks noChangeShapeType="1"/>
          </p:cNvSpPr>
          <p:nvPr/>
        </p:nvSpPr>
        <p:spPr bwMode="auto">
          <a:xfrm>
            <a:off x="8639175" y="3640138"/>
            <a:ext cx="0" cy="3048000"/>
          </a:xfrm>
          <a:prstGeom prst="line">
            <a:avLst/>
          </a:prstGeom>
          <a:noFill/>
          <a:ln w="9525">
            <a:solidFill>
              <a:srgbClr val="000000"/>
            </a:solidFill>
            <a:round/>
          </a:ln>
        </p:spPr>
        <p:txBody>
          <a:bodyPr/>
          <a:lstStyle/>
          <a:p>
            <a:endParaRPr lang="zh-CN" altLang="en-US"/>
          </a:p>
        </p:txBody>
      </p:sp>
      <p:sp>
        <p:nvSpPr>
          <p:cNvPr id="125970" name="Text Box 20"/>
          <p:cNvSpPr txBox="1">
            <a:spLocks noChangeArrowheads="1"/>
          </p:cNvSpPr>
          <p:nvPr/>
        </p:nvSpPr>
        <p:spPr bwMode="auto">
          <a:xfrm>
            <a:off x="1247775" y="4173538"/>
            <a:ext cx="1225550" cy="396875"/>
          </a:xfrm>
          <a:prstGeom prst="rect">
            <a:avLst/>
          </a:prstGeom>
          <a:noFill/>
          <a:ln w="9525">
            <a:noFill/>
            <a:miter lim="800000"/>
          </a:ln>
        </p:spPr>
        <p:txBody>
          <a:bodyPr>
            <a:spAutoFit/>
          </a:bodyPr>
          <a:lstStyle/>
          <a:p>
            <a:r>
              <a:rPr lang="en-US" altLang="zh-CN" sz="2000" b="1">
                <a:solidFill>
                  <a:srgbClr val="000000"/>
                </a:solidFill>
                <a:ea typeface="宋体" panose="02010600030101010101" pitchFamily="2" charset="-122"/>
              </a:rPr>
              <a:t>Buffon</a:t>
            </a:r>
          </a:p>
        </p:txBody>
      </p:sp>
      <p:sp>
        <p:nvSpPr>
          <p:cNvPr id="125971" name="Line 21"/>
          <p:cNvSpPr>
            <a:spLocks noChangeShapeType="1"/>
          </p:cNvSpPr>
          <p:nvPr/>
        </p:nvSpPr>
        <p:spPr bwMode="auto">
          <a:xfrm>
            <a:off x="1171575" y="4630738"/>
            <a:ext cx="7467600" cy="0"/>
          </a:xfrm>
          <a:prstGeom prst="line">
            <a:avLst/>
          </a:prstGeom>
          <a:noFill/>
          <a:ln w="9525">
            <a:solidFill>
              <a:srgbClr val="000000"/>
            </a:solidFill>
            <a:round/>
          </a:ln>
        </p:spPr>
        <p:txBody>
          <a:bodyPr/>
          <a:lstStyle/>
          <a:p>
            <a:endParaRPr lang="zh-CN" altLang="en-US"/>
          </a:p>
        </p:txBody>
      </p:sp>
      <p:sp>
        <p:nvSpPr>
          <p:cNvPr id="125972" name="Text Box 22"/>
          <p:cNvSpPr txBox="1">
            <a:spLocks noChangeArrowheads="1"/>
          </p:cNvSpPr>
          <p:nvPr/>
        </p:nvSpPr>
        <p:spPr bwMode="auto">
          <a:xfrm>
            <a:off x="1177925" y="4602163"/>
            <a:ext cx="1419225" cy="396875"/>
          </a:xfrm>
          <a:prstGeom prst="rect">
            <a:avLst/>
          </a:prstGeom>
          <a:noFill/>
          <a:ln w="9525">
            <a:noFill/>
            <a:miter lim="800000"/>
          </a:ln>
        </p:spPr>
        <p:txBody>
          <a:bodyPr wrap="none">
            <a:spAutoFit/>
          </a:bodyPr>
          <a:lstStyle/>
          <a:p>
            <a:r>
              <a:rPr lang="en-US" altLang="zh-CN" sz="2000" b="1">
                <a:solidFill>
                  <a:srgbClr val="000000"/>
                </a:solidFill>
                <a:ea typeface="宋体" panose="02010600030101010101" pitchFamily="2" charset="-122"/>
              </a:rPr>
              <a:t>De Morgan</a:t>
            </a:r>
          </a:p>
        </p:txBody>
      </p:sp>
      <p:sp>
        <p:nvSpPr>
          <p:cNvPr id="125973" name="Line 23"/>
          <p:cNvSpPr>
            <a:spLocks noChangeShapeType="1"/>
          </p:cNvSpPr>
          <p:nvPr/>
        </p:nvSpPr>
        <p:spPr bwMode="auto">
          <a:xfrm>
            <a:off x="1171575" y="5087938"/>
            <a:ext cx="7467600" cy="0"/>
          </a:xfrm>
          <a:prstGeom prst="line">
            <a:avLst/>
          </a:prstGeom>
          <a:noFill/>
          <a:ln w="9525">
            <a:solidFill>
              <a:srgbClr val="000000"/>
            </a:solidFill>
            <a:round/>
          </a:ln>
        </p:spPr>
        <p:txBody>
          <a:bodyPr/>
          <a:lstStyle/>
          <a:p>
            <a:endParaRPr lang="zh-CN" altLang="en-US"/>
          </a:p>
        </p:txBody>
      </p:sp>
      <p:sp>
        <p:nvSpPr>
          <p:cNvPr id="125974" name="Text Box 24"/>
          <p:cNvSpPr txBox="1">
            <a:spLocks noChangeArrowheads="1"/>
          </p:cNvSpPr>
          <p:nvPr/>
        </p:nvSpPr>
        <p:spPr bwMode="auto">
          <a:xfrm>
            <a:off x="1231900" y="5102225"/>
            <a:ext cx="817563" cy="396875"/>
          </a:xfrm>
          <a:prstGeom prst="rect">
            <a:avLst/>
          </a:prstGeom>
          <a:noFill/>
          <a:ln w="9525">
            <a:noFill/>
            <a:miter lim="800000"/>
          </a:ln>
        </p:spPr>
        <p:txBody>
          <a:bodyPr wrap="none">
            <a:spAutoFit/>
          </a:bodyPr>
          <a:lstStyle/>
          <a:p>
            <a:r>
              <a:rPr lang="en-US" altLang="zh-CN" sz="2000" b="1">
                <a:solidFill>
                  <a:srgbClr val="000000"/>
                </a:solidFill>
                <a:ea typeface="宋体" panose="02010600030101010101" pitchFamily="2" charset="-122"/>
              </a:rPr>
              <a:t>Feller</a:t>
            </a:r>
          </a:p>
        </p:txBody>
      </p:sp>
      <p:sp>
        <p:nvSpPr>
          <p:cNvPr id="125975" name="Line 25"/>
          <p:cNvSpPr>
            <a:spLocks noChangeShapeType="1"/>
          </p:cNvSpPr>
          <p:nvPr/>
        </p:nvSpPr>
        <p:spPr bwMode="auto">
          <a:xfrm>
            <a:off x="1171575" y="5468938"/>
            <a:ext cx="7467600" cy="0"/>
          </a:xfrm>
          <a:prstGeom prst="line">
            <a:avLst/>
          </a:prstGeom>
          <a:noFill/>
          <a:ln w="9525">
            <a:solidFill>
              <a:srgbClr val="000000"/>
            </a:solidFill>
            <a:round/>
          </a:ln>
        </p:spPr>
        <p:txBody>
          <a:bodyPr/>
          <a:lstStyle/>
          <a:p>
            <a:endParaRPr lang="zh-CN" altLang="en-US"/>
          </a:p>
        </p:txBody>
      </p:sp>
      <p:sp>
        <p:nvSpPr>
          <p:cNvPr id="125976" name="Text Box 26"/>
          <p:cNvSpPr txBox="1">
            <a:spLocks noChangeArrowheads="1"/>
          </p:cNvSpPr>
          <p:nvPr/>
        </p:nvSpPr>
        <p:spPr bwMode="auto">
          <a:xfrm>
            <a:off x="1231900" y="5483225"/>
            <a:ext cx="1058863" cy="396875"/>
          </a:xfrm>
          <a:prstGeom prst="rect">
            <a:avLst/>
          </a:prstGeom>
          <a:noFill/>
          <a:ln w="9525">
            <a:noFill/>
            <a:miter lim="800000"/>
          </a:ln>
        </p:spPr>
        <p:txBody>
          <a:bodyPr wrap="none">
            <a:spAutoFit/>
          </a:bodyPr>
          <a:lstStyle/>
          <a:p>
            <a:r>
              <a:rPr lang="en-US" altLang="zh-CN" sz="2000" b="1">
                <a:solidFill>
                  <a:srgbClr val="000000"/>
                </a:solidFill>
                <a:ea typeface="宋体" panose="02010600030101010101" pitchFamily="2" charset="-122"/>
              </a:rPr>
              <a:t>Pearson</a:t>
            </a:r>
          </a:p>
        </p:txBody>
      </p:sp>
      <p:sp>
        <p:nvSpPr>
          <p:cNvPr id="125977" name="Line 27"/>
          <p:cNvSpPr>
            <a:spLocks noChangeShapeType="1"/>
          </p:cNvSpPr>
          <p:nvPr/>
        </p:nvSpPr>
        <p:spPr bwMode="auto">
          <a:xfrm>
            <a:off x="1171575" y="5849938"/>
            <a:ext cx="7467600" cy="0"/>
          </a:xfrm>
          <a:prstGeom prst="line">
            <a:avLst/>
          </a:prstGeom>
          <a:noFill/>
          <a:ln w="9525">
            <a:solidFill>
              <a:srgbClr val="000000"/>
            </a:solidFill>
            <a:round/>
          </a:ln>
        </p:spPr>
        <p:txBody>
          <a:bodyPr/>
          <a:lstStyle/>
          <a:p>
            <a:endParaRPr lang="zh-CN" altLang="en-US"/>
          </a:p>
        </p:txBody>
      </p:sp>
      <p:sp>
        <p:nvSpPr>
          <p:cNvPr id="125978" name="Text Box 28"/>
          <p:cNvSpPr txBox="1">
            <a:spLocks noChangeArrowheads="1"/>
          </p:cNvSpPr>
          <p:nvPr/>
        </p:nvSpPr>
        <p:spPr bwMode="auto">
          <a:xfrm>
            <a:off x="1247775" y="5849938"/>
            <a:ext cx="1058863" cy="396875"/>
          </a:xfrm>
          <a:prstGeom prst="rect">
            <a:avLst/>
          </a:prstGeom>
          <a:noFill/>
          <a:ln w="9525">
            <a:noFill/>
            <a:miter lim="800000"/>
          </a:ln>
        </p:spPr>
        <p:txBody>
          <a:bodyPr wrap="none">
            <a:spAutoFit/>
          </a:bodyPr>
          <a:lstStyle/>
          <a:p>
            <a:r>
              <a:rPr lang="en-US" altLang="zh-CN" sz="2000" b="1">
                <a:solidFill>
                  <a:srgbClr val="000000"/>
                </a:solidFill>
                <a:ea typeface="宋体" panose="02010600030101010101" pitchFamily="2" charset="-122"/>
              </a:rPr>
              <a:t>Pearson</a:t>
            </a:r>
            <a:endParaRPr lang="en-US" altLang="zh-CN" sz="2400" b="1">
              <a:solidFill>
                <a:srgbClr val="000000"/>
              </a:solidFill>
              <a:ea typeface="宋体" panose="02010600030101010101" pitchFamily="2" charset="-122"/>
            </a:endParaRPr>
          </a:p>
        </p:txBody>
      </p:sp>
      <p:sp>
        <p:nvSpPr>
          <p:cNvPr id="125979" name="Line 29"/>
          <p:cNvSpPr>
            <a:spLocks noChangeShapeType="1"/>
          </p:cNvSpPr>
          <p:nvPr/>
        </p:nvSpPr>
        <p:spPr bwMode="auto">
          <a:xfrm>
            <a:off x="1171575" y="6230938"/>
            <a:ext cx="7467600" cy="0"/>
          </a:xfrm>
          <a:prstGeom prst="line">
            <a:avLst/>
          </a:prstGeom>
          <a:noFill/>
          <a:ln w="9525">
            <a:solidFill>
              <a:srgbClr val="000000"/>
            </a:solidFill>
            <a:round/>
          </a:ln>
        </p:spPr>
        <p:txBody>
          <a:bodyPr/>
          <a:lstStyle/>
          <a:p>
            <a:endParaRPr lang="zh-CN" altLang="en-US"/>
          </a:p>
        </p:txBody>
      </p:sp>
      <p:sp>
        <p:nvSpPr>
          <p:cNvPr id="125980" name="Text Box 30"/>
          <p:cNvSpPr txBox="1">
            <a:spLocks noChangeArrowheads="1"/>
          </p:cNvSpPr>
          <p:nvPr/>
        </p:nvSpPr>
        <p:spPr bwMode="auto">
          <a:xfrm>
            <a:off x="1095375" y="6230938"/>
            <a:ext cx="1593850" cy="396875"/>
          </a:xfrm>
          <a:prstGeom prst="rect">
            <a:avLst/>
          </a:prstGeom>
          <a:noFill/>
          <a:ln w="9525">
            <a:noFill/>
            <a:miter lim="800000"/>
          </a:ln>
        </p:spPr>
        <p:txBody>
          <a:bodyPr wrap="none">
            <a:spAutoFit/>
          </a:bodyPr>
          <a:lstStyle/>
          <a:p>
            <a:r>
              <a:rPr lang="en-US" altLang="zh-CN" sz="2000" b="1">
                <a:solidFill>
                  <a:srgbClr val="000000"/>
                </a:solidFill>
                <a:ea typeface="宋体" panose="02010600030101010101" pitchFamily="2" charset="-122"/>
              </a:rPr>
              <a:t>Lomanovskii</a:t>
            </a:r>
          </a:p>
        </p:txBody>
      </p:sp>
      <p:sp>
        <p:nvSpPr>
          <p:cNvPr id="125981" name="Line 31"/>
          <p:cNvSpPr>
            <a:spLocks noChangeShapeType="1"/>
          </p:cNvSpPr>
          <p:nvPr/>
        </p:nvSpPr>
        <p:spPr bwMode="auto">
          <a:xfrm>
            <a:off x="1171575" y="6688138"/>
            <a:ext cx="7467600" cy="0"/>
          </a:xfrm>
          <a:prstGeom prst="line">
            <a:avLst/>
          </a:prstGeom>
          <a:noFill/>
          <a:ln w="9525">
            <a:solidFill>
              <a:srgbClr val="000000"/>
            </a:solidFill>
            <a:round/>
          </a:ln>
        </p:spPr>
        <p:txBody>
          <a:bodyPr/>
          <a:lstStyle/>
          <a:p>
            <a:endParaRPr lang="zh-CN" altLang="en-US"/>
          </a:p>
        </p:txBody>
      </p:sp>
      <p:sp>
        <p:nvSpPr>
          <p:cNvPr id="125982" name="Text Box 32"/>
          <p:cNvSpPr txBox="1">
            <a:spLocks noChangeArrowheads="1"/>
          </p:cNvSpPr>
          <p:nvPr/>
        </p:nvSpPr>
        <p:spPr bwMode="auto">
          <a:xfrm>
            <a:off x="2847975" y="4124325"/>
            <a:ext cx="793750" cy="457200"/>
          </a:xfrm>
          <a:prstGeom prst="rect">
            <a:avLst/>
          </a:prstGeom>
          <a:noFill/>
          <a:ln w="9525">
            <a:noFill/>
            <a:miter lim="800000"/>
          </a:ln>
        </p:spPr>
        <p:txBody>
          <a:bodyPr wrap="none">
            <a:spAutoFit/>
          </a:bodyPr>
          <a:lstStyle/>
          <a:p>
            <a:r>
              <a:rPr lang="en-US" altLang="zh-CN" sz="2400" b="1">
                <a:solidFill>
                  <a:srgbClr val="000000"/>
                </a:solidFill>
                <a:ea typeface="宋体" panose="02010600030101010101" pitchFamily="2" charset="-122"/>
              </a:rPr>
              <a:t>4040</a:t>
            </a:r>
          </a:p>
        </p:txBody>
      </p:sp>
      <p:sp>
        <p:nvSpPr>
          <p:cNvPr id="125983" name="Text Box 33"/>
          <p:cNvSpPr txBox="1">
            <a:spLocks noChangeArrowheads="1"/>
          </p:cNvSpPr>
          <p:nvPr/>
        </p:nvSpPr>
        <p:spPr bwMode="auto">
          <a:xfrm>
            <a:off x="2847975" y="4657725"/>
            <a:ext cx="793750" cy="457200"/>
          </a:xfrm>
          <a:prstGeom prst="rect">
            <a:avLst/>
          </a:prstGeom>
          <a:noFill/>
          <a:ln w="9525">
            <a:noFill/>
            <a:miter lim="800000"/>
          </a:ln>
        </p:spPr>
        <p:txBody>
          <a:bodyPr wrap="none">
            <a:spAutoFit/>
          </a:bodyPr>
          <a:lstStyle/>
          <a:p>
            <a:r>
              <a:rPr lang="en-US" altLang="zh-CN" sz="2400" b="1">
                <a:solidFill>
                  <a:srgbClr val="000000"/>
                </a:solidFill>
                <a:ea typeface="宋体" panose="02010600030101010101" pitchFamily="2" charset="-122"/>
              </a:rPr>
              <a:t>4092</a:t>
            </a:r>
          </a:p>
        </p:txBody>
      </p:sp>
      <p:sp>
        <p:nvSpPr>
          <p:cNvPr id="125984" name="Text Box 34"/>
          <p:cNvSpPr txBox="1">
            <a:spLocks noChangeArrowheads="1"/>
          </p:cNvSpPr>
          <p:nvPr/>
        </p:nvSpPr>
        <p:spPr bwMode="auto">
          <a:xfrm>
            <a:off x="2771775" y="5087938"/>
            <a:ext cx="1143000" cy="457200"/>
          </a:xfrm>
          <a:prstGeom prst="rect">
            <a:avLst/>
          </a:prstGeom>
          <a:noFill/>
          <a:ln w="9525">
            <a:noFill/>
            <a:miter lim="800000"/>
          </a:ln>
        </p:spPr>
        <p:txBody>
          <a:bodyPr>
            <a:spAutoFit/>
          </a:bodyPr>
          <a:lstStyle/>
          <a:p>
            <a:r>
              <a:rPr lang="en-US" altLang="zh-CN" sz="2400" b="1">
                <a:solidFill>
                  <a:srgbClr val="000000"/>
                </a:solidFill>
                <a:ea typeface="宋体" panose="02010600030101010101" pitchFamily="2" charset="-122"/>
              </a:rPr>
              <a:t>10000</a:t>
            </a:r>
          </a:p>
        </p:txBody>
      </p:sp>
      <p:sp>
        <p:nvSpPr>
          <p:cNvPr id="125985" name="Text Box 35"/>
          <p:cNvSpPr txBox="1">
            <a:spLocks noChangeArrowheads="1"/>
          </p:cNvSpPr>
          <p:nvPr/>
        </p:nvSpPr>
        <p:spPr bwMode="auto">
          <a:xfrm>
            <a:off x="2771775" y="5419725"/>
            <a:ext cx="1219200" cy="457200"/>
          </a:xfrm>
          <a:prstGeom prst="rect">
            <a:avLst/>
          </a:prstGeom>
          <a:noFill/>
          <a:ln w="9525">
            <a:noFill/>
            <a:miter lim="800000"/>
          </a:ln>
        </p:spPr>
        <p:txBody>
          <a:bodyPr>
            <a:spAutoFit/>
          </a:bodyPr>
          <a:lstStyle/>
          <a:p>
            <a:r>
              <a:rPr lang="en-US" altLang="zh-CN" sz="2400" b="1" dirty="0">
                <a:solidFill>
                  <a:srgbClr val="000000"/>
                </a:solidFill>
                <a:ea typeface="宋体" panose="02010600030101010101" pitchFamily="2" charset="-122"/>
              </a:rPr>
              <a:t>12000</a:t>
            </a:r>
          </a:p>
        </p:txBody>
      </p:sp>
      <p:sp>
        <p:nvSpPr>
          <p:cNvPr id="125986" name="Text Box 36"/>
          <p:cNvSpPr txBox="1">
            <a:spLocks noChangeArrowheads="1"/>
          </p:cNvSpPr>
          <p:nvPr/>
        </p:nvSpPr>
        <p:spPr bwMode="auto">
          <a:xfrm>
            <a:off x="2771775" y="5800725"/>
            <a:ext cx="946150" cy="457200"/>
          </a:xfrm>
          <a:prstGeom prst="rect">
            <a:avLst/>
          </a:prstGeom>
          <a:noFill/>
          <a:ln w="9525">
            <a:noFill/>
            <a:miter lim="800000"/>
          </a:ln>
        </p:spPr>
        <p:txBody>
          <a:bodyPr wrap="none">
            <a:spAutoFit/>
          </a:bodyPr>
          <a:lstStyle/>
          <a:p>
            <a:r>
              <a:rPr lang="en-US" altLang="zh-CN" sz="2400" b="1" dirty="0">
                <a:solidFill>
                  <a:srgbClr val="000000"/>
                </a:solidFill>
                <a:ea typeface="宋体" panose="02010600030101010101" pitchFamily="2" charset="-122"/>
              </a:rPr>
              <a:t>24000</a:t>
            </a:r>
          </a:p>
        </p:txBody>
      </p:sp>
      <p:sp>
        <p:nvSpPr>
          <p:cNvPr id="125987" name="Text Box 37"/>
          <p:cNvSpPr txBox="1">
            <a:spLocks noChangeArrowheads="1"/>
          </p:cNvSpPr>
          <p:nvPr/>
        </p:nvSpPr>
        <p:spPr bwMode="auto">
          <a:xfrm>
            <a:off x="2771775" y="6181725"/>
            <a:ext cx="946150" cy="457200"/>
          </a:xfrm>
          <a:prstGeom prst="rect">
            <a:avLst/>
          </a:prstGeom>
          <a:noFill/>
          <a:ln w="9525">
            <a:noFill/>
            <a:miter lim="800000"/>
          </a:ln>
        </p:spPr>
        <p:txBody>
          <a:bodyPr wrap="none">
            <a:spAutoFit/>
          </a:bodyPr>
          <a:lstStyle/>
          <a:p>
            <a:r>
              <a:rPr lang="en-US" altLang="zh-CN" sz="2400" b="1" dirty="0">
                <a:solidFill>
                  <a:srgbClr val="000000"/>
                </a:solidFill>
                <a:ea typeface="宋体" panose="02010600030101010101" pitchFamily="2" charset="-122"/>
              </a:rPr>
              <a:t>80640</a:t>
            </a:r>
          </a:p>
        </p:txBody>
      </p:sp>
      <p:sp>
        <p:nvSpPr>
          <p:cNvPr id="125988" name="Text Box 38"/>
          <p:cNvSpPr txBox="1">
            <a:spLocks noChangeArrowheads="1"/>
          </p:cNvSpPr>
          <p:nvPr/>
        </p:nvSpPr>
        <p:spPr bwMode="auto">
          <a:xfrm>
            <a:off x="4829175" y="4124325"/>
            <a:ext cx="793750" cy="457200"/>
          </a:xfrm>
          <a:prstGeom prst="rect">
            <a:avLst/>
          </a:prstGeom>
          <a:noFill/>
          <a:ln w="9525">
            <a:noFill/>
            <a:miter lim="800000"/>
          </a:ln>
        </p:spPr>
        <p:txBody>
          <a:bodyPr wrap="none">
            <a:spAutoFit/>
          </a:bodyPr>
          <a:lstStyle/>
          <a:p>
            <a:r>
              <a:rPr lang="en-US" altLang="zh-CN" sz="2400" b="1">
                <a:solidFill>
                  <a:srgbClr val="000000"/>
                </a:solidFill>
                <a:ea typeface="宋体" panose="02010600030101010101" pitchFamily="2" charset="-122"/>
              </a:rPr>
              <a:t>2048</a:t>
            </a:r>
          </a:p>
        </p:txBody>
      </p:sp>
      <p:sp>
        <p:nvSpPr>
          <p:cNvPr id="125989" name="Text Box 39"/>
          <p:cNvSpPr txBox="1">
            <a:spLocks noChangeArrowheads="1"/>
          </p:cNvSpPr>
          <p:nvPr/>
        </p:nvSpPr>
        <p:spPr bwMode="auto">
          <a:xfrm>
            <a:off x="4829175" y="4581525"/>
            <a:ext cx="793750" cy="457200"/>
          </a:xfrm>
          <a:prstGeom prst="rect">
            <a:avLst/>
          </a:prstGeom>
          <a:noFill/>
          <a:ln w="9525">
            <a:noFill/>
            <a:miter lim="800000"/>
          </a:ln>
        </p:spPr>
        <p:txBody>
          <a:bodyPr wrap="none">
            <a:spAutoFit/>
          </a:bodyPr>
          <a:lstStyle/>
          <a:p>
            <a:r>
              <a:rPr lang="en-US" altLang="zh-CN" sz="2400" b="1">
                <a:solidFill>
                  <a:srgbClr val="000000"/>
                </a:solidFill>
                <a:ea typeface="宋体" panose="02010600030101010101" pitchFamily="2" charset="-122"/>
              </a:rPr>
              <a:t>2048</a:t>
            </a:r>
          </a:p>
        </p:txBody>
      </p:sp>
      <p:sp>
        <p:nvSpPr>
          <p:cNvPr id="125990" name="Text Box 40"/>
          <p:cNvSpPr txBox="1">
            <a:spLocks noChangeArrowheads="1"/>
          </p:cNvSpPr>
          <p:nvPr/>
        </p:nvSpPr>
        <p:spPr bwMode="auto">
          <a:xfrm>
            <a:off x="4829175" y="5038725"/>
            <a:ext cx="793750" cy="457200"/>
          </a:xfrm>
          <a:prstGeom prst="rect">
            <a:avLst/>
          </a:prstGeom>
          <a:noFill/>
          <a:ln w="9525">
            <a:noFill/>
            <a:miter lim="800000"/>
          </a:ln>
        </p:spPr>
        <p:txBody>
          <a:bodyPr wrap="none">
            <a:spAutoFit/>
          </a:bodyPr>
          <a:lstStyle/>
          <a:p>
            <a:r>
              <a:rPr lang="en-US" altLang="zh-CN" sz="2400" b="1">
                <a:solidFill>
                  <a:srgbClr val="000000"/>
                </a:solidFill>
                <a:ea typeface="宋体" panose="02010600030101010101" pitchFamily="2" charset="-122"/>
              </a:rPr>
              <a:t>4979</a:t>
            </a:r>
          </a:p>
        </p:txBody>
      </p:sp>
      <p:sp>
        <p:nvSpPr>
          <p:cNvPr id="125991" name="Text Box 41"/>
          <p:cNvSpPr txBox="1">
            <a:spLocks noChangeArrowheads="1"/>
          </p:cNvSpPr>
          <p:nvPr/>
        </p:nvSpPr>
        <p:spPr bwMode="auto">
          <a:xfrm>
            <a:off x="4829175" y="5419725"/>
            <a:ext cx="793750" cy="457200"/>
          </a:xfrm>
          <a:prstGeom prst="rect">
            <a:avLst/>
          </a:prstGeom>
          <a:noFill/>
          <a:ln w="9525">
            <a:noFill/>
            <a:miter lim="800000"/>
          </a:ln>
        </p:spPr>
        <p:txBody>
          <a:bodyPr wrap="none">
            <a:spAutoFit/>
          </a:bodyPr>
          <a:lstStyle/>
          <a:p>
            <a:r>
              <a:rPr lang="en-US" altLang="zh-CN" sz="2400" b="1">
                <a:solidFill>
                  <a:srgbClr val="000000"/>
                </a:solidFill>
                <a:ea typeface="宋体" panose="02010600030101010101" pitchFamily="2" charset="-122"/>
              </a:rPr>
              <a:t>6019</a:t>
            </a:r>
          </a:p>
        </p:txBody>
      </p:sp>
      <p:sp>
        <p:nvSpPr>
          <p:cNvPr id="125992" name="Text Box 42"/>
          <p:cNvSpPr txBox="1">
            <a:spLocks noChangeArrowheads="1"/>
          </p:cNvSpPr>
          <p:nvPr/>
        </p:nvSpPr>
        <p:spPr bwMode="auto">
          <a:xfrm>
            <a:off x="4829175" y="5800725"/>
            <a:ext cx="946150" cy="457200"/>
          </a:xfrm>
          <a:prstGeom prst="rect">
            <a:avLst/>
          </a:prstGeom>
          <a:noFill/>
          <a:ln w="9525">
            <a:noFill/>
            <a:miter lim="800000"/>
          </a:ln>
        </p:spPr>
        <p:txBody>
          <a:bodyPr wrap="none">
            <a:spAutoFit/>
          </a:bodyPr>
          <a:lstStyle/>
          <a:p>
            <a:r>
              <a:rPr lang="en-US" altLang="zh-CN" sz="2400" b="1">
                <a:solidFill>
                  <a:srgbClr val="000000"/>
                </a:solidFill>
                <a:ea typeface="宋体" panose="02010600030101010101" pitchFamily="2" charset="-122"/>
              </a:rPr>
              <a:t>12012</a:t>
            </a:r>
          </a:p>
        </p:txBody>
      </p:sp>
      <p:sp>
        <p:nvSpPr>
          <p:cNvPr id="125993" name="Text Box 43"/>
          <p:cNvSpPr txBox="1">
            <a:spLocks noChangeArrowheads="1"/>
          </p:cNvSpPr>
          <p:nvPr/>
        </p:nvSpPr>
        <p:spPr bwMode="auto">
          <a:xfrm>
            <a:off x="4829175" y="6181725"/>
            <a:ext cx="946150" cy="457200"/>
          </a:xfrm>
          <a:prstGeom prst="rect">
            <a:avLst/>
          </a:prstGeom>
          <a:noFill/>
          <a:ln w="9525">
            <a:noFill/>
            <a:miter lim="800000"/>
          </a:ln>
        </p:spPr>
        <p:txBody>
          <a:bodyPr wrap="none">
            <a:spAutoFit/>
          </a:bodyPr>
          <a:lstStyle/>
          <a:p>
            <a:r>
              <a:rPr lang="en-US" altLang="zh-CN" sz="2400" b="1">
                <a:solidFill>
                  <a:srgbClr val="000000"/>
                </a:solidFill>
                <a:ea typeface="宋体" panose="02010600030101010101" pitchFamily="2" charset="-122"/>
              </a:rPr>
              <a:t>39699</a:t>
            </a:r>
          </a:p>
        </p:txBody>
      </p:sp>
      <p:sp>
        <p:nvSpPr>
          <p:cNvPr id="125994" name="Text Box 44"/>
          <p:cNvSpPr txBox="1">
            <a:spLocks noChangeArrowheads="1"/>
          </p:cNvSpPr>
          <p:nvPr/>
        </p:nvSpPr>
        <p:spPr bwMode="auto">
          <a:xfrm>
            <a:off x="6886575" y="4249738"/>
            <a:ext cx="1098550" cy="457200"/>
          </a:xfrm>
          <a:prstGeom prst="rect">
            <a:avLst/>
          </a:prstGeom>
          <a:noFill/>
          <a:ln w="9525">
            <a:noFill/>
            <a:miter lim="800000"/>
          </a:ln>
        </p:spPr>
        <p:txBody>
          <a:bodyPr wrap="none">
            <a:spAutoFit/>
          </a:bodyPr>
          <a:lstStyle/>
          <a:p>
            <a:r>
              <a:rPr lang="zh-CN" altLang="en-US" sz="2400" b="1">
                <a:solidFill>
                  <a:srgbClr val="000000"/>
                </a:solidFill>
                <a:ea typeface="宋体" panose="02010600030101010101" pitchFamily="2" charset="-122"/>
              </a:rPr>
              <a:t> </a:t>
            </a:r>
            <a:r>
              <a:rPr lang="en-US" altLang="zh-CN" sz="2400" b="1">
                <a:solidFill>
                  <a:srgbClr val="000000"/>
                </a:solidFill>
                <a:ea typeface="宋体" panose="02010600030101010101" pitchFamily="2" charset="-122"/>
              </a:rPr>
              <a:t>0.5069</a:t>
            </a:r>
          </a:p>
        </p:txBody>
      </p:sp>
      <p:sp>
        <p:nvSpPr>
          <p:cNvPr id="125995" name="Text Box 45"/>
          <p:cNvSpPr txBox="1">
            <a:spLocks noChangeArrowheads="1"/>
          </p:cNvSpPr>
          <p:nvPr/>
        </p:nvSpPr>
        <p:spPr bwMode="auto">
          <a:xfrm>
            <a:off x="6886575" y="4630738"/>
            <a:ext cx="1098550" cy="457200"/>
          </a:xfrm>
          <a:prstGeom prst="rect">
            <a:avLst/>
          </a:prstGeom>
          <a:noFill/>
          <a:ln w="9525">
            <a:noFill/>
            <a:miter lim="800000"/>
          </a:ln>
        </p:spPr>
        <p:txBody>
          <a:bodyPr wrap="none">
            <a:spAutoFit/>
          </a:bodyPr>
          <a:lstStyle/>
          <a:p>
            <a:r>
              <a:rPr lang="zh-CN" altLang="en-US" sz="2400" b="1" dirty="0">
                <a:solidFill>
                  <a:srgbClr val="000000"/>
                </a:solidFill>
                <a:ea typeface="宋体" panose="02010600030101010101" pitchFamily="2" charset="-122"/>
              </a:rPr>
              <a:t> </a:t>
            </a:r>
            <a:r>
              <a:rPr lang="en-US" altLang="zh-CN" sz="2400" b="1" dirty="0">
                <a:solidFill>
                  <a:srgbClr val="000000"/>
                </a:solidFill>
                <a:ea typeface="宋体" panose="02010600030101010101" pitchFamily="2" charset="-122"/>
              </a:rPr>
              <a:t>0.5005</a:t>
            </a:r>
          </a:p>
        </p:txBody>
      </p:sp>
      <p:sp>
        <p:nvSpPr>
          <p:cNvPr id="125996" name="Text Box 46"/>
          <p:cNvSpPr txBox="1">
            <a:spLocks noChangeArrowheads="1"/>
          </p:cNvSpPr>
          <p:nvPr/>
        </p:nvSpPr>
        <p:spPr bwMode="auto">
          <a:xfrm>
            <a:off x="6946900" y="5053013"/>
            <a:ext cx="1022350" cy="457200"/>
          </a:xfrm>
          <a:prstGeom prst="rect">
            <a:avLst/>
          </a:prstGeom>
          <a:noFill/>
          <a:ln w="9525">
            <a:noFill/>
            <a:miter lim="800000"/>
          </a:ln>
        </p:spPr>
        <p:txBody>
          <a:bodyPr wrap="none">
            <a:spAutoFit/>
          </a:bodyPr>
          <a:lstStyle/>
          <a:p>
            <a:r>
              <a:rPr lang="en-US" altLang="zh-CN" sz="2400" b="1" dirty="0">
                <a:solidFill>
                  <a:srgbClr val="000000"/>
                </a:solidFill>
                <a:ea typeface="宋体" panose="02010600030101010101" pitchFamily="2" charset="-122"/>
              </a:rPr>
              <a:t>0.4979</a:t>
            </a:r>
          </a:p>
        </p:txBody>
      </p:sp>
      <p:sp>
        <p:nvSpPr>
          <p:cNvPr id="125997" name="Text Box 47"/>
          <p:cNvSpPr txBox="1">
            <a:spLocks noChangeArrowheads="1"/>
          </p:cNvSpPr>
          <p:nvPr/>
        </p:nvSpPr>
        <p:spPr bwMode="auto">
          <a:xfrm>
            <a:off x="6946900" y="5434013"/>
            <a:ext cx="1022350" cy="457200"/>
          </a:xfrm>
          <a:prstGeom prst="rect">
            <a:avLst/>
          </a:prstGeom>
          <a:noFill/>
          <a:ln w="9525">
            <a:noFill/>
            <a:miter lim="800000"/>
          </a:ln>
        </p:spPr>
        <p:txBody>
          <a:bodyPr wrap="none">
            <a:spAutoFit/>
          </a:bodyPr>
          <a:lstStyle/>
          <a:p>
            <a:r>
              <a:rPr lang="en-US" altLang="zh-CN" sz="2400" b="1" dirty="0">
                <a:solidFill>
                  <a:srgbClr val="000000"/>
                </a:solidFill>
                <a:ea typeface="宋体" panose="02010600030101010101" pitchFamily="2" charset="-122"/>
              </a:rPr>
              <a:t>0.5016</a:t>
            </a:r>
          </a:p>
        </p:txBody>
      </p:sp>
      <p:sp>
        <p:nvSpPr>
          <p:cNvPr id="125998" name="Text Box 48"/>
          <p:cNvSpPr txBox="1">
            <a:spLocks noChangeArrowheads="1"/>
          </p:cNvSpPr>
          <p:nvPr/>
        </p:nvSpPr>
        <p:spPr bwMode="auto">
          <a:xfrm>
            <a:off x="6946900" y="5815013"/>
            <a:ext cx="1022350" cy="457200"/>
          </a:xfrm>
          <a:prstGeom prst="rect">
            <a:avLst/>
          </a:prstGeom>
          <a:noFill/>
          <a:ln w="9525">
            <a:noFill/>
            <a:miter lim="800000"/>
          </a:ln>
        </p:spPr>
        <p:txBody>
          <a:bodyPr wrap="none">
            <a:spAutoFit/>
          </a:bodyPr>
          <a:lstStyle/>
          <a:p>
            <a:r>
              <a:rPr lang="en-US" altLang="zh-CN" sz="2400" b="1">
                <a:solidFill>
                  <a:srgbClr val="000000"/>
                </a:solidFill>
                <a:ea typeface="宋体" panose="02010600030101010101" pitchFamily="2" charset="-122"/>
              </a:rPr>
              <a:t>0.5005</a:t>
            </a:r>
          </a:p>
        </p:txBody>
      </p:sp>
      <p:sp>
        <p:nvSpPr>
          <p:cNvPr id="125999" name="Text Box 49"/>
          <p:cNvSpPr txBox="1">
            <a:spLocks noChangeArrowheads="1"/>
          </p:cNvSpPr>
          <p:nvPr/>
        </p:nvSpPr>
        <p:spPr bwMode="auto">
          <a:xfrm>
            <a:off x="6946900" y="6196013"/>
            <a:ext cx="1022350" cy="457200"/>
          </a:xfrm>
          <a:prstGeom prst="rect">
            <a:avLst/>
          </a:prstGeom>
          <a:noFill/>
          <a:ln w="9525">
            <a:noFill/>
            <a:miter lim="800000"/>
          </a:ln>
        </p:spPr>
        <p:txBody>
          <a:bodyPr wrap="none">
            <a:spAutoFit/>
          </a:bodyPr>
          <a:lstStyle/>
          <a:p>
            <a:r>
              <a:rPr lang="en-US" altLang="zh-CN" sz="2400" b="1" dirty="0">
                <a:solidFill>
                  <a:srgbClr val="000000"/>
                </a:solidFill>
                <a:ea typeface="宋体" panose="02010600030101010101" pitchFamily="2" charset="-122"/>
              </a:rPr>
              <a:t>0.4923</a:t>
            </a:r>
          </a:p>
        </p:txBody>
      </p:sp>
      <p:sp>
        <p:nvSpPr>
          <p:cNvPr id="126000" name="Rectangle 50"/>
          <p:cNvSpPr>
            <a:spLocks noChangeArrowheads="1"/>
          </p:cNvSpPr>
          <p:nvPr/>
        </p:nvSpPr>
        <p:spPr bwMode="auto">
          <a:xfrm>
            <a:off x="761683" y="1080770"/>
            <a:ext cx="7921625" cy="2445385"/>
          </a:xfrm>
          <a:prstGeom prst="rect">
            <a:avLst/>
          </a:prstGeom>
          <a:noFill/>
          <a:ln w="9525">
            <a:noFill/>
            <a:miter lim="800000"/>
          </a:ln>
        </p:spPr>
        <p:txBody>
          <a:bodyPr>
            <a:spAutoFit/>
          </a:bodyPr>
          <a:lstStyle/>
          <a:p>
            <a:pPr fontAlgn="t">
              <a:spcBef>
                <a:spcPct val="50000"/>
              </a:spcBef>
            </a:pPr>
            <a:r>
              <a:rPr lang="zh-CN" altLang="en-US" b="1" dirty="0">
                <a:ea typeface="楷体_GB2312" pitchFamily="49" charset="-122"/>
                <a:sym typeface="+mn-ea"/>
              </a:rPr>
              <a:t>由于随机现象的结果事先无法预知，初看起来，随机</a:t>
            </a:r>
            <a:r>
              <a:rPr lang="zh-CN" altLang="en-US" b="1" dirty="0">
                <a:solidFill>
                  <a:srgbClr val="0000CC"/>
                </a:solidFill>
                <a:ea typeface="楷体_GB2312" pitchFamily="49" charset="-122"/>
                <a:sym typeface="+mn-ea"/>
              </a:rPr>
              <a:t>现象毫无规律</a:t>
            </a:r>
            <a:r>
              <a:rPr lang="zh-CN" altLang="en-US" b="1" dirty="0">
                <a:ea typeface="楷体_GB2312" pitchFamily="49" charset="-122"/>
                <a:sym typeface="+mn-ea"/>
              </a:rPr>
              <a:t>可言。</a:t>
            </a:r>
            <a:endParaRPr lang="zh-CN" altLang="en-US" b="1" dirty="0">
              <a:ea typeface="楷体_GB2312" pitchFamily="49" charset="-122"/>
            </a:endParaRPr>
          </a:p>
          <a:p>
            <a:pPr fontAlgn="t">
              <a:spcBef>
                <a:spcPct val="50000"/>
              </a:spcBef>
            </a:pPr>
            <a:r>
              <a:rPr lang="zh-CN" altLang="en-US" b="1" dirty="0">
                <a:ea typeface="楷体_GB2312" pitchFamily="49" charset="-122"/>
                <a:sym typeface="+mn-ea"/>
              </a:rPr>
              <a:t>    然而人们发现同一随机现象在</a:t>
            </a:r>
            <a:r>
              <a:rPr lang="zh-CN" altLang="en-US" b="1" dirty="0">
                <a:solidFill>
                  <a:srgbClr val="0000CC"/>
                </a:solidFill>
                <a:ea typeface="楷体_GB2312" pitchFamily="49" charset="-122"/>
                <a:sym typeface="+mn-ea"/>
              </a:rPr>
              <a:t>大量重复</a:t>
            </a:r>
            <a:r>
              <a:rPr lang="zh-CN" altLang="en-US" b="1" dirty="0">
                <a:ea typeface="楷体_GB2312" pitchFamily="49" charset="-122"/>
                <a:sym typeface="+mn-ea"/>
              </a:rPr>
              <a:t>出现时，其每种可能的结果</a:t>
            </a:r>
            <a:r>
              <a:rPr lang="zh-CN" altLang="en-US" b="1" dirty="0">
                <a:ea typeface="宋体" panose="02010600030101010101" pitchFamily="2" charset="-122"/>
                <a:sym typeface="+mn-ea"/>
              </a:rPr>
              <a:t>出现的频率却具有稳定性，从而表明随机现象也有其</a:t>
            </a:r>
            <a:r>
              <a:rPr lang="zh-CN" altLang="en-US" b="1" dirty="0">
                <a:solidFill>
                  <a:srgbClr val="0000CC"/>
                </a:solidFill>
                <a:ea typeface="宋体" panose="02010600030101010101" pitchFamily="2" charset="-122"/>
                <a:sym typeface="+mn-ea"/>
              </a:rPr>
              <a:t>固有的规律性</a:t>
            </a:r>
            <a:r>
              <a:rPr lang="zh-CN" altLang="en-US" b="1" dirty="0">
                <a:ea typeface="宋体" panose="02010600030101010101" pitchFamily="2" charset="-122"/>
                <a:sym typeface="+mn-ea"/>
              </a:rPr>
              <a:t>。</a:t>
            </a:r>
          </a:p>
          <a:p>
            <a:pPr fontAlgn="t">
              <a:spcBef>
                <a:spcPct val="50000"/>
              </a:spcBef>
            </a:pPr>
            <a:r>
              <a:rPr lang="zh-CN" altLang="en-US" b="1" dirty="0">
                <a:ea typeface="宋体" panose="02010600030101010101" pitchFamily="2" charset="-122"/>
                <a:sym typeface="+mn-ea"/>
              </a:rPr>
              <a:t>随机试验的结果叫做事件，大量试验重具有某种规律性的事件叫：随机事件</a:t>
            </a:r>
            <a:endParaRPr lang="zh-CN" altLang="en-US" b="1" dirty="0">
              <a:ea typeface="楷体_GB2312" pitchFamily="49" charset="-122"/>
            </a:endParaRPr>
          </a:p>
          <a:p>
            <a:pPr fontAlgn="t">
              <a:spcBef>
                <a:spcPct val="50000"/>
              </a:spcBef>
            </a:pPr>
            <a:r>
              <a:rPr lang="zh-CN" altLang="en-US" b="1" dirty="0">
                <a:solidFill>
                  <a:srgbClr val="000000"/>
                </a:solidFill>
                <a:latin typeface="宋体" panose="02010600030101010101" pitchFamily="2" charset="-122"/>
                <a:ea typeface="宋体" panose="02010600030101010101" pitchFamily="2" charset="-122"/>
              </a:rPr>
              <a:t>表</a:t>
            </a:r>
            <a:r>
              <a:rPr lang="en-US" altLang="zh-CN" b="1" dirty="0">
                <a:solidFill>
                  <a:srgbClr val="000000"/>
                </a:solidFill>
                <a:latin typeface="宋体" panose="02010600030101010101" pitchFamily="2" charset="-122"/>
                <a:ea typeface="宋体" panose="02010600030101010101" pitchFamily="2" charset="-122"/>
              </a:rPr>
              <a:t>1.1</a:t>
            </a:r>
            <a:r>
              <a:rPr lang="zh-CN" altLang="en-US" b="1" dirty="0">
                <a:solidFill>
                  <a:srgbClr val="000000"/>
                </a:solidFill>
                <a:latin typeface="宋体" panose="02010600030101010101" pitchFamily="2" charset="-122"/>
                <a:ea typeface="宋体" panose="02010600030101010101" pitchFamily="2" charset="-122"/>
              </a:rPr>
              <a:t>列出</a:t>
            </a:r>
            <a:r>
              <a:rPr lang="en-US" altLang="zh-CN" b="1" dirty="0">
                <a:solidFill>
                  <a:srgbClr val="000000"/>
                </a:solidFill>
                <a:latin typeface="宋体" panose="02010600030101010101" pitchFamily="2" charset="-122"/>
                <a:ea typeface="宋体" panose="02010600030101010101" pitchFamily="2" charset="-122"/>
              </a:rPr>
              <a:t>Buffon</a:t>
            </a:r>
            <a:r>
              <a:rPr lang="zh-CN" altLang="en-US" b="1" dirty="0">
                <a:solidFill>
                  <a:srgbClr val="000000"/>
                </a:solidFill>
                <a:latin typeface="宋体" panose="02010600030101010101" pitchFamily="2" charset="-122"/>
                <a:ea typeface="宋体" panose="02010600030101010101" pitchFamily="2" charset="-122"/>
              </a:rPr>
              <a:t>等人连续抛掷均匀硬币所得的结果。从表中数据可以看到，当抛掷次数很大时，正面出现的频率非常接近</a:t>
            </a:r>
            <a:r>
              <a:rPr lang="en-US" altLang="zh-CN" b="1" dirty="0">
                <a:solidFill>
                  <a:srgbClr val="000000"/>
                </a:solidFill>
                <a:latin typeface="宋体" panose="02010600030101010101" pitchFamily="2" charset="-122"/>
                <a:ea typeface="宋体" panose="02010600030101010101" pitchFamily="2" charset="-122"/>
              </a:rPr>
              <a:t>0.5</a:t>
            </a:r>
            <a:r>
              <a:rPr lang="zh-CN" altLang="en-US" b="1" dirty="0">
                <a:solidFill>
                  <a:srgbClr val="000000"/>
                </a:solidFill>
                <a:latin typeface="宋体" panose="02010600030101010101" pitchFamily="2" charset="-122"/>
                <a:ea typeface="宋体" panose="02010600030101010101" pitchFamily="2" charset="-122"/>
              </a:rPr>
              <a:t>，就是说，出现正面与出现反面的机会差不多各占一半。</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3380" name="Text Box 4"/>
          <p:cNvSpPr txBox="1">
            <a:spLocks noChangeArrowheads="1"/>
          </p:cNvSpPr>
          <p:nvPr/>
        </p:nvSpPr>
        <p:spPr bwMode="auto">
          <a:xfrm>
            <a:off x="1042988" y="692150"/>
            <a:ext cx="7416800" cy="750888"/>
          </a:xfrm>
          <a:prstGeom prst="rect">
            <a:avLst/>
          </a:prstGeom>
          <a:noFill/>
          <a:ln w="9525">
            <a:noFill/>
            <a:miter lim="800000"/>
          </a:ln>
          <a:effectLst/>
        </p:spPr>
        <p:txBody>
          <a:bodyPr>
            <a:spAutoFit/>
          </a:bodyPr>
          <a:lstStyle/>
          <a:p>
            <a:pPr>
              <a:lnSpc>
                <a:spcPct val="120000"/>
              </a:lnSpc>
            </a:pPr>
            <a:r>
              <a:rPr lang="zh-CN" altLang="zh-CN" sz="3600" b="1">
                <a:latin typeface="楷体_GB2312" pitchFamily="49" charset="-122"/>
                <a:ea typeface="楷体_GB2312" pitchFamily="49" charset="-122"/>
              </a:rPr>
              <a:t>一维</a:t>
            </a:r>
            <a:r>
              <a:rPr lang="zh-CN" altLang="en-US" sz="3600" b="1">
                <a:latin typeface="楷体_GB2312" pitchFamily="49" charset="-122"/>
                <a:ea typeface="楷体_GB2312" pitchFamily="49" charset="-122"/>
              </a:rPr>
              <a:t>随机变量的数学期望</a:t>
            </a:r>
            <a:r>
              <a:rPr lang="en-US" altLang="zh-CN" sz="3600" b="1">
                <a:latin typeface="楷体_GB2312" pitchFamily="49" charset="-122"/>
                <a:ea typeface="楷体_GB2312" pitchFamily="49" charset="-122"/>
              </a:rPr>
              <a:t>(Cont.)</a:t>
            </a:r>
          </a:p>
        </p:txBody>
      </p:sp>
      <p:sp>
        <p:nvSpPr>
          <p:cNvPr id="1253381" name="Rectangle 5"/>
          <p:cNvSpPr>
            <a:spLocks noChangeArrowheads="1"/>
          </p:cNvSpPr>
          <p:nvPr/>
        </p:nvSpPr>
        <p:spPr bwMode="auto">
          <a:xfrm>
            <a:off x="1095375" y="1673225"/>
            <a:ext cx="4719638" cy="407988"/>
          </a:xfrm>
          <a:prstGeom prst="rect">
            <a:avLst/>
          </a:prstGeom>
          <a:noFill/>
          <a:ln w="9525">
            <a:noFill/>
            <a:miter lim="800000"/>
          </a:ln>
          <a:effectLst/>
        </p:spPr>
        <p:txBody>
          <a:bodyPr lIns="71670" tIns="35835" rIns="71670" bIns="35835">
            <a:spAutoFit/>
          </a:bodyPr>
          <a:lstStyle/>
          <a:p>
            <a:pPr defTabSz="717550" eaLnBrk="0" hangingPunct="0"/>
            <a:r>
              <a:rPr kumimoji="0" lang="zh-CN" altLang="en-US" sz="2200" b="1" dirty="0">
                <a:solidFill>
                  <a:srgbClr val="0000FF"/>
                </a:solidFill>
                <a:latin typeface="黑体" panose="02010609060101010101" pitchFamily="49" charset="-122"/>
                <a:ea typeface="黑体" panose="02010609060101010101" pitchFamily="49" charset="-122"/>
              </a:rPr>
              <a:t>实例</a:t>
            </a:r>
            <a:r>
              <a:rPr kumimoji="0" lang="zh-CN" altLang="en-US" sz="2200" b="1" dirty="0">
                <a:solidFill>
                  <a:srgbClr val="3333FF"/>
                </a:solidFill>
                <a:ea typeface="黑体" panose="02010609060101010101" pitchFamily="49" charset="-122"/>
              </a:rPr>
              <a:t>   </a:t>
            </a:r>
            <a:r>
              <a:rPr kumimoji="0" lang="zh-CN" altLang="en-US" sz="2200" b="1" dirty="0">
                <a:latin typeface="宋体" panose="02010600030101010101" pitchFamily="2" charset="-122"/>
                <a:ea typeface="宋体" panose="02010600030101010101" pitchFamily="2" charset="-122"/>
              </a:rPr>
              <a:t>如何确定投资决策方向</a:t>
            </a:r>
            <a:r>
              <a:rPr kumimoji="0" lang="en-US" altLang="zh-CN" sz="2200" b="1" dirty="0">
                <a:latin typeface="宋体" panose="02010600030101010101" pitchFamily="2" charset="-122"/>
                <a:ea typeface="宋体" panose="02010600030101010101" pitchFamily="2" charset="-122"/>
              </a:rPr>
              <a:t>?</a:t>
            </a:r>
          </a:p>
        </p:txBody>
      </p:sp>
      <p:sp>
        <p:nvSpPr>
          <p:cNvPr id="1253382" name="Rectangle 6"/>
          <p:cNvSpPr>
            <a:spLocks noChangeArrowheads="1"/>
          </p:cNvSpPr>
          <p:nvPr/>
        </p:nvSpPr>
        <p:spPr bwMode="auto">
          <a:xfrm>
            <a:off x="1095375" y="2008188"/>
            <a:ext cx="4719638" cy="2081212"/>
          </a:xfrm>
          <a:prstGeom prst="rect">
            <a:avLst/>
          </a:prstGeom>
          <a:noFill/>
          <a:ln w="9525">
            <a:noFill/>
            <a:miter lim="800000"/>
          </a:ln>
          <a:effectLst/>
        </p:spPr>
        <p:txBody>
          <a:bodyPr lIns="71670" tIns="35835" rIns="71670" bIns="35835">
            <a:spAutoFit/>
          </a:bodyPr>
          <a:lstStyle/>
          <a:p>
            <a:pPr defTabSz="717550" eaLnBrk="0" hangingPunct="0">
              <a:lnSpc>
                <a:spcPct val="120000"/>
              </a:lnSpc>
              <a:spcBef>
                <a:spcPct val="5000"/>
              </a:spcBef>
            </a:pPr>
            <a:r>
              <a:rPr kumimoji="0" lang="zh-CN" altLang="en-US" sz="2200" b="1" dirty="0">
                <a:solidFill>
                  <a:srgbClr val="001010"/>
                </a:solidFill>
                <a:ea typeface="黑体" panose="02010609060101010101" pitchFamily="49" charset="-122"/>
              </a:rPr>
              <a:t>        </a:t>
            </a:r>
            <a:r>
              <a:rPr kumimoji="0" lang="zh-CN" altLang="en-US" sz="2200" b="1" dirty="0">
                <a:solidFill>
                  <a:srgbClr val="001010"/>
                </a:solidFill>
                <a:ea typeface="宋体" panose="02010600030101010101" pitchFamily="2" charset="-122"/>
              </a:rPr>
              <a:t>某人有</a:t>
            </a:r>
            <a:r>
              <a:rPr kumimoji="0" lang="en-US" altLang="zh-CN" sz="2200" b="1" dirty="0">
                <a:solidFill>
                  <a:srgbClr val="001010"/>
                </a:solidFill>
                <a:ea typeface="宋体" panose="02010600030101010101" pitchFamily="2" charset="-122"/>
              </a:rPr>
              <a:t>10</a:t>
            </a:r>
            <a:r>
              <a:rPr kumimoji="0" lang="zh-CN" altLang="en-US" sz="2200" b="1" dirty="0">
                <a:solidFill>
                  <a:srgbClr val="001010"/>
                </a:solidFill>
                <a:ea typeface="宋体" panose="02010600030101010101" pitchFamily="2" charset="-122"/>
              </a:rPr>
              <a:t>万元现金，想投资于某项目，预估成功的机会为 </a:t>
            </a:r>
            <a:r>
              <a:rPr kumimoji="0" lang="en-US" altLang="zh-CN" sz="2200" b="1" dirty="0">
                <a:solidFill>
                  <a:srgbClr val="001010"/>
                </a:solidFill>
                <a:ea typeface="宋体" panose="02010600030101010101" pitchFamily="2" charset="-122"/>
              </a:rPr>
              <a:t>30%</a:t>
            </a:r>
            <a:r>
              <a:rPr kumimoji="0" lang="zh-CN" altLang="en-US" sz="2200" b="1" dirty="0">
                <a:solidFill>
                  <a:srgbClr val="001010"/>
                </a:solidFill>
                <a:ea typeface="宋体" panose="02010600030101010101" pitchFamily="2" charset="-122"/>
              </a:rPr>
              <a:t>，可得利润</a:t>
            </a:r>
            <a:r>
              <a:rPr kumimoji="0" lang="en-US" altLang="zh-CN" sz="2200" b="1" dirty="0">
                <a:solidFill>
                  <a:srgbClr val="001010"/>
                </a:solidFill>
                <a:ea typeface="宋体" panose="02010600030101010101" pitchFamily="2" charset="-122"/>
              </a:rPr>
              <a:t>8</a:t>
            </a:r>
            <a:r>
              <a:rPr kumimoji="0" lang="zh-CN" altLang="en-US" sz="2200" b="1" dirty="0">
                <a:solidFill>
                  <a:srgbClr val="001010"/>
                </a:solidFill>
                <a:ea typeface="宋体" panose="02010600030101010101" pitchFamily="2" charset="-122"/>
              </a:rPr>
              <a:t>万元 ， 失败的机会为</a:t>
            </a:r>
            <a:r>
              <a:rPr kumimoji="0" lang="en-US" altLang="zh-CN" sz="2200" b="1" dirty="0">
                <a:solidFill>
                  <a:srgbClr val="001010"/>
                </a:solidFill>
                <a:ea typeface="宋体" panose="02010600030101010101" pitchFamily="2" charset="-122"/>
              </a:rPr>
              <a:t>70%</a:t>
            </a:r>
            <a:r>
              <a:rPr kumimoji="0" lang="zh-CN" altLang="en-US" sz="2200" b="1" dirty="0">
                <a:solidFill>
                  <a:srgbClr val="001010"/>
                </a:solidFill>
                <a:ea typeface="宋体" panose="02010600030101010101" pitchFamily="2" charset="-122"/>
              </a:rPr>
              <a:t>，将损失 </a:t>
            </a:r>
            <a:r>
              <a:rPr kumimoji="0" lang="en-US" altLang="zh-CN" sz="2200" b="1" dirty="0">
                <a:solidFill>
                  <a:srgbClr val="001010"/>
                </a:solidFill>
                <a:ea typeface="宋体" panose="02010600030101010101" pitchFamily="2" charset="-122"/>
              </a:rPr>
              <a:t>2 </a:t>
            </a:r>
            <a:r>
              <a:rPr kumimoji="0" lang="zh-CN" altLang="en-US" sz="2200" b="1" dirty="0">
                <a:solidFill>
                  <a:srgbClr val="001010"/>
                </a:solidFill>
                <a:ea typeface="宋体" panose="02010600030101010101" pitchFamily="2" charset="-122"/>
              </a:rPr>
              <a:t>万元．若存入银行，同期间的利率为</a:t>
            </a:r>
            <a:r>
              <a:rPr kumimoji="0" lang="en-US" altLang="zh-CN" sz="2200" b="1" dirty="0">
                <a:solidFill>
                  <a:srgbClr val="001010"/>
                </a:solidFill>
                <a:ea typeface="宋体" panose="02010600030101010101" pitchFamily="2" charset="-122"/>
              </a:rPr>
              <a:t>5% </a:t>
            </a:r>
            <a:r>
              <a:rPr kumimoji="0" lang="zh-CN" altLang="en-US" sz="2200" b="1" dirty="0">
                <a:solidFill>
                  <a:srgbClr val="001010"/>
                </a:solidFill>
                <a:ea typeface="宋体" panose="02010600030101010101" pitchFamily="2" charset="-122"/>
              </a:rPr>
              <a:t>，问是否作此项投资</a:t>
            </a:r>
            <a:r>
              <a:rPr kumimoji="0" lang="en-US" altLang="zh-CN" sz="2200" b="1" dirty="0">
                <a:solidFill>
                  <a:srgbClr val="001010"/>
                </a:solidFill>
                <a:ea typeface="宋体" panose="02010600030101010101" pitchFamily="2" charset="-122"/>
              </a:rPr>
              <a:t>?</a:t>
            </a:r>
          </a:p>
        </p:txBody>
      </p:sp>
      <p:sp>
        <p:nvSpPr>
          <p:cNvPr id="1253383" name="Rectangle 7"/>
          <p:cNvSpPr>
            <a:spLocks noChangeArrowheads="1"/>
          </p:cNvSpPr>
          <p:nvPr/>
        </p:nvSpPr>
        <p:spPr bwMode="auto">
          <a:xfrm>
            <a:off x="1166813" y="4132263"/>
            <a:ext cx="422275" cy="407987"/>
          </a:xfrm>
          <a:prstGeom prst="rect">
            <a:avLst/>
          </a:prstGeom>
          <a:noFill/>
          <a:ln w="9525">
            <a:noFill/>
            <a:miter lim="800000"/>
          </a:ln>
          <a:effectLst/>
        </p:spPr>
        <p:txBody>
          <a:bodyPr wrap="none" lIns="71670" tIns="35835" rIns="71670" bIns="35835">
            <a:spAutoFit/>
          </a:bodyPr>
          <a:lstStyle/>
          <a:p>
            <a:pPr defTabSz="717550" eaLnBrk="0" hangingPunct="0"/>
            <a:r>
              <a:rPr kumimoji="0" lang="zh-CN" altLang="en-US" sz="2200" b="1">
                <a:solidFill>
                  <a:srgbClr val="0000D2"/>
                </a:solidFill>
                <a:ea typeface="黑体" panose="02010609060101010101" pitchFamily="49" charset="-122"/>
              </a:rPr>
              <a:t>解</a:t>
            </a:r>
          </a:p>
        </p:txBody>
      </p:sp>
      <p:sp>
        <p:nvSpPr>
          <p:cNvPr id="1253384" name="Rectangle 8"/>
          <p:cNvSpPr>
            <a:spLocks noChangeArrowheads="1"/>
          </p:cNvSpPr>
          <p:nvPr/>
        </p:nvSpPr>
        <p:spPr bwMode="auto">
          <a:xfrm>
            <a:off x="1763713" y="4149725"/>
            <a:ext cx="2867025" cy="406400"/>
          </a:xfrm>
          <a:prstGeom prst="rect">
            <a:avLst/>
          </a:prstGeom>
          <a:noFill/>
          <a:ln w="9525">
            <a:noFill/>
            <a:miter lim="800000"/>
          </a:ln>
          <a:effectLst/>
        </p:spPr>
        <p:txBody>
          <a:bodyPr lIns="71670" tIns="35835" rIns="71670" bIns="35835">
            <a:spAutoFit/>
          </a:bodyPr>
          <a:lstStyle/>
          <a:p>
            <a:pPr defTabSz="717550" eaLnBrk="0" hangingPunct="0"/>
            <a:r>
              <a:rPr kumimoji="0" lang="zh-CN" altLang="en-US" sz="2200" b="1">
                <a:solidFill>
                  <a:srgbClr val="001010"/>
                </a:solidFill>
                <a:ea typeface="宋体" panose="02010600030101010101" pitchFamily="2" charset="-122"/>
              </a:rPr>
              <a:t>设 </a:t>
            </a:r>
            <a:r>
              <a:rPr kumimoji="0" lang="en-US" altLang="zh-CN" sz="2200" b="1" i="1">
                <a:solidFill>
                  <a:srgbClr val="001010"/>
                </a:solidFill>
                <a:ea typeface="宋体" panose="02010600030101010101" pitchFamily="2" charset="-122"/>
              </a:rPr>
              <a:t>X </a:t>
            </a:r>
            <a:r>
              <a:rPr kumimoji="0" lang="zh-CN" altLang="en-US" sz="2200" b="1">
                <a:solidFill>
                  <a:srgbClr val="001010"/>
                </a:solidFill>
                <a:ea typeface="宋体" panose="02010600030101010101" pitchFamily="2" charset="-122"/>
              </a:rPr>
              <a:t>为投资利润，则</a:t>
            </a:r>
          </a:p>
        </p:txBody>
      </p:sp>
      <p:graphicFrame>
        <p:nvGraphicFramePr>
          <p:cNvPr id="1253385" name="Object 9"/>
          <p:cNvGraphicFramePr>
            <a:graphicFrameLocks noChangeAspect="1"/>
          </p:cNvGraphicFramePr>
          <p:nvPr/>
        </p:nvGraphicFramePr>
        <p:xfrm>
          <a:off x="1168400" y="4789488"/>
          <a:ext cx="3924300" cy="328612"/>
        </p:xfrm>
        <a:graphic>
          <a:graphicData uri="http://schemas.openxmlformats.org/presentationml/2006/ole">
            <mc:AlternateContent xmlns:mc="http://schemas.openxmlformats.org/markup-compatibility/2006">
              <mc:Choice xmlns:v="urn:schemas-microsoft-com:vml" Requires="v">
                <p:oleObj spid="_x0000_s129058" name="Equation" r:id="rId4" imgW="120091200" imgH="10058400" progId="">
                  <p:embed/>
                </p:oleObj>
              </mc:Choice>
              <mc:Fallback>
                <p:oleObj name="Equation" r:id="rId4" imgW="120091200" imgH="10058400" progId="">
                  <p:embed/>
                  <p:pic>
                    <p:nvPicPr>
                      <p:cNvPr id="1253385" name="Object 9"/>
                      <p:cNvPicPr>
                        <a:picLocks noChangeAspect="1"/>
                      </p:cNvPicPr>
                      <p:nvPr/>
                    </p:nvPicPr>
                    <p:blipFill>
                      <a:blip r:embed="rId5"/>
                      <a:stretch>
                        <a:fillRect/>
                      </a:stretch>
                    </p:blipFill>
                    <p:spPr>
                      <a:xfrm>
                        <a:off x="1168400" y="4789488"/>
                        <a:ext cx="3924300" cy="328612"/>
                      </a:xfrm>
                      <a:prstGeom prst="rect">
                        <a:avLst/>
                      </a:prstGeom>
                      <a:noFill/>
                      <a:ln w="9525">
                        <a:noFill/>
                      </a:ln>
                    </p:spPr>
                  </p:pic>
                </p:oleObj>
              </mc:Fallback>
            </mc:AlternateContent>
          </a:graphicData>
        </a:graphic>
      </p:graphicFrame>
      <p:sp>
        <p:nvSpPr>
          <p:cNvPr id="1253386" name="Rectangle 10"/>
          <p:cNvSpPr>
            <a:spLocks noChangeArrowheads="1"/>
          </p:cNvSpPr>
          <p:nvPr/>
        </p:nvSpPr>
        <p:spPr bwMode="auto">
          <a:xfrm>
            <a:off x="5049838" y="4729163"/>
            <a:ext cx="2203450" cy="407987"/>
          </a:xfrm>
          <a:prstGeom prst="rect">
            <a:avLst/>
          </a:prstGeom>
          <a:noFill/>
          <a:ln w="9525">
            <a:noFill/>
            <a:miter lim="800000"/>
          </a:ln>
          <a:effectLst/>
        </p:spPr>
        <p:txBody>
          <a:bodyPr wrap="none" lIns="71670" tIns="35835" rIns="71670" bIns="35835">
            <a:spAutoFit/>
          </a:bodyPr>
          <a:lstStyle/>
          <a:p>
            <a:pPr defTabSz="717550" eaLnBrk="0" hangingPunct="0"/>
            <a:r>
              <a:rPr kumimoji="0" lang="zh-CN" altLang="en-US" sz="2200" b="1" dirty="0">
                <a:solidFill>
                  <a:srgbClr val="001010"/>
                </a:solidFill>
                <a:ea typeface="宋体" panose="02010600030101010101" pitchFamily="2" charset="-122"/>
              </a:rPr>
              <a:t>存入银行的利息</a:t>
            </a:r>
            <a:r>
              <a:rPr kumimoji="0" lang="en-US" altLang="zh-CN" sz="2200" b="1" dirty="0">
                <a:solidFill>
                  <a:srgbClr val="001010"/>
                </a:solidFill>
                <a:ea typeface="宋体" panose="02010600030101010101" pitchFamily="2" charset="-122"/>
              </a:rPr>
              <a:t>:</a:t>
            </a:r>
          </a:p>
        </p:txBody>
      </p:sp>
      <p:graphicFrame>
        <p:nvGraphicFramePr>
          <p:cNvPr id="1253387" name="Object 11"/>
          <p:cNvGraphicFramePr>
            <a:graphicFrameLocks noChangeAspect="1"/>
          </p:cNvGraphicFramePr>
          <p:nvPr/>
        </p:nvGraphicFramePr>
        <p:xfrm>
          <a:off x="1225550" y="5292725"/>
          <a:ext cx="2330450" cy="328613"/>
        </p:xfrm>
        <a:graphic>
          <a:graphicData uri="http://schemas.openxmlformats.org/presentationml/2006/ole">
            <mc:AlternateContent xmlns:mc="http://schemas.openxmlformats.org/markup-compatibility/2006">
              <mc:Choice xmlns:v="urn:schemas-microsoft-com:vml" Requires="v">
                <p:oleObj spid="_x0000_s129059" name="Equation" r:id="rId6" imgW="71323200" imgH="10058400" progId="">
                  <p:embed/>
                </p:oleObj>
              </mc:Choice>
              <mc:Fallback>
                <p:oleObj name="Equation" r:id="rId6" imgW="71323200" imgH="10058400" progId="">
                  <p:embed/>
                  <p:pic>
                    <p:nvPicPr>
                      <p:cNvPr id="1253387" name="Object 11"/>
                      <p:cNvPicPr>
                        <a:picLocks noChangeAspect="1"/>
                      </p:cNvPicPr>
                      <p:nvPr/>
                    </p:nvPicPr>
                    <p:blipFill>
                      <a:blip r:embed="rId7"/>
                      <a:stretch>
                        <a:fillRect/>
                      </a:stretch>
                    </p:blipFill>
                    <p:spPr>
                      <a:xfrm>
                        <a:off x="1225550" y="5292725"/>
                        <a:ext cx="2330450" cy="328613"/>
                      </a:xfrm>
                      <a:prstGeom prst="rect">
                        <a:avLst/>
                      </a:prstGeom>
                      <a:noFill/>
                      <a:ln w="9525">
                        <a:noFill/>
                      </a:ln>
                    </p:spPr>
                  </p:pic>
                </p:oleObj>
              </mc:Fallback>
            </mc:AlternateContent>
          </a:graphicData>
        </a:graphic>
      </p:graphicFrame>
      <p:sp>
        <p:nvSpPr>
          <p:cNvPr id="1253388" name="Rectangle 12"/>
          <p:cNvSpPr>
            <a:spLocks noChangeArrowheads="1"/>
          </p:cNvSpPr>
          <p:nvPr/>
        </p:nvSpPr>
        <p:spPr bwMode="auto">
          <a:xfrm>
            <a:off x="3854450" y="5233988"/>
            <a:ext cx="1898650" cy="407987"/>
          </a:xfrm>
          <a:prstGeom prst="rect">
            <a:avLst/>
          </a:prstGeom>
          <a:noFill/>
          <a:ln w="9525">
            <a:noFill/>
            <a:miter lim="800000"/>
          </a:ln>
          <a:effectLst/>
        </p:spPr>
        <p:txBody>
          <a:bodyPr wrap="none" lIns="71670" tIns="35835" rIns="71670" bIns="35835">
            <a:spAutoFit/>
          </a:bodyPr>
          <a:lstStyle/>
          <a:p>
            <a:pPr defTabSz="717550" eaLnBrk="0" hangingPunct="0"/>
            <a:r>
              <a:rPr kumimoji="0" lang="zh-CN" altLang="en-US" sz="2200" b="1" dirty="0">
                <a:solidFill>
                  <a:srgbClr val="001010"/>
                </a:solidFill>
                <a:ea typeface="宋体" panose="02010600030101010101" pitchFamily="2" charset="-122"/>
              </a:rPr>
              <a:t>故应选择投资</a:t>
            </a:r>
            <a:r>
              <a:rPr kumimoji="0" lang="en-US" altLang="zh-CN" sz="2200" b="1" dirty="0">
                <a:solidFill>
                  <a:srgbClr val="001010"/>
                </a:solidFill>
                <a:ea typeface="宋体" panose="02010600030101010101" pitchFamily="2" charset="-122"/>
              </a:rPr>
              <a:t>.</a:t>
            </a:r>
          </a:p>
        </p:txBody>
      </p:sp>
      <p:grpSp>
        <p:nvGrpSpPr>
          <p:cNvPr id="2" name="Group 14"/>
          <p:cNvGrpSpPr/>
          <p:nvPr/>
        </p:nvGrpSpPr>
        <p:grpSpPr bwMode="auto">
          <a:xfrm>
            <a:off x="4643438" y="3933825"/>
            <a:ext cx="2209800" cy="717550"/>
            <a:chOff x="3312" y="2400"/>
            <a:chExt cx="1776" cy="576"/>
          </a:xfrm>
        </p:grpSpPr>
        <p:sp>
          <p:nvSpPr>
            <p:cNvPr id="1253391" name="Line 15"/>
            <p:cNvSpPr>
              <a:spLocks noChangeShapeType="1"/>
            </p:cNvSpPr>
            <p:nvPr/>
          </p:nvSpPr>
          <p:spPr bwMode="auto">
            <a:xfrm>
              <a:off x="3312" y="2688"/>
              <a:ext cx="1776" cy="0"/>
            </a:xfrm>
            <a:prstGeom prst="line">
              <a:avLst/>
            </a:prstGeom>
            <a:noFill/>
            <a:ln w="28575">
              <a:solidFill>
                <a:srgbClr val="008000"/>
              </a:solidFill>
              <a:round/>
            </a:ln>
            <a:effectLst/>
          </p:spPr>
          <p:txBody>
            <a:bodyPr wrap="none"/>
            <a:lstStyle/>
            <a:p>
              <a:endParaRPr lang="zh-CN" altLang="en-US"/>
            </a:p>
          </p:txBody>
        </p:sp>
        <p:sp>
          <p:nvSpPr>
            <p:cNvPr id="1253392" name="Line 16"/>
            <p:cNvSpPr>
              <a:spLocks noChangeShapeType="1"/>
            </p:cNvSpPr>
            <p:nvPr/>
          </p:nvSpPr>
          <p:spPr bwMode="auto">
            <a:xfrm flipH="1">
              <a:off x="3696" y="2400"/>
              <a:ext cx="0" cy="576"/>
            </a:xfrm>
            <a:prstGeom prst="line">
              <a:avLst/>
            </a:prstGeom>
            <a:noFill/>
            <a:ln w="28575">
              <a:solidFill>
                <a:srgbClr val="008000"/>
              </a:solidFill>
              <a:round/>
            </a:ln>
            <a:effectLst/>
          </p:spPr>
          <p:txBody>
            <a:bodyPr wrap="none"/>
            <a:lstStyle/>
            <a:p>
              <a:endParaRPr lang="zh-CN" altLang="en-US"/>
            </a:p>
          </p:txBody>
        </p:sp>
        <p:graphicFrame>
          <p:nvGraphicFramePr>
            <p:cNvPr id="1253393" name="Object 17"/>
            <p:cNvGraphicFramePr>
              <a:graphicFrameLocks noChangeAspect="1"/>
            </p:cNvGraphicFramePr>
            <p:nvPr/>
          </p:nvGraphicFramePr>
          <p:xfrm>
            <a:off x="3456" y="2448"/>
            <a:ext cx="224" cy="184"/>
          </p:xfrm>
          <a:graphic>
            <a:graphicData uri="http://schemas.openxmlformats.org/presentationml/2006/ole">
              <mc:AlternateContent xmlns:mc="http://schemas.openxmlformats.org/markup-compatibility/2006">
                <mc:Choice xmlns:v="urn:schemas-microsoft-com:vml" Requires="v">
                  <p:oleObj spid="_x0000_s129060" name="Equation" r:id="rId8" imgW="8534400" imgH="7010400" progId="">
                    <p:embed/>
                  </p:oleObj>
                </mc:Choice>
                <mc:Fallback>
                  <p:oleObj name="Equation" r:id="rId8" imgW="8534400" imgH="7010400" progId="">
                    <p:embed/>
                    <p:pic>
                      <p:nvPicPr>
                        <p:cNvPr id="1253393" name="Object 17"/>
                        <p:cNvPicPr>
                          <a:picLocks noChangeAspect="1"/>
                        </p:cNvPicPr>
                        <p:nvPr/>
                      </p:nvPicPr>
                      <p:blipFill>
                        <a:blip r:embed="rId9"/>
                        <a:stretch>
                          <a:fillRect/>
                        </a:stretch>
                      </p:blipFill>
                      <p:spPr>
                        <a:xfrm>
                          <a:off x="3456" y="2448"/>
                          <a:ext cx="224" cy="184"/>
                        </a:xfrm>
                        <a:prstGeom prst="rect">
                          <a:avLst/>
                        </a:prstGeom>
                        <a:noFill/>
                        <a:ln w="9525">
                          <a:noFill/>
                        </a:ln>
                      </p:spPr>
                    </p:pic>
                  </p:oleObj>
                </mc:Fallback>
              </mc:AlternateContent>
            </a:graphicData>
          </a:graphic>
        </p:graphicFrame>
        <p:graphicFrame>
          <p:nvGraphicFramePr>
            <p:cNvPr id="1253394" name="Object 18"/>
            <p:cNvGraphicFramePr>
              <a:graphicFrameLocks noChangeAspect="1"/>
            </p:cNvGraphicFramePr>
            <p:nvPr/>
          </p:nvGraphicFramePr>
          <p:xfrm>
            <a:off x="3456" y="2736"/>
            <a:ext cx="168" cy="200"/>
          </p:xfrm>
          <a:graphic>
            <a:graphicData uri="http://schemas.openxmlformats.org/presentationml/2006/ole">
              <mc:AlternateContent xmlns:mc="http://schemas.openxmlformats.org/markup-compatibility/2006">
                <mc:Choice xmlns:v="urn:schemas-microsoft-com:vml" Requires="v">
                  <p:oleObj spid="_x0000_s129061" name="Equation" r:id="rId10" imgW="6400800" imgH="7620000" progId="">
                    <p:embed/>
                  </p:oleObj>
                </mc:Choice>
                <mc:Fallback>
                  <p:oleObj name="Equation" r:id="rId10" imgW="6400800" imgH="7620000" progId="">
                    <p:embed/>
                    <p:pic>
                      <p:nvPicPr>
                        <p:cNvPr id="1253394" name="Object 18"/>
                        <p:cNvPicPr>
                          <a:picLocks noChangeAspect="1"/>
                        </p:cNvPicPr>
                        <p:nvPr/>
                      </p:nvPicPr>
                      <p:blipFill>
                        <a:blip r:embed="rId11"/>
                        <a:stretch>
                          <a:fillRect/>
                        </a:stretch>
                      </p:blipFill>
                      <p:spPr>
                        <a:xfrm>
                          <a:off x="3456" y="2736"/>
                          <a:ext cx="168" cy="200"/>
                        </a:xfrm>
                        <a:prstGeom prst="rect">
                          <a:avLst/>
                        </a:prstGeom>
                        <a:noFill/>
                        <a:ln w="9525">
                          <a:noFill/>
                        </a:ln>
                      </p:spPr>
                    </p:pic>
                  </p:oleObj>
                </mc:Fallback>
              </mc:AlternateContent>
            </a:graphicData>
          </a:graphic>
        </p:graphicFrame>
      </p:grpSp>
      <p:graphicFrame>
        <p:nvGraphicFramePr>
          <p:cNvPr id="1253395" name="Object 19"/>
          <p:cNvGraphicFramePr>
            <a:graphicFrameLocks noChangeAspect="1"/>
          </p:cNvGraphicFramePr>
          <p:nvPr/>
        </p:nvGraphicFramePr>
        <p:xfrm>
          <a:off x="5351463" y="4013200"/>
          <a:ext cx="158750" cy="247650"/>
        </p:xfrm>
        <a:graphic>
          <a:graphicData uri="http://schemas.openxmlformats.org/presentationml/2006/ole">
            <mc:AlternateContent xmlns:mc="http://schemas.openxmlformats.org/markup-compatibility/2006">
              <mc:Choice xmlns:v="urn:schemas-microsoft-com:vml" Requires="v">
                <p:oleObj spid="_x0000_s129062" name="Equation" r:id="rId12" imgW="4876800" imgH="7620000" progId="">
                  <p:embed/>
                </p:oleObj>
              </mc:Choice>
              <mc:Fallback>
                <p:oleObj name="Equation" r:id="rId12" imgW="4876800" imgH="7620000" progId="">
                  <p:embed/>
                  <p:pic>
                    <p:nvPicPr>
                      <p:cNvPr id="1253395" name="Object 19"/>
                      <p:cNvPicPr>
                        <a:picLocks noChangeAspect="1"/>
                      </p:cNvPicPr>
                      <p:nvPr/>
                    </p:nvPicPr>
                    <p:blipFill>
                      <a:blip r:embed="rId13"/>
                      <a:stretch>
                        <a:fillRect/>
                      </a:stretch>
                    </p:blipFill>
                    <p:spPr>
                      <a:xfrm>
                        <a:off x="5351463" y="4013200"/>
                        <a:ext cx="158750" cy="247650"/>
                      </a:xfrm>
                      <a:prstGeom prst="rect">
                        <a:avLst/>
                      </a:prstGeom>
                      <a:noFill/>
                      <a:ln w="9525">
                        <a:noFill/>
                      </a:ln>
                    </p:spPr>
                  </p:pic>
                </p:oleObj>
              </mc:Fallback>
            </mc:AlternateContent>
          </a:graphicData>
        </a:graphic>
      </p:graphicFrame>
      <p:graphicFrame>
        <p:nvGraphicFramePr>
          <p:cNvPr id="1253396" name="Object 20"/>
          <p:cNvGraphicFramePr>
            <a:graphicFrameLocks noChangeAspect="1"/>
          </p:cNvGraphicFramePr>
          <p:nvPr/>
        </p:nvGraphicFramePr>
        <p:xfrm>
          <a:off x="6065838" y="4013200"/>
          <a:ext cx="377825" cy="238125"/>
        </p:xfrm>
        <a:graphic>
          <a:graphicData uri="http://schemas.openxmlformats.org/presentationml/2006/ole">
            <mc:AlternateContent xmlns:mc="http://schemas.openxmlformats.org/markup-compatibility/2006">
              <mc:Choice xmlns:v="urn:schemas-microsoft-com:vml" Requires="v">
                <p:oleObj spid="_x0000_s129063" name="Equation" r:id="rId14" imgW="11582400" imgH="7315200" progId="">
                  <p:embed/>
                </p:oleObj>
              </mc:Choice>
              <mc:Fallback>
                <p:oleObj name="Equation" r:id="rId14" imgW="11582400" imgH="7315200" progId="">
                  <p:embed/>
                  <p:pic>
                    <p:nvPicPr>
                      <p:cNvPr id="1253396" name="Object 20"/>
                      <p:cNvPicPr>
                        <a:picLocks noChangeAspect="1"/>
                      </p:cNvPicPr>
                      <p:nvPr/>
                    </p:nvPicPr>
                    <p:blipFill>
                      <a:blip r:embed="rId15"/>
                      <a:stretch>
                        <a:fillRect/>
                      </a:stretch>
                    </p:blipFill>
                    <p:spPr>
                      <a:xfrm>
                        <a:off x="6065838" y="4013200"/>
                        <a:ext cx="377825" cy="238125"/>
                      </a:xfrm>
                      <a:prstGeom prst="rect">
                        <a:avLst/>
                      </a:prstGeom>
                      <a:noFill/>
                      <a:ln w="9525">
                        <a:noFill/>
                      </a:ln>
                    </p:spPr>
                  </p:pic>
                </p:oleObj>
              </mc:Fallback>
            </mc:AlternateContent>
          </a:graphicData>
        </a:graphic>
      </p:graphicFrame>
      <p:graphicFrame>
        <p:nvGraphicFramePr>
          <p:cNvPr id="1253397" name="Object 21"/>
          <p:cNvGraphicFramePr>
            <a:graphicFrameLocks noChangeAspect="1"/>
          </p:cNvGraphicFramePr>
          <p:nvPr/>
        </p:nvGraphicFramePr>
        <p:xfrm>
          <a:off x="5287963" y="4370388"/>
          <a:ext cx="368300" cy="249237"/>
        </p:xfrm>
        <a:graphic>
          <a:graphicData uri="http://schemas.openxmlformats.org/presentationml/2006/ole">
            <mc:AlternateContent xmlns:mc="http://schemas.openxmlformats.org/markup-compatibility/2006">
              <mc:Choice xmlns:v="urn:schemas-microsoft-com:vml" Requires="v">
                <p:oleObj spid="_x0000_s129064" name="Equation" r:id="rId16" imgW="11277600" imgH="7620000" progId="">
                  <p:embed/>
                </p:oleObj>
              </mc:Choice>
              <mc:Fallback>
                <p:oleObj name="Equation" r:id="rId16" imgW="11277600" imgH="7620000" progId="">
                  <p:embed/>
                  <p:pic>
                    <p:nvPicPr>
                      <p:cNvPr id="1253397" name="Object 21"/>
                      <p:cNvPicPr>
                        <a:picLocks noChangeAspect="1"/>
                      </p:cNvPicPr>
                      <p:nvPr/>
                    </p:nvPicPr>
                    <p:blipFill>
                      <a:blip r:embed="rId17"/>
                      <a:stretch>
                        <a:fillRect/>
                      </a:stretch>
                    </p:blipFill>
                    <p:spPr>
                      <a:xfrm>
                        <a:off x="5287963" y="4370388"/>
                        <a:ext cx="368300" cy="249237"/>
                      </a:xfrm>
                      <a:prstGeom prst="rect">
                        <a:avLst/>
                      </a:prstGeom>
                      <a:noFill/>
                      <a:ln w="9525">
                        <a:noFill/>
                      </a:ln>
                    </p:spPr>
                  </p:pic>
                </p:oleObj>
              </mc:Fallback>
            </mc:AlternateContent>
          </a:graphicData>
        </a:graphic>
      </p:graphicFrame>
      <p:graphicFrame>
        <p:nvGraphicFramePr>
          <p:cNvPr id="1253398" name="Object 22"/>
          <p:cNvGraphicFramePr>
            <a:graphicFrameLocks noChangeAspect="1"/>
          </p:cNvGraphicFramePr>
          <p:nvPr/>
        </p:nvGraphicFramePr>
        <p:xfrm>
          <a:off x="6127750" y="4370388"/>
          <a:ext cx="379413" cy="249237"/>
        </p:xfrm>
        <a:graphic>
          <a:graphicData uri="http://schemas.openxmlformats.org/presentationml/2006/ole">
            <mc:AlternateContent xmlns:mc="http://schemas.openxmlformats.org/markup-compatibility/2006">
              <mc:Choice xmlns:v="urn:schemas-microsoft-com:vml" Requires="v">
                <p:oleObj spid="_x0000_s129065" name="Equation" r:id="rId18" imgW="11582400" imgH="7620000" progId="">
                  <p:embed/>
                </p:oleObj>
              </mc:Choice>
              <mc:Fallback>
                <p:oleObj name="Equation" r:id="rId18" imgW="11582400" imgH="7620000" progId="">
                  <p:embed/>
                  <p:pic>
                    <p:nvPicPr>
                      <p:cNvPr id="1253398" name="Object 22"/>
                      <p:cNvPicPr>
                        <a:picLocks noChangeAspect="1"/>
                      </p:cNvPicPr>
                      <p:nvPr/>
                    </p:nvPicPr>
                    <p:blipFill>
                      <a:blip r:embed="rId19"/>
                      <a:stretch>
                        <a:fillRect/>
                      </a:stretch>
                    </p:blipFill>
                    <p:spPr>
                      <a:xfrm>
                        <a:off x="6127750" y="4370388"/>
                        <a:ext cx="379413" cy="249237"/>
                      </a:xfrm>
                      <a:prstGeom prst="rect">
                        <a:avLst/>
                      </a:prstGeom>
                      <a:noFill/>
                      <a:ln w="9525">
                        <a:noFill/>
                      </a:ln>
                    </p:spPr>
                  </p:pic>
                </p:oleObj>
              </mc:Fallback>
            </mc:AlternateContent>
          </a:graphicData>
        </a:graphic>
      </p:graphicFrame>
    </p:spTree>
    <p:extLst>
      <p:ext uri="{BB962C8B-B14F-4D97-AF65-F5344CB8AC3E}">
        <p14:creationId xmlns:p14="http://schemas.microsoft.com/office/powerpoint/2010/main" val="12267329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1253380"/>
                                        </p:tgtEl>
                                        <p:attrNameLst>
                                          <p:attrName>style.visibility</p:attrName>
                                        </p:attrNameLst>
                                      </p:cBhvr>
                                      <p:to>
                                        <p:strVal val="visible"/>
                                      </p:to>
                                    </p:set>
                                    <p:anim calcmode="lin" valueType="num">
                                      <p:cBhvr additive="base">
                                        <p:cTn id="7" dur="500" fill="hold"/>
                                        <p:tgtEl>
                                          <p:spTgt spid="1253380"/>
                                        </p:tgtEl>
                                        <p:attrNameLst>
                                          <p:attrName>ppt_x</p:attrName>
                                        </p:attrNameLst>
                                      </p:cBhvr>
                                      <p:tavLst>
                                        <p:tav tm="0">
                                          <p:val>
                                            <p:strVal val="1+#ppt_w/2"/>
                                          </p:val>
                                        </p:tav>
                                        <p:tav tm="100000">
                                          <p:val>
                                            <p:strVal val="#ppt_x"/>
                                          </p:val>
                                        </p:tav>
                                      </p:tavLst>
                                    </p:anim>
                                    <p:anim calcmode="lin" valueType="num">
                                      <p:cBhvr additive="base">
                                        <p:cTn id="8" dur="500" fill="hold"/>
                                        <p:tgtEl>
                                          <p:spTgt spid="1253380"/>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253382"/>
                                        </p:tgtEl>
                                        <p:attrNameLst>
                                          <p:attrName>style.visibility</p:attrName>
                                        </p:attrNameLst>
                                      </p:cBhvr>
                                      <p:to>
                                        <p:strVal val="visible"/>
                                      </p:to>
                                    </p:set>
                                    <p:animEffect transition="in" filter="wipe(left)">
                                      <p:cBhvr>
                                        <p:cTn id="13" dur="500"/>
                                        <p:tgtEl>
                                          <p:spTgt spid="1253382"/>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253383"/>
                                        </p:tgtEl>
                                        <p:attrNameLst>
                                          <p:attrName>style.visibility</p:attrName>
                                        </p:attrNameLst>
                                      </p:cBhvr>
                                      <p:to>
                                        <p:strVal val="visible"/>
                                      </p:to>
                                    </p:set>
                                    <p:animEffect transition="in" filter="wipe(left)">
                                      <p:cBhvr>
                                        <p:cTn id="18" dur="500"/>
                                        <p:tgtEl>
                                          <p:spTgt spid="1253383"/>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253384"/>
                                        </p:tgtEl>
                                        <p:attrNameLst>
                                          <p:attrName>style.visibility</p:attrName>
                                        </p:attrNameLst>
                                      </p:cBhvr>
                                      <p:to>
                                        <p:strVal val="visible"/>
                                      </p:to>
                                    </p:set>
                                    <p:animEffect transition="in" filter="wipe(left)">
                                      <p:cBhvr>
                                        <p:cTn id="23" dur="500"/>
                                        <p:tgtEl>
                                          <p:spTgt spid="125338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left)">
                                      <p:cBhvr>
                                        <p:cTn id="28" dur="500"/>
                                        <p:tgtEl>
                                          <p:spTgt spid="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253395"/>
                                        </p:tgtEl>
                                        <p:attrNameLst>
                                          <p:attrName>style.visibility</p:attrName>
                                        </p:attrNameLst>
                                      </p:cBhvr>
                                      <p:to>
                                        <p:strVal val="visible"/>
                                      </p:to>
                                    </p:set>
                                    <p:animEffect transition="in" filter="wipe(left)">
                                      <p:cBhvr>
                                        <p:cTn id="33" dur="500"/>
                                        <p:tgtEl>
                                          <p:spTgt spid="1253395"/>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1253396"/>
                                        </p:tgtEl>
                                        <p:attrNameLst>
                                          <p:attrName>style.visibility</p:attrName>
                                        </p:attrNameLst>
                                      </p:cBhvr>
                                      <p:to>
                                        <p:strVal val="visible"/>
                                      </p:to>
                                    </p:set>
                                    <p:animEffect transition="in" filter="wipe(left)">
                                      <p:cBhvr>
                                        <p:cTn id="38" dur="500"/>
                                        <p:tgtEl>
                                          <p:spTgt spid="1253396"/>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1253397"/>
                                        </p:tgtEl>
                                        <p:attrNameLst>
                                          <p:attrName>style.visibility</p:attrName>
                                        </p:attrNameLst>
                                      </p:cBhvr>
                                      <p:to>
                                        <p:strVal val="visible"/>
                                      </p:to>
                                    </p:set>
                                    <p:animEffect transition="in" filter="wipe(left)">
                                      <p:cBhvr>
                                        <p:cTn id="43" dur="500"/>
                                        <p:tgtEl>
                                          <p:spTgt spid="1253397"/>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1253398"/>
                                        </p:tgtEl>
                                        <p:attrNameLst>
                                          <p:attrName>style.visibility</p:attrName>
                                        </p:attrNameLst>
                                      </p:cBhvr>
                                      <p:to>
                                        <p:strVal val="visible"/>
                                      </p:to>
                                    </p:set>
                                    <p:animEffect transition="in" filter="wipe(left)">
                                      <p:cBhvr>
                                        <p:cTn id="48" dur="500"/>
                                        <p:tgtEl>
                                          <p:spTgt spid="1253398"/>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1253385"/>
                                        </p:tgtEl>
                                        <p:attrNameLst>
                                          <p:attrName>style.visibility</p:attrName>
                                        </p:attrNameLst>
                                      </p:cBhvr>
                                      <p:to>
                                        <p:strVal val="visible"/>
                                      </p:to>
                                    </p:set>
                                    <p:animEffect transition="in" filter="wipe(left)">
                                      <p:cBhvr>
                                        <p:cTn id="53" dur="500"/>
                                        <p:tgtEl>
                                          <p:spTgt spid="1253385"/>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1253386"/>
                                        </p:tgtEl>
                                        <p:attrNameLst>
                                          <p:attrName>style.visibility</p:attrName>
                                        </p:attrNameLst>
                                      </p:cBhvr>
                                      <p:to>
                                        <p:strVal val="visible"/>
                                      </p:to>
                                    </p:set>
                                    <p:animEffect transition="in" filter="wipe(left)">
                                      <p:cBhvr>
                                        <p:cTn id="58" dur="500"/>
                                        <p:tgtEl>
                                          <p:spTgt spid="1253386"/>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1253387"/>
                                        </p:tgtEl>
                                        <p:attrNameLst>
                                          <p:attrName>style.visibility</p:attrName>
                                        </p:attrNameLst>
                                      </p:cBhvr>
                                      <p:to>
                                        <p:strVal val="visible"/>
                                      </p:to>
                                    </p:set>
                                    <p:animEffect transition="in" filter="wipe(left)">
                                      <p:cBhvr>
                                        <p:cTn id="63" dur="500"/>
                                        <p:tgtEl>
                                          <p:spTgt spid="1253387"/>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childTnLst>
                                    <p:set>
                                      <p:cBhvr>
                                        <p:cTn id="67" dur="1" fill="hold">
                                          <p:stCondLst>
                                            <p:cond delay="0"/>
                                          </p:stCondLst>
                                        </p:cTn>
                                        <p:tgtEl>
                                          <p:spTgt spid="1253388"/>
                                        </p:tgtEl>
                                        <p:attrNameLst>
                                          <p:attrName>style.visibility</p:attrName>
                                        </p:attrNameLst>
                                      </p:cBhvr>
                                      <p:to>
                                        <p:strVal val="visible"/>
                                      </p:to>
                                    </p:set>
                                    <p:animEffect transition="in" filter="wipe(left)">
                                      <p:cBhvr>
                                        <p:cTn id="68" dur="500"/>
                                        <p:tgtEl>
                                          <p:spTgt spid="1253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3380" grpId="0" bldLvl="0" animBg="1" autoUpdateAnimBg="0"/>
      <p:bldP spid="1253382" grpId="0" bldLvl="0" animBg="1"/>
      <p:bldP spid="1253383" grpId="0" bldLvl="0" animBg="1" autoUpdateAnimBg="0"/>
      <p:bldP spid="1253384" grpId="0" bldLvl="0" animBg="1" autoUpdateAnimBg="0"/>
      <p:bldP spid="1253386" grpId="0" bldLvl="0" animBg="1" autoUpdateAnimBg="0"/>
      <p:bldP spid="1253388" grpId="0" bldLvl="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1780" name="Text Box 4"/>
          <p:cNvSpPr txBox="1">
            <a:spLocks noChangeArrowheads="1"/>
          </p:cNvSpPr>
          <p:nvPr/>
        </p:nvSpPr>
        <p:spPr bwMode="auto">
          <a:xfrm>
            <a:off x="909638" y="620713"/>
            <a:ext cx="8234362" cy="762000"/>
          </a:xfrm>
          <a:prstGeom prst="rect">
            <a:avLst/>
          </a:prstGeom>
          <a:noFill/>
          <a:ln w="9525">
            <a:noFill/>
            <a:miter lim="800000"/>
          </a:ln>
          <a:effectLst/>
        </p:spPr>
        <p:txBody>
          <a:bodyPr wrap="none">
            <a:spAutoFit/>
          </a:bodyPr>
          <a:lstStyle/>
          <a:p>
            <a:r>
              <a:rPr lang="zh-CN" altLang="en-US" sz="4400" b="1">
                <a:ea typeface="宋体" panose="02010600030101010101" pitchFamily="2" charset="-122"/>
              </a:rPr>
              <a:t>常见的</a:t>
            </a:r>
            <a:r>
              <a:rPr lang="zh-CN" altLang="en-US" sz="4400" b="1">
                <a:solidFill>
                  <a:srgbClr val="0000CC"/>
                </a:solidFill>
                <a:ea typeface="宋体" panose="02010600030101010101" pitchFamily="2" charset="-122"/>
              </a:rPr>
              <a:t>概率分布</a:t>
            </a:r>
            <a:r>
              <a:rPr lang="zh-CN" altLang="en-US" sz="4400" b="1">
                <a:ea typeface="宋体" panose="02010600030101010101" pitchFamily="2" charset="-122"/>
              </a:rPr>
              <a:t>－</a:t>
            </a:r>
            <a:r>
              <a:rPr lang="zh-CN" altLang="en-US" sz="4000" b="1">
                <a:ea typeface="宋体" panose="02010600030101010101" pitchFamily="2" charset="-122"/>
              </a:rPr>
              <a:t>离散型随机变量</a:t>
            </a:r>
          </a:p>
        </p:txBody>
      </p:sp>
      <p:sp>
        <p:nvSpPr>
          <p:cNvPr id="971781" name="Text Box 5"/>
          <p:cNvSpPr txBox="1">
            <a:spLocks noChangeArrowheads="1"/>
          </p:cNvSpPr>
          <p:nvPr/>
        </p:nvSpPr>
        <p:spPr bwMode="auto">
          <a:xfrm>
            <a:off x="827088" y="1728788"/>
            <a:ext cx="7702550" cy="579437"/>
          </a:xfrm>
          <a:prstGeom prst="rect">
            <a:avLst/>
          </a:prstGeom>
          <a:noFill/>
          <a:ln w="9525">
            <a:noFill/>
            <a:miter lim="800000"/>
          </a:ln>
          <a:effectLst/>
        </p:spPr>
        <p:txBody>
          <a:bodyPr wrap="none">
            <a:spAutoFit/>
          </a:bodyPr>
          <a:lstStyle/>
          <a:p>
            <a:r>
              <a:rPr lang="en-US" altLang="zh-CN" sz="3200" b="1" dirty="0">
                <a:latin typeface="楷体_GB2312" pitchFamily="49" charset="-122"/>
                <a:ea typeface="楷体_GB2312" pitchFamily="49" charset="-122"/>
              </a:rPr>
              <a:t>(1)  </a:t>
            </a:r>
            <a:r>
              <a:rPr lang="zh-CN" altLang="en-US" sz="3200" b="1" dirty="0">
                <a:solidFill>
                  <a:srgbClr val="FF0000"/>
                </a:solidFill>
                <a:latin typeface="楷体_GB2312" pitchFamily="49" charset="-122"/>
                <a:ea typeface="楷体_GB2312" pitchFamily="49" charset="-122"/>
              </a:rPr>
              <a:t>两点分布</a:t>
            </a:r>
            <a:r>
              <a:rPr lang="en-US" altLang="zh-CN" sz="3200" b="1" dirty="0">
                <a:latin typeface="楷体_GB2312" pitchFamily="49" charset="-122"/>
                <a:ea typeface="楷体_GB2312" pitchFamily="49" charset="-122"/>
              </a:rPr>
              <a:t>(</a:t>
            </a:r>
            <a:r>
              <a:rPr lang="zh-CN" altLang="en-US" sz="3200" b="1" dirty="0">
                <a:latin typeface="楷体_GB2312" pitchFamily="49" charset="-122"/>
                <a:ea typeface="楷体_GB2312" pitchFamily="49" charset="-122"/>
              </a:rPr>
              <a:t>伯努利分布、</a:t>
            </a:r>
            <a:r>
              <a:rPr lang="en-US" altLang="zh-CN" sz="3200" b="1" dirty="0">
                <a:solidFill>
                  <a:schemeClr val="accent2"/>
                </a:solidFill>
                <a:latin typeface="楷体_GB2312" pitchFamily="49" charset="-122"/>
                <a:ea typeface="楷体_GB2312" pitchFamily="49" charset="-122"/>
              </a:rPr>
              <a:t>0 </a:t>
            </a:r>
            <a:r>
              <a:rPr lang="en-US" altLang="zh-CN" sz="3200" b="1" dirty="0">
                <a:solidFill>
                  <a:schemeClr val="accent2"/>
                </a:solidFill>
                <a:latin typeface="Times New Roman" panose="02020603050405020304"/>
                <a:ea typeface="楷体_GB2312" pitchFamily="49" charset="-122"/>
              </a:rPr>
              <a:t>–</a:t>
            </a:r>
            <a:r>
              <a:rPr lang="en-US" altLang="zh-CN" sz="3200" b="1" dirty="0">
                <a:solidFill>
                  <a:schemeClr val="accent2"/>
                </a:solidFill>
                <a:latin typeface="楷体_GB2312" pitchFamily="49" charset="-122"/>
                <a:ea typeface="楷体_GB2312" pitchFamily="49" charset="-122"/>
              </a:rPr>
              <a:t> 1 </a:t>
            </a:r>
            <a:r>
              <a:rPr lang="zh-CN" altLang="en-US" sz="3200" b="1" dirty="0">
                <a:solidFill>
                  <a:schemeClr val="accent2"/>
                </a:solidFill>
                <a:latin typeface="楷体_GB2312" pitchFamily="49" charset="-122"/>
                <a:ea typeface="楷体_GB2312" pitchFamily="49" charset="-122"/>
              </a:rPr>
              <a:t>分布</a:t>
            </a:r>
            <a:r>
              <a:rPr lang="en-US" altLang="zh-CN" sz="3200" b="1" dirty="0">
                <a:solidFill>
                  <a:schemeClr val="accent2"/>
                </a:solidFill>
                <a:latin typeface="楷体_GB2312" pitchFamily="49" charset="-122"/>
                <a:ea typeface="楷体_GB2312" pitchFamily="49" charset="-122"/>
              </a:rPr>
              <a:t>)</a:t>
            </a:r>
          </a:p>
        </p:txBody>
      </p:sp>
      <p:grpSp>
        <p:nvGrpSpPr>
          <p:cNvPr id="2" name="Group 6"/>
          <p:cNvGrpSpPr/>
          <p:nvPr/>
        </p:nvGrpSpPr>
        <p:grpSpPr bwMode="auto">
          <a:xfrm>
            <a:off x="1066800" y="2203801"/>
            <a:ext cx="7775575" cy="1439862"/>
            <a:chOff x="768" y="962"/>
            <a:chExt cx="3995" cy="960"/>
          </a:xfrm>
        </p:grpSpPr>
        <p:grpSp>
          <p:nvGrpSpPr>
            <p:cNvPr id="3" name="Group 7"/>
            <p:cNvGrpSpPr/>
            <p:nvPr/>
          </p:nvGrpSpPr>
          <p:grpSpPr bwMode="auto">
            <a:xfrm>
              <a:off x="768" y="962"/>
              <a:ext cx="3310" cy="960"/>
              <a:chOff x="768" y="1248"/>
              <a:chExt cx="3310" cy="960"/>
            </a:xfrm>
          </p:grpSpPr>
          <p:sp>
            <p:nvSpPr>
              <p:cNvPr id="971784" name="Line 8"/>
              <p:cNvSpPr>
                <a:spLocks noChangeShapeType="1"/>
              </p:cNvSpPr>
              <p:nvPr/>
            </p:nvSpPr>
            <p:spPr bwMode="auto">
              <a:xfrm>
                <a:off x="768" y="1728"/>
                <a:ext cx="2640" cy="0"/>
              </a:xfrm>
              <a:prstGeom prst="line">
                <a:avLst/>
              </a:prstGeom>
              <a:noFill/>
              <a:ln w="9525">
                <a:solidFill>
                  <a:schemeClr val="tx1"/>
                </a:solidFill>
                <a:miter lim="800000"/>
              </a:ln>
              <a:effectLst/>
            </p:spPr>
            <p:txBody>
              <a:bodyPr wrap="none"/>
              <a:lstStyle/>
              <a:p>
                <a:endParaRPr lang="zh-CN" altLang="en-US"/>
              </a:p>
            </p:txBody>
          </p:sp>
          <p:sp>
            <p:nvSpPr>
              <p:cNvPr id="971785" name="Line 9"/>
              <p:cNvSpPr>
                <a:spLocks noChangeShapeType="1"/>
              </p:cNvSpPr>
              <p:nvPr/>
            </p:nvSpPr>
            <p:spPr bwMode="auto">
              <a:xfrm>
                <a:off x="1568" y="1248"/>
                <a:ext cx="0" cy="960"/>
              </a:xfrm>
              <a:prstGeom prst="line">
                <a:avLst/>
              </a:prstGeom>
              <a:noFill/>
              <a:ln w="9525">
                <a:solidFill>
                  <a:schemeClr val="tx1"/>
                </a:solidFill>
                <a:miter lim="800000"/>
              </a:ln>
              <a:effectLst/>
            </p:spPr>
            <p:txBody>
              <a:bodyPr wrap="none"/>
              <a:lstStyle/>
              <a:p>
                <a:endParaRPr lang="zh-CN" altLang="en-US"/>
              </a:p>
            </p:txBody>
          </p:sp>
          <p:sp>
            <p:nvSpPr>
              <p:cNvPr id="971786" name="Text Box 10"/>
              <p:cNvSpPr txBox="1">
                <a:spLocks noChangeArrowheads="1"/>
              </p:cNvSpPr>
              <p:nvPr/>
            </p:nvSpPr>
            <p:spPr bwMode="auto">
              <a:xfrm>
                <a:off x="1060" y="1322"/>
                <a:ext cx="3018" cy="346"/>
              </a:xfrm>
              <a:prstGeom prst="rect">
                <a:avLst/>
              </a:prstGeom>
              <a:noFill/>
              <a:ln w="9525">
                <a:noFill/>
                <a:miter lim="800000"/>
              </a:ln>
              <a:effectLst/>
            </p:spPr>
            <p:txBody>
              <a:bodyPr>
                <a:spAutoFit/>
              </a:bodyPr>
              <a:lstStyle/>
              <a:p>
                <a:r>
                  <a:rPr lang="en-US" altLang="zh-CN" b="1" i="1" dirty="0">
                    <a:latin typeface="楷体_GB2312" pitchFamily="49" charset="-122"/>
                    <a:ea typeface="楷体_GB2312" pitchFamily="49" charset="-122"/>
                  </a:rPr>
                  <a:t>X = </a:t>
                </a:r>
                <a:r>
                  <a:rPr lang="en-US" altLang="zh-CN" b="1" i="1" dirty="0" err="1">
                    <a:latin typeface="楷体_GB2312" pitchFamily="49" charset="-122"/>
                    <a:ea typeface="楷体_GB2312" pitchFamily="49" charset="-122"/>
                  </a:rPr>
                  <a:t>x</a:t>
                </a:r>
                <a:r>
                  <a:rPr lang="en-US" altLang="zh-CN" b="1" i="1" baseline="-25000" dirty="0" err="1">
                    <a:latin typeface="楷体_GB2312" pitchFamily="49" charset="-122"/>
                    <a:ea typeface="楷体_GB2312" pitchFamily="49" charset="-122"/>
                  </a:rPr>
                  <a:t>k</a:t>
                </a:r>
                <a:r>
                  <a:rPr lang="en-US" altLang="zh-CN" b="1" i="1" dirty="0">
                    <a:latin typeface="楷体_GB2312" pitchFamily="49" charset="-122"/>
                    <a:ea typeface="楷体_GB2312" pitchFamily="49" charset="-122"/>
                  </a:rPr>
                  <a:t>       </a:t>
                </a:r>
                <a:r>
                  <a:rPr lang="en-US" altLang="zh-CN" b="1" dirty="0">
                    <a:latin typeface="楷体_GB2312" pitchFamily="49" charset="-122"/>
                    <a:ea typeface="楷体_GB2312" pitchFamily="49" charset="-122"/>
                  </a:rPr>
                  <a:t>1           0</a:t>
                </a:r>
              </a:p>
            </p:txBody>
          </p:sp>
          <p:sp>
            <p:nvSpPr>
              <p:cNvPr id="971787" name="Text Box 11"/>
              <p:cNvSpPr txBox="1">
                <a:spLocks noChangeArrowheads="1"/>
              </p:cNvSpPr>
              <p:nvPr/>
            </p:nvSpPr>
            <p:spPr bwMode="auto">
              <a:xfrm>
                <a:off x="1199" y="1789"/>
                <a:ext cx="2257" cy="346"/>
              </a:xfrm>
              <a:prstGeom prst="rect">
                <a:avLst/>
              </a:prstGeom>
              <a:noFill/>
              <a:ln w="9525">
                <a:noFill/>
                <a:miter lim="800000"/>
              </a:ln>
              <a:effectLst/>
            </p:spPr>
            <p:txBody>
              <a:bodyPr wrap="none">
                <a:spAutoFit/>
              </a:bodyPr>
              <a:lstStyle/>
              <a:p>
                <a:r>
                  <a:rPr lang="en-US" altLang="zh-CN" b="1" i="1" dirty="0" err="1">
                    <a:latin typeface="楷体_GB2312" pitchFamily="49" charset="-122"/>
                    <a:ea typeface="楷体_GB2312" pitchFamily="49" charset="-122"/>
                  </a:rPr>
                  <a:t>P</a:t>
                </a:r>
                <a:r>
                  <a:rPr lang="en-US" altLang="zh-CN" b="1" i="1" baseline="-25000" dirty="0" err="1">
                    <a:latin typeface="楷体_GB2312" pitchFamily="49" charset="-122"/>
                    <a:ea typeface="楷体_GB2312" pitchFamily="49" charset="-122"/>
                  </a:rPr>
                  <a:t>k</a:t>
                </a:r>
                <a:r>
                  <a:rPr lang="en-US" altLang="zh-CN" b="1" i="1" dirty="0">
                    <a:latin typeface="楷体_GB2312" pitchFamily="49" charset="-122"/>
                    <a:ea typeface="楷体_GB2312" pitchFamily="49" charset="-122"/>
                  </a:rPr>
                  <a:t>          p        </a:t>
                </a:r>
                <a:r>
                  <a:rPr lang="en-US" altLang="zh-CN" b="1" dirty="0">
                    <a:latin typeface="楷体_GB2312" pitchFamily="49" charset="-122"/>
                    <a:ea typeface="楷体_GB2312" pitchFamily="49" charset="-122"/>
                  </a:rPr>
                  <a:t>1</a:t>
                </a:r>
                <a:r>
                  <a:rPr lang="en-US" altLang="zh-CN" b="1" i="1" dirty="0">
                    <a:latin typeface="楷体_GB2312" pitchFamily="49" charset="-122"/>
                    <a:ea typeface="楷体_GB2312" pitchFamily="49" charset="-122"/>
                  </a:rPr>
                  <a:t>-p</a:t>
                </a:r>
              </a:p>
            </p:txBody>
          </p:sp>
        </p:grpSp>
        <p:sp>
          <p:nvSpPr>
            <p:cNvPr id="971788" name="Text Box 12"/>
            <p:cNvSpPr txBox="1">
              <a:spLocks noChangeArrowheads="1"/>
            </p:cNvSpPr>
            <p:nvPr/>
          </p:nvSpPr>
          <p:spPr bwMode="auto">
            <a:xfrm>
              <a:off x="3792" y="1231"/>
              <a:ext cx="971" cy="346"/>
            </a:xfrm>
            <a:prstGeom prst="rect">
              <a:avLst/>
            </a:prstGeom>
            <a:noFill/>
            <a:ln w="9525">
              <a:noFill/>
              <a:miter lim="800000"/>
            </a:ln>
            <a:effectLst/>
          </p:spPr>
          <p:txBody>
            <a:bodyPr>
              <a:spAutoFit/>
            </a:bodyPr>
            <a:lstStyle/>
            <a:p>
              <a:endParaRPr lang="en-US" altLang="zh-CN" b="1">
                <a:latin typeface="楷体_GB2312" pitchFamily="49" charset="-122"/>
                <a:ea typeface="楷体_GB2312" pitchFamily="49" charset="-122"/>
              </a:endParaRPr>
            </a:p>
          </p:txBody>
        </p:sp>
      </p:grpSp>
      <p:grpSp>
        <p:nvGrpSpPr>
          <p:cNvPr id="4" name="Group 15"/>
          <p:cNvGrpSpPr/>
          <p:nvPr/>
        </p:nvGrpSpPr>
        <p:grpSpPr bwMode="auto">
          <a:xfrm>
            <a:off x="609600" y="3574732"/>
            <a:ext cx="10252147" cy="615951"/>
            <a:chOff x="384" y="2035"/>
            <a:chExt cx="6174" cy="388"/>
          </a:xfrm>
        </p:grpSpPr>
        <p:sp>
          <p:nvSpPr>
            <p:cNvPr id="971792" name="Text Box 16"/>
            <p:cNvSpPr txBox="1">
              <a:spLocks noChangeArrowheads="1"/>
            </p:cNvSpPr>
            <p:nvPr/>
          </p:nvSpPr>
          <p:spPr bwMode="auto">
            <a:xfrm>
              <a:off x="1124" y="2096"/>
              <a:ext cx="5434" cy="327"/>
            </a:xfrm>
            <a:prstGeom prst="rect">
              <a:avLst/>
            </a:prstGeom>
            <a:noFill/>
            <a:ln w="9525">
              <a:noFill/>
              <a:miter lim="800000"/>
            </a:ln>
            <a:effectLst/>
          </p:spPr>
          <p:txBody>
            <a:bodyPr>
              <a:spAutoFit/>
            </a:bodyPr>
            <a:lstStyle/>
            <a:p>
              <a:r>
                <a:rPr lang="zh-CN" altLang="en-US" b="1" dirty="0">
                  <a:latin typeface="楷体_GB2312" pitchFamily="49" charset="-122"/>
                  <a:ea typeface="楷体_GB2312" pitchFamily="49" charset="-122"/>
                </a:rPr>
                <a:t>            凡是随机试验只有两个可能的结果，</a:t>
              </a:r>
            </a:p>
          </p:txBody>
        </p:sp>
        <p:sp>
          <p:nvSpPr>
            <p:cNvPr id="971793" name="Text Box 17"/>
            <p:cNvSpPr txBox="1">
              <a:spLocks noChangeArrowheads="1"/>
            </p:cNvSpPr>
            <p:nvPr/>
          </p:nvSpPr>
          <p:spPr bwMode="auto">
            <a:xfrm>
              <a:off x="384" y="2035"/>
              <a:ext cx="1186" cy="333"/>
            </a:xfrm>
            <a:prstGeom prst="rect">
              <a:avLst/>
            </a:prstGeom>
            <a:noFill/>
            <a:ln w="9525">
              <a:solidFill>
                <a:srgbClr val="FF9999"/>
              </a:solidFill>
              <a:miter lim="800000"/>
            </a:ln>
            <a:effectLst/>
          </p:spPr>
          <p:txBody>
            <a:bodyPr>
              <a:spAutoFit/>
            </a:bodyPr>
            <a:lstStyle/>
            <a:p>
              <a:pPr>
                <a:spcBef>
                  <a:spcPct val="50000"/>
                </a:spcBef>
              </a:pPr>
              <a:r>
                <a:rPr lang="zh-CN" altLang="en-US" b="1">
                  <a:solidFill>
                    <a:schemeClr val="accent2"/>
                  </a:solidFill>
                  <a:latin typeface="楷体_GB2312" pitchFamily="49" charset="-122"/>
                  <a:ea typeface="楷体_GB2312" pitchFamily="49" charset="-122"/>
                </a:rPr>
                <a:t>应用场合</a:t>
              </a:r>
            </a:p>
          </p:txBody>
        </p:sp>
      </p:grpSp>
      <p:sp>
        <p:nvSpPr>
          <p:cNvPr id="971794" name="Text Box 18"/>
          <p:cNvSpPr txBox="1">
            <a:spLocks noChangeArrowheads="1"/>
          </p:cNvSpPr>
          <p:nvPr/>
        </p:nvSpPr>
        <p:spPr bwMode="auto">
          <a:xfrm>
            <a:off x="220980" y="4190683"/>
            <a:ext cx="8915400" cy="519112"/>
          </a:xfrm>
          <a:prstGeom prst="rect">
            <a:avLst/>
          </a:prstGeom>
          <a:noFill/>
          <a:ln w="9525">
            <a:noFill/>
            <a:miter lim="800000"/>
          </a:ln>
          <a:effectLst/>
        </p:spPr>
        <p:txBody>
          <a:bodyPr>
            <a:spAutoFit/>
          </a:bodyPr>
          <a:lstStyle/>
          <a:p>
            <a:pPr>
              <a:spcBef>
                <a:spcPct val="50000"/>
              </a:spcBef>
            </a:pPr>
            <a:r>
              <a:rPr lang="zh-CN" altLang="en-US" b="1" dirty="0">
                <a:latin typeface="楷体_GB2312" pitchFamily="49" charset="-122"/>
                <a:ea typeface="楷体_GB2312" pitchFamily="49" charset="-122"/>
              </a:rPr>
              <a:t>常用</a:t>
            </a:r>
            <a:r>
              <a:rPr lang="en-US" altLang="zh-CN" b="1" dirty="0">
                <a:latin typeface="楷体_GB2312" pitchFamily="49" charset="-122"/>
                <a:ea typeface="楷体_GB2312" pitchFamily="49" charset="-122"/>
              </a:rPr>
              <a:t>0 </a:t>
            </a:r>
            <a:r>
              <a:rPr lang="en-US" altLang="zh-CN" b="1" dirty="0">
                <a:latin typeface="Times New Roman" panose="02020603050405020304"/>
                <a:ea typeface="楷体_GB2312" pitchFamily="49" charset="-122"/>
              </a:rPr>
              <a:t>–</a:t>
            </a:r>
            <a:r>
              <a:rPr lang="en-US" altLang="zh-CN" b="1" dirty="0">
                <a:latin typeface="楷体_GB2312" pitchFamily="49" charset="-122"/>
                <a:ea typeface="楷体_GB2312" pitchFamily="49" charset="-122"/>
              </a:rPr>
              <a:t> 1</a:t>
            </a:r>
            <a:r>
              <a:rPr lang="zh-CN" altLang="en-US" b="1" dirty="0">
                <a:latin typeface="楷体_GB2312" pitchFamily="49" charset="-122"/>
                <a:ea typeface="楷体_GB2312" pitchFamily="49" charset="-122"/>
              </a:rPr>
              <a:t>分布描述，如产品是否格、人口性别统</a:t>
            </a:r>
          </a:p>
        </p:txBody>
      </p:sp>
      <p:sp>
        <p:nvSpPr>
          <p:cNvPr id="971795" name="Text Box 19"/>
          <p:cNvSpPr txBox="1">
            <a:spLocks noChangeArrowheads="1"/>
          </p:cNvSpPr>
          <p:nvPr/>
        </p:nvSpPr>
        <p:spPr bwMode="auto">
          <a:xfrm>
            <a:off x="5181283" y="4190683"/>
            <a:ext cx="8458200" cy="368300"/>
          </a:xfrm>
          <a:prstGeom prst="rect">
            <a:avLst/>
          </a:prstGeom>
          <a:noFill/>
          <a:ln w="9525">
            <a:noFill/>
            <a:miter lim="800000"/>
          </a:ln>
          <a:effectLst/>
        </p:spPr>
        <p:txBody>
          <a:bodyPr>
            <a:spAutoFit/>
          </a:bodyPr>
          <a:lstStyle/>
          <a:p>
            <a:pPr>
              <a:spcBef>
                <a:spcPct val="50000"/>
              </a:spcBef>
            </a:pPr>
            <a:r>
              <a:rPr lang="zh-CN" altLang="en-US" b="1">
                <a:latin typeface="楷体_GB2312" pitchFamily="49" charset="-122"/>
                <a:ea typeface="楷体_GB2312" pitchFamily="49" charset="-122"/>
              </a:rPr>
              <a:t>计、系统是否正常等</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71781"/>
                                        </p:tgtEl>
                                        <p:attrNameLst>
                                          <p:attrName>style.visibility</p:attrName>
                                        </p:attrNameLst>
                                      </p:cBhvr>
                                      <p:to>
                                        <p:strVal val="visible"/>
                                      </p:to>
                                    </p:set>
                                    <p:animEffect transition="in" filter="wipe(left)">
                                      <p:cBhvr>
                                        <p:cTn id="7" dur="500"/>
                                        <p:tgtEl>
                                          <p:spTgt spid="97178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71794"/>
                                        </p:tgtEl>
                                        <p:attrNameLst>
                                          <p:attrName>style.visibility</p:attrName>
                                        </p:attrNameLst>
                                      </p:cBhvr>
                                      <p:to>
                                        <p:strVal val="visible"/>
                                      </p:to>
                                    </p:set>
                                    <p:animEffect transition="in" filter="wipe(left)">
                                      <p:cBhvr>
                                        <p:cTn id="22" dur="500"/>
                                        <p:tgtEl>
                                          <p:spTgt spid="97179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71795"/>
                                        </p:tgtEl>
                                        <p:attrNameLst>
                                          <p:attrName>style.visibility</p:attrName>
                                        </p:attrNameLst>
                                      </p:cBhvr>
                                      <p:to>
                                        <p:strVal val="visible"/>
                                      </p:to>
                                    </p:set>
                                    <p:animEffect transition="in" filter="wipe(left)">
                                      <p:cBhvr>
                                        <p:cTn id="27" dur="500"/>
                                        <p:tgtEl>
                                          <p:spTgt spid="971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1781" grpId="0" autoUpdateAnimBg="0"/>
      <p:bldP spid="971794" grpId="0" bldLvl="0" animBg="1" autoUpdateAnimBg="0"/>
      <p:bldP spid="971795" grpId="0" bldLvl="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bwMode="auto">
          <a:xfrm>
            <a:off x="733425" y="806450"/>
            <a:ext cx="3910013" cy="579438"/>
            <a:chOff x="326" y="172"/>
            <a:chExt cx="2306" cy="365"/>
          </a:xfrm>
        </p:grpSpPr>
        <p:sp>
          <p:nvSpPr>
            <p:cNvPr id="975877" name="Text Box 5"/>
            <p:cNvSpPr txBox="1">
              <a:spLocks noChangeArrowheads="1"/>
            </p:cNvSpPr>
            <p:nvPr/>
          </p:nvSpPr>
          <p:spPr bwMode="auto">
            <a:xfrm>
              <a:off x="326" y="172"/>
              <a:ext cx="1468" cy="365"/>
            </a:xfrm>
            <a:prstGeom prst="rect">
              <a:avLst/>
            </a:prstGeom>
            <a:noFill/>
            <a:ln w="9525">
              <a:noFill/>
              <a:miter lim="800000"/>
            </a:ln>
            <a:effectLst/>
          </p:spPr>
          <p:txBody>
            <a:bodyPr>
              <a:spAutoFit/>
            </a:bodyPr>
            <a:lstStyle/>
            <a:p>
              <a:r>
                <a:rPr lang="en-US" altLang="zh-CN" sz="3200" b="1">
                  <a:solidFill>
                    <a:schemeClr val="accent2"/>
                  </a:solidFill>
                  <a:latin typeface="楷体_GB2312" pitchFamily="49" charset="-122"/>
                  <a:ea typeface="楷体_GB2312" pitchFamily="49" charset="-122"/>
                </a:rPr>
                <a:t> </a:t>
              </a:r>
              <a:r>
                <a:rPr lang="zh-CN" altLang="en-US" sz="3200" b="1">
                  <a:solidFill>
                    <a:schemeClr val="accent2"/>
                  </a:solidFill>
                  <a:latin typeface="楷体_GB2312" pitchFamily="49" charset="-122"/>
                  <a:ea typeface="楷体_GB2312" pitchFamily="49" charset="-122"/>
                </a:rPr>
                <a:t>二项分布</a:t>
              </a:r>
            </a:p>
          </p:txBody>
        </p:sp>
        <p:graphicFrame>
          <p:nvGraphicFramePr>
            <p:cNvPr id="975878" name="Object 6"/>
            <p:cNvGraphicFramePr>
              <a:graphicFrameLocks noChangeAspect="1"/>
            </p:cNvGraphicFramePr>
            <p:nvPr/>
          </p:nvGraphicFramePr>
          <p:xfrm>
            <a:off x="1872" y="227"/>
            <a:ext cx="760" cy="272"/>
          </p:xfrm>
          <a:graphic>
            <a:graphicData uri="http://schemas.openxmlformats.org/presentationml/2006/ole">
              <mc:AlternateContent xmlns:mc="http://schemas.openxmlformats.org/markup-compatibility/2006">
                <mc:Choice xmlns:v="urn:schemas-microsoft-com:vml" Requires="v">
                  <p:oleObj spid="_x0000_s38933" name="Equation" r:id="rId4" imgW="28956000" imgH="10363200" progId="">
                    <p:embed/>
                  </p:oleObj>
                </mc:Choice>
                <mc:Fallback>
                  <p:oleObj name="Equation" r:id="rId4" imgW="28956000" imgH="10363200" progId="">
                    <p:embed/>
                    <p:pic>
                      <p:nvPicPr>
                        <p:cNvPr id="0" name="图片 38912"/>
                        <p:cNvPicPr>
                          <a:picLocks noChangeAspect="1"/>
                        </p:cNvPicPr>
                        <p:nvPr/>
                      </p:nvPicPr>
                      <p:blipFill>
                        <a:blip r:embed="rId5"/>
                        <a:stretch>
                          <a:fillRect/>
                        </a:stretch>
                      </p:blipFill>
                      <p:spPr>
                        <a:xfrm>
                          <a:off x="1872" y="227"/>
                          <a:ext cx="760" cy="272"/>
                        </a:xfrm>
                        <a:prstGeom prst="rect">
                          <a:avLst/>
                        </a:prstGeom>
                        <a:noFill/>
                        <a:ln w="9525">
                          <a:noFill/>
                        </a:ln>
                      </p:spPr>
                    </p:pic>
                  </p:oleObj>
                </mc:Fallback>
              </mc:AlternateContent>
            </a:graphicData>
          </a:graphic>
        </p:graphicFrame>
      </p:grpSp>
      <p:sp>
        <p:nvSpPr>
          <p:cNvPr id="975879" name="Text Box 7"/>
          <p:cNvSpPr txBox="1">
            <a:spLocks noChangeArrowheads="1"/>
          </p:cNvSpPr>
          <p:nvPr/>
        </p:nvSpPr>
        <p:spPr bwMode="auto">
          <a:xfrm>
            <a:off x="837883" y="2057400"/>
            <a:ext cx="9236075" cy="1373188"/>
          </a:xfrm>
          <a:prstGeom prst="rect">
            <a:avLst/>
          </a:prstGeom>
          <a:noFill/>
          <a:ln w="9525">
            <a:noFill/>
            <a:miter lim="800000"/>
          </a:ln>
          <a:effectLst/>
        </p:spPr>
        <p:txBody>
          <a:bodyPr>
            <a:spAutoFit/>
          </a:bodyPr>
          <a:lstStyle/>
          <a:p>
            <a:r>
              <a:rPr lang="zh-CN" altLang="en-US" b="1" dirty="0">
                <a:latin typeface="楷体_GB2312" pitchFamily="49" charset="-122"/>
                <a:ea typeface="楷体_GB2312" pitchFamily="49" charset="-122"/>
              </a:rPr>
              <a:t>背景：</a:t>
            </a:r>
            <a:r>
              <a:rPr lang="en-US" altLang="zh-CN" b="1" i="1" dirty="0">
                <a:latin typeface="楷体_GB2312" pitchFamily="49" charset="-122"/>
                <a:ea typeface="楷体_GB2312" pitchFamily="49" charset="-122"/>
              </a:rPr>
              <a:t>n</a:t>
            </a:r>
            <a:r>
              <a:rPr lang="en-US" altLang="zh-CN" b="1" dirty="0">
                <a:latin typeface="楷体_GB2312" pitchFamily="49" charset="-122"/>
                <a:ea typeface="楷体_GB2312" pitchFamily="49" charset="-122"/>
              </a:rPr>
              <a:t> </a:t>
            </a:r>
            <a:r>
              <a:rPr lang="zh-CN" altLang="en-US" b="1" dirty="0">
                <a:latin typeface="楷体_GB2312" pitchFamily="49" charset="-122"/>
                <a:ea typeface="楷体_GB2312" pitchFamily="49" charset="-122"/>
              </a:rPr>
              <a:t>重</a:t>
            </a:r>
            <a:r>
              <a:rPr lang="en-US" altLang="zh-CN" b="1" dirty="0">
                <a:latin typeface="楷体_GB2312" pitchFamily="49" charset="-122"/>
                <a:ea typeface="楷体_GB2312" pitchFamily="49" charset="-122"/>
              </a:rPr>
              <a:t>Bernoulli </a:t>
            </a:r>
            <a:r>
              <a:rPr lang="zh-CN" altLang="en-US" b="1" dirty="0">
                <a:latin typeface="楷体_GB2312" pitchFamily="49" charset="-122"/>
                <a:ea typeface="楷体_GB2312" pitchFamily="49" charset="-122"/>
              </a:rPr>
              <a:t>试验中，每次试验感兴</a:t>
            </a:r>
          </a:p>
          <a:p>
            <a:r>
              <a:rPr lang="zh-CN" altLang="en-US" b="1" dirty="0">
                <a:latin typeface="楷体_GB2312" pitchFamily="49" charset="-122"/>
                <a:ea typeface="楷体_GB2312" pitchFamily="49" charset="-122"/>
              </a:rPr>
              <a:t>趣的事件</a:t>
            </a:r>
            <a:r>
              <a:rPr lang="en-US" altLang="zh-CN" b="1" i="1" dirty="0">
                <a:latin typeface="楷体_GB2312" pitchFamily="49" charset="-122"/>
                <a:ea typeface="楷体_GB2312" pitchFamily="49" charset="-122"/>
              </a:rPr>
              <a:t>A</a:t>
            </a:r>
            <a:r>
              <a:rPr lang="en-US" altLang="zh-CN" b="1" dirty="0">
                <a:latin typeface="楷体_GB2312" pitchFamily="49" charset="-122"/>
                <a:ea typeface="楷体_GB2312" pitchFamily="49" charset="-122"/>
              </a:rPr>
              <a:t> </a:t>
            </a:r>
            <a:r>
              <a:rPr lang="zh-CN" altLang="en-US" b="1" dirty="0">
                <a:latin typeface="楷体_GB2312" pitchFamily="49" charset="-122"/>
                <a:ea typeface="楷体_GB2312" pitchFamily="49" charset="-122"/>
              </a:rPr>
              <a:t>在 </a:t>
            </a:r>
            <a:r>
              <a:rPr lang="en-US" altLang="zh-CN" b="1" i="1" dirty="0">
                <a:latin typeface="楷体_GB2312" pitchFamily="49" charset="-122"/>
                <a:ea typeface="楷体_GB2312" pitchFamily="49" charset="-122"/>
              </a:rPr>
              <a:t>n </a:t>
            </a:r>
            <a:r>
              <a:rPr lang="zh-CN" altLang="en-US" b="1" dirty="0">
                <a:latin typeface="楷体_GB2312" pitchFamily="49" charset="-122"/>
                <a:ea typeface="楷体_GB2312" pitchFamily="49" charset="-122"/>
              </a:rPr>
              <a:t>次试验中发生的次数 </a:t>
            </a:r>
            <a:r>
              <a:rPr lang="en-US" altLang="zh-CN" b="1" dirty="0">
                <a:latin typeface="Times New Roman" panose="02020603050405020304"/>
                <a:ea typeface="楷体_GB2312" pitchFamily="49" charset="-122"/>
              </a:rPr>
              <a:t>——</a:t>
            </a:r>
            <a:r>
              <a:rPr lang="en-US" altLang="zh-CN" b="1" dirty="0">
                <a:latin typeface="楷体_GB2312" pitchFamily="49" charset="-122"/>
                <a:ea typeface="楷体_GB2312" pitchFamily="49" charset="-122"/>
              </a:rPr>
              <a:t> </a:t>
            </a:r>
          </a:p>
          <a:p>
            <a:r>
              <a:rPr lang="en-US" altLang="zh-CN" b="1" i="1" dirty="0">
                <a:latin typeface="楷体_GB2312" pitchFamily="49" charset="-122"/>
                <a:ea typeface="楷体_GB2312" pitchFamily="49" charset="-122"/>
              </a:rPr>
              <a:t>X</a:t>
            </a:r>
            <a:r>
              <a:rPr lang="zh-CN" altLang="en-US" b="1" dirty="0">
                <a:latin typeface="楷体_GB2312" pitchFamily="49" charset="-122"/>
                <a:ea typeface="楷体_GB2312" pitchFamily="49" charset="-122"/>
              </a:rPr>
              <a:t>是一离散型随机变量</a:t>
            </a:r>
          </a:p>
        </p:txBody>
      </p:sp>
      <p:sp>
        <p:nvSpPr>
          <p:cNvPr id="975880" name="Rectangle 8"/>
          <p:cNvSpPr>
            <a:spLocks noChangeArrowheads="1"/>
          </p:cNvSpPr>
          <p:nvPr/>
        </p:nvSpPr>
        <p:spPr bwMode="auto">
          <a:xfrm>
            <a:off x="1116013" y="3141663"/>
            <a:ext cx="3384550" cy="519112"/>
          </a:xfrm>
          <a:prstGeom prst="rect">
            <a:avLst/>
          </a:prstGeom>
          <a:noFill/>
          <a:ln w="9525">
            <a:noFill/>
            <a:miter lim="800000"/>
          </a:ln>
          <a:effectLst/>
        </p:spPr>
        <p:txBody>
          <a:bodyPr wrap="none">
            <a:spAutoFit/>
          </a:bodyPr>
          <a:lstStyle/>
          <a:p>
            <a:r>
              <a:rPr lang="zh-CN" altLang="en-US" b="1">
                <a:latin typeface="楷体_GB2312" pitchFamily="49" charset="-122"/>
                <a:ea typeface="楷体_GB2312" pitchFamily="49" charset="-122"/>
              </a:rPr>
              <a:t>若</a:t>
            </a:r>
            <a:r>
              <a:rPr lang="en-US" altLang="zh-CN" b="1" i="1">
                <a:latin typeface="楷体_GB2312" pitchFamily="49" charset="-122"/>
                <a:ea typeface="楷体_GB2312" pitchFamily="49" charset="-122"/>
              </a:rPr>
              <a:t>P</a:t>
            </a:r>
            <a:r>
              <a:rPr lang="en-US" altLang="zh-CN" b="1">
                <a:latin typeface="楷体_GB2312" pitchFamily="49" charset="-122"/>
                <a:ea typeface="楷体_GB2312" pitchFamily="49" charset="-122"/>
              </a:rPr>
              <a:t> ( </a:t>
            </a:r>
            <a:r>
              <a:rPr lang="en-US" altLang="zh-CN" b="1" i="1">
                <a:latin typeface="楷体_GB2312" pitchFamily="49" charset="-122"/>
                <a:ea typeface="楷体_GB2312" pitchFamily="49" charset="-122"/>
              </a:rPr>
              <a:t>A</a:t>
            </a:r>
            <a:r>
              <a:rPr lang="en-US" altLang="zh-CN" b="1">
                <a:latin typeface="楷体_GB2312" pitchFamily="49" charset="-122"/>
                <a:ea typeface="楷体_GB2312" pitchFamily="49" charset="-122"/>
              </a:rPr>
              <a:t> ) = </a:t>
            </a:r>
            <a:r>
              <a:rPr lang="en-US" altLang="zh-CN" b="1" i="1">
                <a:latin typeface="楷体_GB2312" pitchFamily="49" charset="-122"/>
                <a:ea typeface="楷体_GB2312" pitchFamily="49" charset="-122"/>
              </a:rPr>
              <a:t>p </a:t>
            </a:r>
            <a:r>
              <a:rPr lang="en-US" altLang="zh-CN" b="1">
                <a:latin typeface="楷体_GB2312" pitchFamily="49" charset="-122"/>
                <a:ea typeface="楷体_GB2312" pitchFamily="49" charset="-122"/>
              </a:rPr>
              <a:t>, </a:t>
            </a:r>
            <a:r>
              <a:rPr lang="zh-CN" altLang="en-US" b="1">
                <a:latin typeface="楷体_GB2312" pitchFamily="49" charset="-122"/>
                <a:ea typeface="楷体_GB2312" pitchFamily="49" charset="-122"/>
              </a:rPr>
              <a:t>则</a:t>
            </a:r>
            <a:endParaRPr lang="zh-CN" altLang="en-US" b="1" i="1">
              <a:latin typeface="楷体_GB2312" pitchFamily="49" charset="-122"/>
              <a:ea typeface="楷体_GB2312" pitchFamily="49" charset="-122"/>
            </a:endParaRPr>
          </a:p>
        </p:txBody>
      </p:sp>
      <p:graphicFrame>
        <p:nvGraphicFramePr>
          <p:cNvPr id="975881" name="Object 9"/>
          <p:cNvGraphicFramePr>
            <a:graphicFrameLocks noChangeAspect="1"/>
          </p:cNvGraphicFramePr>
          <p:nvPr/>
        </p:nvGraphicFramePr>
        <p:xfrm>
          <a:off x="971550" y="3746500"/>
          <a:ext cx="7777163" cy="615950"/>
        </p:xfrm>
        <a:graphic>
          <a:graphicData uri="http://schemas.openxmlformats.org/presentationml/2006/ole">
            <mc:AlternateContent xmlns:mc="http://schemas.openxmlformats.org/markup-compatibility/2006">
              <mc:Choice xmlns:v="urn:schemas-microsoft-com:vml" Requires="v">
                <p:oleObj spid="_x0000_s38934" name="Equation" r:id="rId6" imgW="72847200" imgH="5791200" progId="">
                  <p:embed/>
                </p:oleObj>
              </mc:Choice>
              <mc:Fallback>
                <p:oleObj name="Equation" r:id="rId6" imgW="72847200" imgH="5791200" progId="">
                  <p:embed/>
                  <p:pic>
                    <p:nvPicPr>
                      <p:cNvPr id="0" name="图片 38913"/>
                      <p:cNvPicPr>
                        <a:picLocks noChangeAspect="1"/>
                      </p:cNvPicPr>
                      <p:nvPr/>
                    </p:nvPicPr>
                    <p:blipFill>
                      <a:blip r:embed="rId7"/>
                      <a:stretch>
                        <a:fillRect/>
                      </a:stretch>
                    </p:blipFill>
                    <p:spPr>
                      <a:xfrm>
                        <a:off x="971550" y="3746500"/>
                        <a:ext cx="7777163" cy="615950"/>
                      </a:xfrm>
                      <a:prstGeom prst="rect">
                        <a:avLst/>
                      </a:prstGeom>
                      <a:noFill/>
                      <a:ln w="9525">
                        <a:noFill/>
                      </a:ln>
                    </p:spPr>
                  </p:pic>
                </p:oleObj>
              </mc:Fallback>
            </mc:AlternateContent>
          </a:graphicData>
        </a:graphic>
      </p:graphicFrame>
      <p:sp>
        <p:nvSpPr>
          <p:cNvPr id="975882" name="Text Box 10"/>
          <p:cNvSpPr txBox="1">
            <a:spLocks noChangeArrowheads="1"/>
          </p:cNvSpPr>
          <p:nvPr/>
        </p:nvSpPr>
        <p:spPr bwMode="auto">
          <a:xfrm>
            <a:off x="971550" y="4683125"/>
            <a:ext cx="6584950" cy="519113"/>
          </a:xfrm>
          <a:prstGeom prst="rect">
            <a:avLst/>
          </a:prstGeom>
          <a:noFill/>
          <a:ln w="9525">
            <a:noFill/>
            <a:miter lim="800000"/>
          </a:ln>
          <a:effectLst/>
        </p:spPr>
        <p:txBody>
          <a:bodyPr wrap="none">
            <a:spAutoFit/>
          </a:bodyPr>
          <a:lstStyle/>
          <a:p>
            <a:r>
              <a:rPr lang="zh-CN" altLang="en-US" b="1">
                <a:latin typeface="楷体_GB2312" pitchFamily="49" charset="-122"/>
                <a:ea typeface="楷体_GB2312" pitchFamily="49" charset="-122"/>
              </a:rPr>
              <a:t>称 </a:t>
            </a:r>
            <a:r>
              <a:rPr lang="en-US" altLang="zh-CN" b="1" i="1">
                <a:latin typeface="楷体_GB2312" pitchFamily="49" charset="-122"/>
                <a:ea typeface="楷体_GB2312" pitchFamily="49" charset="-122"/>
              </a:rPr>
              <a:t>X </a:t>
            </a:r>
            <a:r>
              <a:rPr lang="zh-CN" altLang="en-US" b="1">
                <a:latin typeface="楷体_GB2312" pitchFamily="49" charset="-122"/>
                <a:ea typeface="楷体_GB2312" pitchFamily="49" charset="-122"/>
              </a:rPr>
              <a:t>服从</a:t>
            </a:r>
            <a:r>
              <a:rPr lang="zh-CN" altLang="en-US" b="1">
                <a:solidFill>
                  <a:schemeClr val="accent2"/>
                </a:solidFill>
                <a:latin typeface="楷体_GB2312" pitchFamily="49" charset="-122"/>
                <a:ea typeface="楷体_GB2312" pitchFamily="49" charset="-122"/>
              </a:rPr>
              <a:t>参数为</a:t>
            </a:r>
            <a:r>
              <a:rPr lang="en-US" altLang="zh-CN" b="1" i="1">
                <a:solidFill>
                  <a:schemeClr val="accent2"/>
                </a:solidFill>
                <a:latin typeface="楷体_GB2312" pitchFamily="49" charset="-122"/>
                <a:ea typeface="楷体_GB2312" pitchFamily="49" charset="-122"/>
              </a:rPr>
              <a:t>n</a:t>
            </a:r>
            <a:r>
              <a:rPr lang="en-US" altLang="zh-CN" b="1">
                <a:solidFill>
                  <a:schemeClr val="accent2"/>
                </a:solidFill>
                <a:latin typeface="楷体_GB2312" pitchFamily="49" charset="-122"/>
                <a:ea typeface="楷体_GB2312" pitchFamily="49" charset="-122"/>
              </a:rPr>
              <a:t>, </a:t>
            </a:r>
            <a:r>
              <a:rPr lang="en-US" altLang="zh-CN" b="1" i="1">
                <a:solidFill>
                  <a:schemeClr val="accent2"/>
                </a:solidFill>
                <a:latin typeface="楷体_GB2312" pitchFamily="49" charset="-122"/>
                <a:ea typeface="楷体_GB2312" pitchFamily="49" charset="-122"/>
              </a:rPr>
              <a:t>p</a:t>
            </a:r>
            <a:r>
              <a:rPr lang="en-US" altLang="zh-CN" b="1">
                <a:solidFill>
                  <a:schemeClr val="accent2"/>
                </a:solidFill>
                <a:latin typeface="楷体_GB2312" pitchFamily="49" charset="-122"/>
                <a:ea typeface="楷体_GB2312" pitchFamily="49" charset="-122"/>
              </a:rPr>
              <a:t> </a:t>
            </a:r>
            <a:r>
              <a:rPr lang="zh-CN" altLang="en-US" b="1">
                <a:solidFill>
                  <a:schemeClr val="accent2"/>
                </a:solidFill>
                <a:latin typeface="楷体_GB2312" pitchFamily="49" charset="-122"/>
                <a:ea typeface="楷体_GB2312" pitchFamily="49" charset="-122"/>
              </a:rPr>
              <a:t>的二项分布</a:t>
            </a:r>
            <a:r>
              <a:rPr lang="zh-CN" altLang="en-US" b="1">
                <a:latin typeface="楷体_GB2312" pitchFamily="49" charset="-122"/>
                <a:ea typeface="楷体_GB2312" pitchFamily="49" charset="-122"/>
              </a:rPr>
              <a:t>，记作</a:t>
            </a:r>
          </a:p>
        </p:txBody>
      </p:sp>
      <p:graphicFrame>
        <p:nvGraphicFramePr>
          <p:cNvPr id="975883" name="Object 11"/>
          <p:cNvGraphicFramePr>
            <a:graphicFrameLocks noChangeAspect="1"/>
          </p:cNvGraphicFramePr>
          <p:nvPr/>
        </p:nvGraphicFramePr>
        <p:xfrm>
          <a:off x="2771775" y="5546725"/>
          <a:ext cx="1968500" cy="431800"/>
        </p:xfrm>
        <a:graphic>
          <a:graphicData uri="http://schemas.openxmlformats.org/presentationml/2006/ole">
            <mc:AlternateContent xmlns:mc="http://schemas.openxmlformats.org/markup-compatibility/2006">
              <mc:Choice xmlns:v="urn:schemas-microsoft-com:vml" Requires="v">
                <p:oleObj spid="_x0000_s38935" name="Equation" r:id="rId8" imgW="47244000" imgH="10363200" progId="">
                  <p:embed/>
                </p:oleObj>
              </mc:Choice>
              <mc:Fallback>
                <p:oleObj name="Equation" r:id="rId8" imgW="47244000" imgH="10363200" progId="">
                  <p:embed/>
                  <p:pic>
                    <p:nvPicPr>
                      <p:cNvPr id="0" name="图片 38914"/>
                      <p:cNvPicPr>
                        <a:picLocks noChangeAspect="1"/>
                      </p:cNvPicPr>
                      <p:nvPr/>
                    </p:nvPicPr>
                    <p:blipFill>
                      <a:blip r:embed="rId9"/>
                      <a:stretch>
                        <a:fillRect/>
                      </a:stretch>
                    </p:blipFill>
                    <p:spPr>
                      <a:xfrm>
                        <a:off x="2771775" y="5546725"/>
                        <a:ext cx="1968500" cy="431800"/>
                      </a:xfrm>
                      <a:prstGeom prst="rect">
                        <a:avLst/>
                      </a:prstGeom>
                      <a:noFill/>
                      <a:ln w="9525">
                        <a:noFill/>
                      </a:ln>
                    </p:spPr>
                  </p:pic>
                </p:oleObj>
              </mc:Fallback>
            </mc:AlternateContent>
          </a:graphicData>
        </a:graphic>
      </p:graphicFrame>
      <p:sp>
        <p:nvSpPr>
          <p:cNvPr id="975884" name="Text Box 12"/>
          <p:cNvSpPr txBox="1">
            <a:spLocks noChangeArrowheads="1"/>
          </p:cNvSpPr>
          <p:nvPr/>
        </p:nvSpPr>
        <p:spPr bwMode="auto">
          <a:xfrm>
            <a:off x="1042988" y="6092825"/>
            <a:ext cx="5518150" cy="519113"/>
          </a:xfrm>
          <a:prstGeom prst="rect">
            <a:avLst/>
          </a:prstGeom>
          <a:noFill/>
          <a:ln w="9525">
            <a:noFill/>
            <a:miter lim="800000"/>
          </a:ln>
          <a:effectLst/>
        </p:spPr>
        <p:txBody>
          <a:bodyPr wrap="none">
            <a:spAutoFit/>
          </a:bodyPr>
          <a:lstStyle/>
          <a:p>
            <a:r>
              <a:rPr lang="en-US" altLang="zh-CN" b="1">
                <a:solidFill>
                  <a:schemeClr val="accent2"/>
                </a:solidFill>
                <a:latin typeface="楷体_GB2312" pitchFamily="49" charset="-122"/>
                <a:ea typeface="楷体_GB2312" pitchFamily="49" charset="-122"/>
              </a:rPr>
              <a:t>0 </a:t>
            </a:r>
            <a:r>
              <a:rPr lang="en-US" altLang="zh-CN" b="1">
                <a:solidFill>
                  <a:schemeClr val="accent2"/>
                </a:solidFill>
                <a:latin typeface="Times New Roman" panose="02020603050405020304"/>
                <a:ea typeface="楷体_GB2312" pitchFamily="49" charset="-122"/>
              </a:rPr>
              <a:t>–</a:t>
            </a:r>
            <a:r>
              <a:rPr lang="en-US" altLang="zh-CN" b="1">
                <a:solidFill>
                  <a:schemeClr val="accent2"/>
                </a:solidFill>
                <a:latin typeface="楷体_GB2312" pitchFamily="49" charset="-122"/>
                <a:ea typeface="楷体_GB2312" pitchFamily="49" charset="-122"/>
              </a:rPr>
              <a:t> 1 </a:t>
            </a:r>
            <a:r>
              <a:rPr lang="zh-CN" altLang="en-US" b="1">
                <a:solidFill>
                  <a:schemeClr val="accent2"/>
                </a:solidFill>
                <a:latin typeface="楷体_GB2312" pitchFamily="49" charset="-122"/>
                <a:ea typeface="楷体_GB2312" pitchFamily="49" charset="-122"/>
              </a:rPr>
              <a:t>分布是 </a:t>
            </a:r>
            <a:r>
              <a:rPr lang="en-US" altLang="zh-CN" b="1" i="1">
                <a:solidFill>
                  <a:schemeClr val="accent2"/>
                </a:solidFill>
                <a:latin typeface="楷体_GB2312" pitchFamily="49" charset="-122"/>
                <a:ea typeface="楷体_GB2312" pitchFamily="49" charset="-122"/>
              </a:rPr>
              <a:t>n</a:t>
            </a:r>
            <a:r>
              <a:rPr lang="en-US" altLang="zh-CN" b="1">
                <a:solidFill>
                  <a:schemeClr val="accent2"/>
                </a:solidFill>
                <a:latin typeface="楷体_GB2312" pitchFamily="49" charset="-122"/>
                <a:ea typeface="楷体_GB2312" pitchFamily="49" charset="-122"/>
              </a:rPr>
              <a:t> = 1 </a:t>
            </a:r>
            <a:r>
              <a:rPr lang="zh-CN" altLang="en-US" b="1">
                <a:solidFill>
                  <a:schemeClr val="accent2"/>
                </a:solidFill>
                <a:latin typeface="楷体_GB2312" pitchFamily="49" charset="-122"/>
                <a:ea typeface="楷体_GB2312" pitchFamily="49" charset="-122"/>
              </a:rPr>
              <a:t>的二项分布</a:t>
            </a:r>
            <a:r>
              <a:rPr lang="en-US" altLang="zh-CN" b="1">
                <a:solidFill>
                  <a:schemeClr val="accent2"/>
                </a:solidFill>
                <a:latin typeface="楷体_GB2312" pitchFamily="49" charset="-122"/>
                <a:ea typeface="楷体_GB2312" pitchFamily="49" charset="-122"/>
              </a:rPr>
              <a:t>.</a:t>
            </a:r>
          </a:p>
        </p:txBody>
      </p:sp>
      <p:sp>
        <p:nvSpPr>
          <p:cNvPr id="3" name="文本框 2"/>
          <p:cNvSpPr txBox="1"/>
          <p:nvPr/>
        </p:nvSpPr>
        <p:spPr>
          <a:xfrm>
            <a:off x="152400" y="1600200"/>
            <a:ext cx="8698865" cy="408940"/>
          </a:xfrm>
          <a:prstGeom prst="rect">
            <a:avLst/>
          </a:prstGeom>
          <a:noFill/>
        </p:spPr>
        <p:txBody>
          <a:bodyPr wrap="none" rtlCol="0" anchor="t">
            <a:spAutoFit/>
          </a:bodyPr>
          <a:lstStyle/>
          <a:p>
            <a:pPr>
              <a:lnSpc>
                <a:spcPct val="115000"/>
              </a:lnSpc>
            </a:pPr>
            <a:r>
              <a:rPr lang="zh-CN" altLang="en-US" b="1">
                <a:latin typeface="宋体" panose="02010600030101010101" pitchFamily="2" charset="-122"/>
                <a:ea typeface="宋体" panose="02010600030101010101" pitchFamily="2" charset="-122"/>
                <a:sym typeface="+mn-ea"/>
              </a:rPr>
              <a:t>将伯努利试验</a:t>
            </a:r>
            <a:r>
              <a:rPr lang="en-US" altLang="zh-CN" b="1">
                <a:latin typeface="宋体" panose="02010600030101010101" pitchFamily="2" charset="-122"/>
                <a:ea typeface="宋体" panose="02010600030101010101" pitchFamily="2" charset="-122"/>
                <a:sym typeface="+mn-ea"/>
              </a:rPr>
              <a:t>E</a:t>
            </a:r>
            <a:r>
              <a:rPr lang="zh-CN" altLang="en-US" b="1">
                <a:latin typeface="宋体" panose="02010600030101010101" pitchFamily="2" charset="-122"/>
                <a:ea typeface="宋体" panose="02010600030101010101" pitchFamily="2" charset="-122"/>
                <a:sym typeface="+mn-ea"/>
              </a:rPr>
              <a:t>独立地重复地进行</a:t>
            </a:r>
            <a:r>
              <a:rPr lang="en-US" altLang="zh-CN" b="1" i="1">
                <a:ea typeface="宋体" panose="02010600030101010101" pitchFamily="2" charset="-122"/>
                <a:sym typeface="+mn-ea"/>
              </a:rPr>
              <a:t>n</a:t>
            </a:r>
            <a:r>
              <a:rPr lang="zh-CN" altLang="en-US" b="1">
                <a:latin typeface="宋体" panose="02010600030101010101" pitchFamily="2" charset="-122"/>
                <a:ea typeface="宋体" panose="02010600030101010101" pitchFamily="2" charset="-122"/>
                <a:sym typeface="+mn-ea"/>
              </a:rPr>
              <a:t>次 </a:t>
            </a:r>
            <a:r>
              <a:rPr lang="en-US" altLang="zh-CN" b="1">
                <a:latin typeface="宋体" panose="02010600030101010101" pitchFamily="2" charset="-122"/>
                <a:ea typeface="宋体" panose="02010600030101010101" pitchFamily="2" charset="-122"/>
                <a:sym typeface="+mn-ea"/>
              </a:rPr>
              <a:t>,</a:t>
            </a:r>
            <a:r>
              <a:rPr lang="zh-CN" altLang="en-US" b="1">
                <a:latin typeface="宋体" panose="02010600030101010101" pitchFamily="2" charset="-122"/>
                <a:ea typeface="宋体" panose="02010600030101010101" pitchFamily="2" charset="-122"/>
                <a:sym typeface="+mn-ea"/>
              </a:rPr>
              <a:t>则称这一串</a:t>
            </a:r>
            <a:r>
              <a:rPr lang="zh-CN" altLang="en-US" b="1">
                <a:ea typeface="宋体" panose="02010600030101010101" pitchFamily="2" charset="-122"/>
                <a:sym typeface="+mn-ea"/>
              </a:rPr>
              <a:t>重复的独立</a:t>
            </a:r>
            <a:r>
              <a:rPr lang="zh-CN" altLang="en-US" b="1">
                <a:latin typeface="宋体" panose="02010600030101010101" pitchFamily="2" charset="-122"/>
                <a:ea typeface="宋体" panose="02010600030101010101" pitchFamily="2" charset="-122"/>
                <a:sym typeface="+mn-ea"/>
              </a:rPr>
              <a:t>试验为</a:t>
            </a:r>
            <a:r>
              <a:rPr lang="en-US" altLang="zh-CN" b="1" i="1">
                <a:solidFill>
                  <a:schemeClr val="accent2"/>
                </a:solidFill>
                <a:ea typeface="宋体" panose="02010600030101010101" pitchFamily="2" charset="-122"/>
                <a:sym typeface="+mn-ea"/>
              </a:rPr>
              <a:t>n</a:t>
            </a:r>
            <a:r>
              <a:rPr lang="zh-CN" altLang="en-US" b="1">
                <a:solidFill>
                  <a:schemeClr val="accent2"/>
                </a:solidFill>
                <a:ea typeface="宋体" panose="02010600030101010101" pitchFamily="2" charset="-122"/>
                <a:sym typeface="+mn-ea"/>
              </a:rPr>
              <a:t>重伯努利试验</a:t>
            </a:r>
            <a:r>
              <a:rPr lang="zh-CN" altLang="en-US" b="1">
                <a:ea typeface="宋体" panose="02010600030101010101" pitchFamily="2" charset="-122"/>
                <a:sym typeface="+mn-ea"/>
              </a:rPr>
              <a:t> </a:t>
            </a:r>
            <a:r>
              <a:rPr lang="en-US" altLang="zh-CN" b="1">
                <a:ea typeface="宋体" panose="02010600030101010101" pitchFamily="2" charset="-122"/>
                <a:sym typeface="+mn-ea"/>
              </a:rPr>
              <a:t>.</a:t>
            </a: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75879"/>
                                        </p:tgtEl>
                                        <p:attrNameLst>
                                          <p:attrName>style.visibility</p:attrName>
                                        </p:attrNameLst>
                                      </p:cBhvr>
                                      <p:to>
                                        <p:strVal val="visible"/>
                                      </p:to>
                                    </p:set>
                                    <p:animEffect transition="in" filter="wipe(up)">
                                      <p:cBhvr>
                                        <p:cTn id="12" dur="500"/>
                                        <p:tgtEl>
                                          <p:spTgt spid="97587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975880"/>
                                        </p:tgtEl>
                                        <p:attrNameLst>
                                          <p:attrName>style.visibility</p:attrName>
                                        </p:attrNameLst>
                                      </p:cBhvr>
                                      <p:to>
                                        <p:strVal val="visible"/>
                                      </p:to>
                                    </p:set>
                                    <p:animEffect transition="in" filter="wipe(up)">
                                      <p:cBhvr>
                                        <p:cTn id="17" dur="500"/>
                                        <p:tgtEl>
                                          <p:spTgt spid="97588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975881"/>
                                        </p:tgtEl>
                                        <p:attrNameLst>
                                          <p:attrName>style.visibility</p:attrName>
                                        </p:attrNameLst>
                                      </p:cBhvr>
                                      <p:to>
                                        <p:strVal val="visible"/>
                                      </p:to>
                                    </p:set>
                                    <p:animEffect transition="in" filter="wipe(up)">
                                      <p:cBhvr>
                                        <p:cTn id="22" dur="500"/>
                                        <p:tgtEl>
                                          <p:spTgt spid="97588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975882"/>
                                        </p:tgtEl>
                                        <p:attrNameLst>
                                          <p:attrName>style.visibility</p:attrName>
                                        </p:attrNameLst>
                                      </p:cBhvr>
                                      <p:to>
                                        <p:strVal val="visible"/>
                                      </p:to>
                                    </p:set>
                                    <p:animEffect transition="in" filter="wipe(up)">
                                      <p:cBhvr>
                                        <p:cTn id="27" dur="500"/>
                                        <p:tgtEl>
                                          <p:spTgt spid="97588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975883"/>
                                        </p:tgtEl>
                                        <p:attrNameLst>
                                          <p:attrName>style.visibility</p:attrName>
                                        </p:attrNameLst>
                                      </p:cBhvr>
                                      <p:to>
                                        <p:strVal val="visible"/>
                                      </p:to>
                                    </p:set>
                                    <p:animEffect transition="in" filter="wipe(up)">
                                      <p:cBhvr>
                                        <p:cTn id="32" dur="500"/>
                                        <p:tgtEl>
                                          <p:spTgt spid="97588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975884"/>
                                        </p:tgtEl>
                                        <p:attrNameLst>
                                          <p:attrName>style.visibility</p:attrName>
                                        </p:attrNameLst>
                                      </p:cBhvr>
                                      <p:to>
                                        <p:strVal val="visible"/>
                                      </p:to>
                                    </p:set>
                                    <p:animEffect transition="in" filter="wipe(up)">
                                      <p:cBhvr>
                                        <p:cTn id="37" dur="500"/>
                                        <p:tgtEl>
                                          <p:spTgt spid="9758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5879" grpId="0" bldLvl="0" animBg="1" autoUpdateAnimBg="0"/>
      <p:bldP spid="975880" grpId="0" autoUpdateAnimBg="0"/>
      <p:bldP spid="975882" grpId="0" autoUpdateAnimBg="0"/>
      <p:bldP spid="97588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1652" name="Rectangle 4"/>
          <p:cNvSpPr>
            <a:spLocks noChangeArrowheads="1"/>
          </p:cNvSpPr>
          <p:nvPr/>
        </p:nvSpPr>
        <p:spPr bwMode="auto">
          <a:xfrm>
            <a:off x="1258888" y="692150"/>
            <a:ext cx="5688012" cy="762000"/>
          </a:xfrm>
          <a:prstGeom prst="rect">
            <a:avLst/>
          </a:prstGeom>
          <a:noFill/>
          <a:ln w="9525">
            <a:noFill/>
            <a:miter lim="800000"/>
          </a:ln>
          <a:effectLst/>
        </p:spPr>
        <p:txBody>
          <a:bodyPr>
            <a:spAutoFit/>
          </a:bodyPr>
          <a:lstStyle/>
          <a:p>
            <a:r>
              <a:rPr lang="zh-CN" altLang="en-US" sz="4400" b="1">
                <a:latin typeface="宋体" panose="02010600030101010101" pitchFamily="2" charset="-122"/>
                <a:ea typeface="宋体" panose="02010600030101010101" pitchFamily="2" charset="-122"/>
              </a:rPr>
              <a:t>二项分布的图形</a:t>
            </a:r>
          </a:p>
        </p:txBody>
      </p:sp>
      <p:pic>
        <p:nvPicPr>
          <p:cNvPr id="1051654" name="Picture 6"/>
          <p:cNvPicPr>
            <a:picLocks noChangeAspect="1" noChangeArrowheads="1"/>
          </p:cNvPicPr>
          <p:nvPr/>
        </p:nvPicPr>
        <p:blipFill>
          <a:blip r:embed="rId3" cstate="print"/>
          <a:srcRect/>
          <a:stretch>
            <a:fillRect/>
          </a:stretch>
        </p:blipFill>
        <p:spPr bwMode="auto">
          <a:xfrm>
            <a:off x="971550" y="3860800"/>
            <a:ext cx="3902075" cy="2089150"/>
          </a:xfrm>
          <a:prstGeom prst="rect">
            <a:avLst/>
          </a:prstGeom>
          <a:noFill/>
          <a:ln w="9525">
            <a:noFill/>
            <a:miter lim="800000"/>
            <a:headEnd/>
            <a:tailEnd/>
          </a:ln>
          <a:effectLst/>
        </p:spPr>
      </p:pic>
      <p:pic>
        <p:nvPicPr>
          <p:cNvPr id="1051655" name="Picture 7"/>
          <p:cNvPicPr>
            <a:picLocks noChangeAspect="1" noChangeArrowheads="1"/>
          </p:cNvPicPr>
          <p:nvPr/>
        </p:nvPicPr>
        <p:blipFill>
          <a:blip r:embed="rId4" cstate="print"/>
          <a:srcRect/>
          <a:stretch>
            <a:fillRect/>
          </a:stretch>
        </p:blipFill>
        <p:spPr bwMode="auto">
          <a:xfrm>
            <a:off x="5026025" y="1773238"/>
            <a:ext cx="3902075" cy="2089150"/>
          </a:xfrm>
          <a:prstGeom prst="rect">
            <a:avLst/>
          </a:prstGeom>
          <a:noFill/>
          <a:ln w="9525">
            <a:noFill/>
            <a:miter lim="800000"/>
            <a:headEnd/>
            <a:tailEnd/>
          </a:ln>
          <a:effectLst/>
        </p:spPr>
      </p:pic>
      <p:pic>
        <p:nvPicPr>
          <p:cNvPr id="1051656" name="Picture 8"/>
          <p:cNvPicPr>
            <a:picLocks noChangeAspect="1" noChangeArrowheads="1"/>
          </p:cNvPicPr>
          <p:nvPr/>
        </p:nvPicPr>
        <p:blipFill>
          <a:blip r:embed="rId5" cstate="print"/>
          <a:srcRect/>
          <a:stretch>
            <a:fillRect/>
          </a:stretch>
        </p:blipFill>
        <p:spPr bwMode="auto">
          <a:xfrm>
            <a:off x="914400" y="1676400"/>
            <a:ext cx="3902075" cy="2089150"/>
          </a:xfrm>
          <a:prstGeom prst="rect">
            <a:avLst/>
          </a:prstGeom>
          <a:noFill/>
          <a:ln w="9525">
            <a:noFill/>
            <a:miter lim="800000"/>
            <a:headEnd/>
            <a:tailEnd/>
          </a:ln>
          <a:effectLst/>
        </p:spPr>
      </p:pic>
      <p:pic>
        <p:nvPicPr>
          <p:cNvPr id="1051657" name="Picture 9"/>
          <p:cNvPicPr>
            <a:picLocks noChangeAspect="1" noChangeArrowheads="1"/>
          </p:cNvPicPr>
          <p:nvPr/>
        </p:nvPicPr>
        <p:blipFill>
          <a:blip r:embed="rId6" cstate="print"/>
          <a:srcRect/>
          <a:stretch>
            <a:fillRect/>
          </a:stretch>
        </p:blipFill>
        <p:spPr bwMode="auto">
          <a:xfrm>
            <a:off x="5005100" y="4038600"/>
            <a:ext cx="3902075" cy="2089150"/>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51654"/>
                                        </p:tgtEl>
                                        <p:attrNameLst>
                                          <p:attrName>style.visibility</p:attrName>
                                        </p:attrNameLst>
                                      </p:cBhvr>
                                      <p:to>
                                        <p:strVal val="visible"/>
                                      </p:to>
                                    </p:set>
                                    <p:animEffect transition="in" filter="wipe(left)">
                                      <p:cBhvr>
                                        <p:cTn id="7" dur="500"/>
                                        <p:tgtEl>
                                          <p:spTgt spid="105165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51657"/>
                                        </p:tgtEl>
                                        <p:attrNameLst>
                                          <p:attrName>style.visibility</p:attrName>
                                        </p:attrNameLst>
                                      </p:cBhvr>
                                      <p:to>
                                        <p:strVal val="visible"/>
                                      </p:to>
                                    </p:set>
                                    <p:animEffect transition="in" filter="wipe(left)">
                                      <p:cBhvr>
                                        <p:cTn id="12" dur="500"/>
                                        <p:tgtEl>
                                          <p:spTgt spid="105165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51655"/>
                                        </p:tgtEl>
                                        <p:attrNameLst>
                                          <p:attrName>style.visibility</p:attrName>
                                        </p:attrNameLst>
                                      </p:cBhvr>
                                      <p:to>
                                        <p:strVal val="visible"/>
                                      </p:to>
                                    </p:set>
                                    <p:animEffect transition="in" filter="wipe(left)">
                                      <p:cBhvr>
                                        <p:cTn id="17" dur="500"/>
                                        <p:tgtEl>
                                          <p:spTgt spid="105165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51656"/>
                                        </p:tgtEl>
                                        <p:attrNameLst>
                                          <p:attrName>style.visibility</p:attrName>
                                        </p:attrNameLst>
                                      </p:cBhvr>
                                      <p:to>
                                        <p:strVal val="visible"/>
                                      </p:to>
                                    </p:set>
                                    <p:animEffect transition="in" filter="wipe(left)">
                                      <p:cBhvr>
                                        <p:cTn id="22" dur="500"/>
                                        <p:tgtEl>
                                          <p:spTgt spid="10516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5428" name="Text Box 4"/>
          <p:cNvSpPr txBox="1">
            <a:spLocks noChangeArrowheads="1"/>
          </p:cNvSpPr>
          <p:nvPr/>
        </p:nvSpPr>
        <p:spPr bwMode="auto">
          <a:xfrm>
            <a:off x="1042988" y="692150"/>
            <a:ext cx="7416800" cy="750888"/>
          </a:xfrm>
          <a:prstGeom prst="rect">
            <a:avLst/>
          </a:prstGeom>
          <a:noFill/>
          <a:ln w="9525">
            <a:noFill/>
            <a:miter lim="800000"/>
          </a:ln>
          <a:effectLst/>
        </p:spPr>
        <p:txBody>
          <a:bodyPr>
            <a:spAutoFit/>
          </a:bodyPr>
          <a:lstStyle/>
          <a:p>
            <a:pPr>
              <a:lnSpc>
                <a:spcPct val="120000"/>
              </a:lnSpc>
            </a:pPr>
            <a:r>
              <a:rPr lang="zh-CN" altLang="en-US" sz="3600" b="1">
                <a:latin typeface="楷体_GB2312" pitchFamily="49" charset="-122"/>
                <a:ea typeface="楷体_GB2312" pitchFamily="49" charset="-122"/>
              </a:rPr>
              <a:t>一维随机变量的数学期望</a:t>
            </a:r>
            <a:r>
              <a:rPr lang="en-US" altLang="zh-CN" sz="3600" b="1">
                <a:latin typeface="楷体_GB2312" pitchFamily="49" charset="-122"/>
                <a:ea typeface="楷体_GB2312" pitchFamily="49" charset="-122"/>
              </a:rPr>
              <a:t>(Cont.)</a:t>
            </a:r>
          </a:p>
        </p:txBody>
      </p:sp>
      <p:sp>
        <p:nvSpPr>
          <p:cNvPr id="1255429" name="Rectangle 5"/>
          <p:cNvSpPr>
            <a:spLocks noChangeArrowheads="1"/>
          </p:cNvSpPr>
          <p:nvPr/>
        </p:nvSpPr>
        <p:spPr bwMode="auto">
          <a:xfrm>
            <a:off x="973138" y="1747838"/>
            <a:ext cx="6705600" cy="609600"/>
          </a:xfrm>
          <a:prstGeom prst="rect">
            <a:avLst/>
          </a:prstGeom>
          <a:noFill/>
          <a:ln w="9525">
            <a:noFill/>
            <a:miter lim="800000"/>
          </a:ln>
        </p:spPr>
        <p:txBody>
          <a:bodyPr/>
          <a:lstStyle/>
          <a:p>
            <a:r>
              <a:rPr lang="zh-CN" altLang="en-US" sz="3200" b="1" dirty="0">
                <a:solidFill>
                  <a:srgbClr val="0000CC"/>
                </a:solidFill>
                <a:ea typeface="楷体_GB2312" pitchFamily="49" charset="-122"/>
              </a:rPr>
              <a:t>几个重要随机变量的期望</a:t>
            </a:r>
            <a:endParaRPr lang="zh-CN" altLang="en-US" sz="2400" dirty="0">
              <a:solidFill>
                <a:srgbClr val="0000CC"/>
              </a:solidFill>
              <a:ea typeface="楷体_GB2312" pitchFamily="49" charset="-122"/>
            </a:endParaRPr>
          </a:p>
        </p:txBody>
      </p:sp>
      <p:sp>
        <p:nvSpPr>
          <p:cNvPr id="1255430" name="Text Box 6"/>
          <p:cNvSpPr txBox="1">
            <a:spLocks noChangeArrowheads="1"/>
          </p:cNvSpPr>
          <p:nvPr/>
        </p:nvSpPr>
        <p:spPr bwMode="auto">
          <a:xfrm>
            <a:off x="1187450" y="2492375"/>
            <a:ext cx="3562350" cy="519113"/>
          </a:xfrm>
          <a:prstGeom prst="rect">
            <a:avLst/>
          </a:prstGeom>
          <a:noFill/>
          <a:ln w="9525">
            <a:noFill/>
            <a:miter lim="800000"/>
          </a:ln>
          <a:effectLst/>
        </p:spPr>
        <p:txBody>
          <a:bodyPr wrap="none" anchor="ctr">
            <a:spAutoFit/>
            <a:flatTx/>
          </a:bodyPr>
          <a:lstStyle/>
          <a:p>
            <a:pPr algn="ctr" eaLnBrk="0" hangingPunct="0">
              <a:spcBef>
                <a:spcPct val="50000"/>
              </a:spcBef>
            </a:pPr>
            <a:r>
              <a:rPr lang="en-US" altLang="zh-CN">
                <a:latin typeface="楷体_GB2312" pitchFamily="49" charset="-122"/>
                <a:ea typeface="楷体_GB2312" pitchFamily="49" charset="-122"/>
              </a:rPr>
              <a:t>1.0-1</a:t>
            </a:r>
            <a:r>
              <a:rPr lang="zh-CN" altLang="en-US">
                <a:latin typeface="楷体_GB2312" pitchFamily="49" charset="-122"/>
                <a:ea typeface="楷体_GB2312" pitchFamily="49" charset="-122"/>
              </a:rPr>
              <a:t>分布的数学期望</a:t>
            </a:r>
          </a:p>
        </p:txBody>
      </p:sp>
      <p:graphicFrame>
        <p:nvGraphicFramePr>
          <p:cNvPr id="1255431" name="Object 7"/>
          <p:cNvGraphicFramePr>
            <a:graphicFrameLocks noChangeAspect="1"/>
          </p:cNvGraphicFramePr>
          <p:nvPr/>
        </p:nvGraphicFramePr>
        <p:xfrm>
          <a:off x="1284288" y="3251200"/>
          <a:ext cx="3386137" cy="1100138"/>
        </p:xfrm>
        <a:graphic>
          <a:graphicData uri="http://schemas.openxmlformats.org/presentationml/2006/ole">
            <mc:AlternateContent xmlns:mc="http://schemas.openxmlformats.org/markup-compatibility/2006">
              <mc:Choice xmlns:v="urn:schemas-microsoft-com:vml" Requires="v">
                <p:oleObj spid="_x0000_s130066" name="Equation" r:id="rId4" imgW="31699200" imgH="10363200" progId="">
                  <p:embed/>
                </p:oleObj>
              </mc:Choice>
              <mc:Fallback>
                <p:oleObj name="Equation" r:id="rId4" imgW="31699200" imgH="10363200" progId="">
                  <p:embed/>
                  <p:pic>
                    <p:nvPicPr>
                      <p:cNvPr id="1255431" name="Object 7"/>
                      <p:cNvPicPr>
                        <a:picLocks noChangeAspect="1"/>
                      </p:cNvPicPr>
                      <p:nvPr/>
                    </p:nvPicPr>
                    <p:blipFill>
                      <a:blip r:embed="rId5"/>
                      <a:stretch>
                        <a:fillRect/>
                      </a:stretch>
                    </p:blipFill>
                    <p:spPr>
                      <a:xfrm>
                        <a:off x="1284288" y="3251200"/>
                        <a:ext cx="3386137" cy="1100138"/>
                      </a:xfrm>
                      <a:prstGeom prst="rect">
                        <a:avLst/>
                      </a:prstGeom>
                      <a:noFill/>
                      <a:ln w="9525">
                        <a:noFill/>
                      </a:ln>
                    </p:spPr>
                  </p:pic>
                </p:oleObj>
              </mc:Fallback>
            </mc:AlternateContent>
          </a:graphicData>
        </a:graphic>
      </p:graphicFrame>
      <p:sp>
        <p:nvSpPr>
          <p:cNvPr id="1255432" name="Text Box 8"/>
          <p:cNvSpPr txBox="1">
            <a:spLocks noChangeArrowheads="1"/>
          </p:cNvSpPr>
          <p:nvPr/>
        </p:nvSpPr>
        <p:spPr bwMode="auto">
          <a:xfrm>
            <a:off x="4640419" y="3511550"/>
            <a:ext cx="4391025" cy="579438"/>
          </a:xfrm>
          <a:prstGeom prst="rect">
            <a:avLst/>
          </a:prstGeom>
          <a:noFill/>
          <a:ln w="9525">
            <a:noFill/>
            <a:miter lim="800000"/>
          </a:ln>
          <a:effectLst/>
        </p:spPr>
        <p:txBody>
          <a:bodyPr anchor="ctr">
            <a:spAutoFit/>
            <a:flatTx/>
          </a:bodyPr>
          <a:lstStyle/>
          <a:p>
            <a:pPr algn="ctr" eaLnBrk="0" hangingPunct="0">
              <a:spcBef>
                <a:spcPct val="50000"/>
              </a:spcBef>
            </a:pPr>
            <a:r>
              <a:rPr lang="en-US" altLang="zh-CN" sz="3200" b="1" i="1" dirty="0">
                <a:solidFill>
                  <a:srgbClr val="0000CC"/>
                </a:solidFill>
                <a:ea typeface="楷体_GB2312" pitchFamily="49" charset="-122"/>
              </a:rPr>
              <a:t>E</a:t>
            </a:r>
            <a:r>
              <a:rPr lang="en-US" altLang="zh-CN" sz="3200" b="1" dirty="0">
                <a:solidFill>
                  <a:srgbClr val="0000CC"/>
                </a:solidFill>
                <a:ea typeface="楷体_GB2312" pitchFamily="49" charset="-122"/>
              </a:rPr>
              <a:t>(X)</a:t>
            </a:r>
            <a:r>
              <a:rPr lang="en-US" altLang="zh-CN" sz="3200" dirty="0">
                <a:ea typeface="楷体_GB2312" pitchFamily="49" charset="-122"/>
              </a:rPr>
              <a:t> </a:t>
            </a:r>
            <a:r>
              <a:rPr lang="en-US" altLang="zh-CN" sz="3200" dirty="0">
                <a:latin typeface="楷体_GB2312" pitchFamily="49" charset="-122"/>
                <a:ea typeface="楷体_GB2312" pitchFamily="49" charset="-122"/>
              </a:rPr>
              <a:t>=1*</a:t>
            </a:r>
            <a:r>
              <a:rPr lang="en-US" altLang="zh-CN" sz="3200" i="1" dirty="0">
                <a:latin typeface="楷体_GB2312" pitchFamily="49" charset="-122"/>
                <a:ea typeface="楷体_GB2312" pitchFamily="49" charset="-122"/>
              </a:rPr>
              <a:t>p</a:t>
            </a:r>
            <a:r>
              <a:rPr lang="en-US" altLang="zh-CN" sz="3200" dirty="0">
                <a:latin typeface="楷体_GB2312" pitchFamily="49" charset="-122"/>
                <a:ea typeface="楷体_GB2312" pitchFamily="49" charset="-122"/>
              </a:rPr>
              <a:t>+0*(1-</a:t>
            </a:r>
            <a:r>
              <a:rPr lang="en-US" altLang="zh-CN" sz="3200" i="1" dirty="0">
                <a:latin typeface="楷体_GB2312" pitchFamily="49" charset="-122"/>
                <a:ea typeface="楷体_GB2312" pitchFamily="49" charset="-122"/>
              </a:rPr>
              <a:t>p</a:t>
            </a:r>
            <a:r>
              <a:rPr lang="en-US" altLang="zh-CN" sz="3200" dirty="0">
                <a:latin typeface="楷体_GB2312" pitchFamily="49" charset="-122"/>
                <a:ea typeface="楷体_GB2312" pitchFamily="49" charset="-122"/>
              </a:rPr>
              <a:t>)=</a:t>
            </a:r>
            <a:r>
              <a:rPr lang="en-US" altLang="zh-CN" sz="3200" b="1" i="1" dirty="0">
                <a:solidFill>
                  <a:srgbClr val="0000CC"/>
                </a:solidFill>
                <a:latin typeface="楷体_GB2312" pitchFamily="49" charset="-122"/>
                <a:ea typeface="楷体_GB2312" pitchFamily="49" charset="-122"/>
              </a:rPr>
              <a:t>p</a:t>
            </a:r>
          </a:p>
        </p:txBody>
      </p:sp>
      <p:sp>
        <p:nvSpPr>
          <p:cNvPr id="1255436" name="Line 12"/>
          <p:cNvSpPr>
            <a:spLocks noChangeShapeType="1"/>
          </p:cNvSpPr>
          <p:nvPr/>
        </p:nvSpPr>
        <p:spPr bwMode="auto">
          <a:xfrm>
            <a:off x="1430338" y="3729038"/>
            <a:ext cx="1905000" cy="0"/>
          </a:xfrm>
          <a:prstGeom prst="line">
            <a:avLst/>
          </a:prstGeom>
          <a:noFill/>
          <a:ln w="3175">
            <a:solidFill>
              <a:schemeClr val="tx1"/>
            </a:solidFill>
            <a:round/>
          </a:ln>
          <a:effectLst/>
        </p:spPr>
        <p:txBody>
          <a:bodyPr/>
          <a:lstStyle/>
          <a:p>
            <a:endParaRPr lang="zh-CN" altLang="en-US"/>
          </a:p>
        </p:txBody>
      </p:sp>
      <p:sp>
        <p:nvSpPr>
          <p:cNvPr id="1255437" name="Line 13"/>
          <p:cNvSpPr>
            <a:spLocks noChangeShapeType="1"/>
          </p:cNvSpPr>
          <p:nvPr/>
        </p:nvSpPr>
        <p:spPr bwMode="auto">
          <a:xfrm>
            <a:off x="1887538" y="3271838"/>
            <a:ext cx="0" cy="990600"/>
          </a:xfrm>
          <a:prstGeom prst="line">
            <a:avLst/>
          </a:prstGeom>
          <a:noFill/>
          <a:ln w="3175">
            <a:solidFill>
              <a:schemeClr val="tx1"/>
            </a:solidFill>
            <a:round/>
          </a:ln>
          <a:effectLst/>
        </p:spPr>
        <p:txBody>
          <a:bodyPr/>
          <a:lstStyle/>
          <a:p>
            <a:endParaRPr lang="zh-CN" altLang="en-US"/>
          </a:p>
        </p:txBody>
      </p:sp>
      <p:sp>
        <p:nvSpPr>
          <p:cNvPr id="1257477" name="Text Box 5"/>
          <p:cNvSpPr txBox="1">
            <a:spLocks noChangeArrowheads="1"/>
          </p:cNvSpPr>
          <p:nvPr/>
        </p:nvSpPr>
        <p:spPr bwMode="auto">
          <a:xfrm>
            <a:off x="685483" y="4495483"/>
            <a:ext cx="3070225" cy="519112"/>
          </a:xfrm>
          <a:prstGeom prst="rect">
            <a:avLst/>
          </a:prstGeom>
          <a:noFill/>
          <a:ln w="9525">
            <a:noFill/>
            <a:miter lim="800000"/>
          </a:ln>
          <a:effectLst/>
        </p:spPr>
        <p:txBody>
          <a:bodyPr wrap="none" anchor="ctr">
            <a:spAutoFit/>
            <a:flatTx/>
          </a:bodyPr>
          <a:lstStyle/>
          <a:p>
            <a:pPr algn="ctr" eaLnBrk="0" hangingPunct="0">
              <a:spcBef>
                <a:spcPct val="50000"/>
              </a:spcBef>
            </a:pPr>
            <a:r>
              <a:rPr lang="en-US" altLang="zh-CN">
                <a:latin typeface="Arial" panose="020B0604020202020204" pitchFamily="34" charset="0"/>
                <a:ea typeface="楷体_GB2312" pitchFamily="49" charset="-122"/>
              </a:rPr>
              <a:t>2. </a:t>
            </a:r>
            <a:r>
              <a:rPr lang="zh-CN" altLang="zh-CN">
                <a:latin typeface="Arial" panose="020B0604020202020204" pitchFamily="34" charset="0"/>
                <a:ea typeface="楷体_GB2312" pitchFamily="49" charset="-122"/>
              </a:rPr>
              <a:t>二项分布</a:t>
            </a:r>
            <a:r>
              <a:rPr lang="en-US" altLang="zh-CN" i="1">
                <a:latin typeface="Arial" panose="020B0604020202020204" pitchFamily="34" charset="0"/>
                <a:ea typeface="楷体_GB2312" pitchFamily="49" charset="-122"/>
              </a:rPr>
              <a:t>B(n, p)</a:t>
            </a:r>
            <a:endParaRPr lang="en-US" altLang="zh-CN">
              <a:latin typeface="楷体_GB2312" pitchFamily="49" charset="-122"/>
              <a:ea typeface="楷体_GB2312" pitchFamily="49" charset="-122"/>
            </a:endParaRPr>
          </a:p>
        </p:txBody>
      </p:sp>
      <p:graphicFrame>
        <p:nvGraphicFramePr>
          <p:cNvPr id="1257478" name="Object 6"/>
          <p:cNvGraphicFramePr>
            <a:graphicFrameLocks noChangeAspect="1"/>
          </p:cNvGraphicFramePr>
          <p:nvPr/>
        </p:nvGraphicFramePr>
        <p:xfrm>
          <a:off x="2057083" y="5714683"/>
          <a:ext cx="5030787" cy="1114425"/>
        </p:xfrm>
        <a:graphic>
          <a:graphicData uri="http://schemas.openxmlformats.org/presentationml/2006/ole">
            <mc:AlternateContent xmlns:mc="http://schemas.openxmlformats.org/markup-compatibility/2006">
              <mc:Choice xmlns:v="urn:schemas-microsoft-com:vml" Requires="v">
                <p:oleObj spid="_x0000_s130067" name="Equation" r:id="rId6" imgW="51816000" imgH="10363200" progId="">
                  <p:embed/>
                </p:oleObj>
              </mc:Choice>
              <mc:Fallback>
                <p:oleObj name="Equation" r:id="rId6" imgW="51816000" imgH="10363200" progId="">
                  <p:embed/>
                  <p:pic>
                    <p:nvPicPr>
                      <p:cNvPr id="1257478" name="Object 6"/>
                      <p:cNvPicPr>
                        <a:picLocks noChangeAspect="1"/>
                      </p:cNvPicPr>
                      <p:nvPr/>
                    </p:nvPicPr>
                    <p:blipFill>
                      <a:blip r:embed="rId7"/>
                      <a:stretch>
                        <a:fillRect/>
                      </a:stretch>
                    </p:blipFill>
                    <p:spPr>
                      <a:xfrm>
                        <a:off x="2057083" y="5714683"/>
                        <a:ext cx="5030787" cy="1114425"/>
                      </a:xfrm>
                      <a:prstGeom prst="rect">
                        <a:avLst/>
                      </a:prstGeom>
                      <a:noFill/>
                      <a:ln w="9525">
                        <a:noFill/>
                      </a:ln>
                    </p:spPr>
                  </p:pic>
                </p:oleObj>
              </mc:Fallback>
            </mc:AlternateContent>
          </a:graphicData>
        </a:graphic>
      </p:graphicFrame>
      <p:graphicFrame>
        <p:nvGraphicFramePr>
          <p:cNvPr id="1257479" name="Object 7"/>
          <p:cNvGraphicFramePr>
            <a:graphicFrameLocks noChangeAspect="1"/>
          </p:cNvGraphicFramePr>
          <p:nvPr/>
        </p:nvGraphicFramePr>
        <p:xfrm>
          <a:off x="975995" y="4899343"/>
          <a:ext cx="7315200" cy="676275"/>
        </p:xfrm>
        <a:graphic>
          <a:graphicData uri="http://schemas.openxmlformats.org/presentationml/2006/ole">
            <mc:AlternateContent xmlns:mc="http://schemas.openxmlformats.org/markup-compatibility/2006">
              <mc:Choice xmlns:v="urn:schemas-microsoft-com:vml" Requires="v">
                <p:oleObj spid="_x0000_s130068" name="公式" r:id="rId8" imgW="65532000" imgH="6096000" progId="">
                  <p:embed/>
                </p:oleObj>
              </mc:Choice>
              <mc:Fallback>
                <p:oleObj name="公式" r:id="rId8" imgW="65532000" imgH="6096000" progId="">
                  <p:embed/>
                  <p:pic>
                    <p:nvPicPr>
                      <p:cNvPr id="1257479" name="Object 7"/>
                      <p:cNvPicPr>
                        <a:picLocks noChangeAspect="1"/>
                      </p:cNvPicPr>
                      <p:nvPr/>
                    </p:nvPicPr>
                    <p:blipFill>
                      <a:blip r:embed="rId9"/>
                      <a:stretch>
                        <a:fillRect/>
                      </a:stretch>
                    </p:blipFill>
                    <p:spPr>
                      <a:xfrm>
                        <a:off x="975995" y="4899343"/>
                        <a:ext cx="7315200" cy="676275"/>
                      </a:xfrm>
                      <a:prstGeom prst="rect">
                        <a:avLst/>
                      </a:prstGeom>
                      <a:noFill/>
                      <a:ln w="9525">
                        <a:noFill/>
                      </a:ln>
                    </p:spPr>
                  </p:pic>
                </p:oleObj>
              </mc:Fallback>
            </mc:AlternateContent>
          </a:graphicData>
        </a:graphic>
      </p:graphicFrame>
      <p:graphicFrame>
        <p:nvGraphicFramePr>
          <p:cNvPr id="1259526" name="Object 6"/>
          <p:cNvGraphicFramePr>
            <a:graphicFrameLocks noChangeAspect="1"/>
          </p:cNvGraphicFramePr>
          <p:nvPr/>
        </p:nvGraphicFramePr>
        <p:xfrm>
          <a:off x="7393305" y="6019800"/>
          <a:ext cx="1066800" cy="554038"/>
        </p:xfrm>
        <a:graphic>
          <a:graphicData uri="http://schemas.openxmlformats.org/presentationml/2006/ole">
            <mc:AlternateContent xmlns:mc="http://schemas.openxmlformats.org/markup-compatibility/2006">
              <mc:Choice xmlns:v="urn:schemas-microsoft-com:vml" Requires="v">
                <p:oleObj spid="_x0000_s130069" name="Equation" r:id="rId10" imgW="7620000" imgH="3962400" progId="">
                  <p:embed/>
                </p:oleObj>
              </mc:Choice>
              <mc:Fallback>
                <p:oleObj name="Equation" r:id="rId10" imgW="7620000" imgH="3962400" progId="">
                  <p:embed/>
                  <p:pic>
                    <p:nvPicPr>
                      <p:cNvPr id="1259526" name="Object 6"/>
                      <p:cNvPicPr>
                        <a:picLocks noChangeAspect="1"/>
                      </p:cNvPicPr>
                      <p:nvPr/>
                    </p:nvPicPr>
                    <p:blipFill>
                      <a:blip r:embed="rId11"/>
                      <a:stretch>
                        <a:fillRect/>
                      </a:stretch>
                    </p:blipFill>
                    <p:spPr>
                      <a:xfrm>
                        <a:off x="7393305" y="6019800"/>
                        <a:ext cx="1066800" cy="554038"/>
                      </a:xfrm>
                      <a:prstGeom prst="rect">
                        <a:avLst/>
                      </a:prstGeom>
                      <a:noFill/>
                      <a:ln w="9525">
                        <a:noFill/>
                      </a:ln>
                    </p:spPr>
                  </p:pic>
                </p:oleObj>
              </mc:Fallback>
            </mc:AlternateContent>
          </a:graphicData>
        </a:graphic>
      </p:graphicFrame>
    </p:spTree>
    <p:extLst>
      <p:ext uri="{BB962C8B-B14F-4D97-AF65-F5344CB8AC3E}">
        <p14:creationId xmlns:p14="http://schemas.microsoft.com/office/powerpoint/2010/main" val="24304558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1255428"/>
                                        </p:tgtEl>
                                        <p:attrNameLst>
                                          <p:attrName>style.visibility</p:attrName>
                                        </p:attrNameLst>
                                      </p:cBhvr>
                                      <p:to>
                                        <p:strVal val="visible"/>
                                      </p:to>
                                    </p:set>
                                    <p:anim calcmode="lin" valueType="num">
                                      <p:cBhvr additive="base">
                                        <p:cTn id="7" dur="500" fill="hold"/>
                                        <p:tgtEl>
                                          <p:spTgt spid="1255428"/>
                                        </p:tgtEl>
                                        <p:attrNameLst>
                                          <p:attrName>ppt_x</p:attrName>
                                        </p:attrNameLst>
                                      </p:cBhvr>
                                      <p:tavLst>
                                        <p:tav tm="0">
                                          <p:val>
                                            <p:strVal val="1+#ppt_w/2"/>
                                          </p:val>
                                        </p:tav>
                                        <p:tav tm="100000">
                                          <p:val>
                                            <p:strVal val="#ppt_x"/>
                                          </p:val>
                                        </p:tav>
                                      </p:tavLst>
                                    </p:anim>
                                    <p:anim calcmode="lin" valueType="num">
                                      <p:cBhvr additive="base">
                                        <p:cTn id="8" dur="500" fill="hold"/>
                                        <p:tgtEl>
                                          <p:spTgt spid="125542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528" fill="hold" grpId="0" nodeType="clickEffect">
                                  <p:stCondLst>
                                    <p:cond delay="0"/>
                                  </p:stCondLst>
                                  <p:childTnLst>
                                    <p:set>
                                      <p:cBhvr>
                                        <p:cTn id="12" dur="1" fill="hold">
                                          <p:stCondLst>
                                            <p:cond delay="0"/>
                                          </p:stCondLst>
                                        </p:cTn>
                                        <p:tgtEl>
                                          <p:spTgt spid="1255429"/>
                                        </p:tgtEl>
                                        <p:attrNameLst>
                                          <p:attrName>style.visibility</p:attrName>
                                        </p:attrNameLst>
                                      </p:cBhvr>
                                      <p:to>
                                        <p:strVal val="visible"/>
                                      </p:to>
                                    </p:set>
                                    <p:anim calcmode="lin" valueType="num">
                                      <p:cBhvr>
                                        <p:cTn id="13" dur="500" fill="hold"/>
                                        <p:tgtEl>
                                          <p:spTgt spid="1255429"/>
                                        </p:tgtEl>
                                        <p:attrNameLst>
                                          <p:attrName>ppt_w</p:attrName>
                                        </p:attrNameLst>
                                      </p:cBhvr>
                                      <p:tavLst>
                                        <p:tav tm="0">
                                          <p:val>
                                            <p:fltVal val="0"/>
                                          </p:val>
                                        </p:tav>
                                        <p:tav tm="100000">
                                          <p:val>
                                            <p:strVal val="#ppt_w"/>
                                          </p:val>
                                        </p:tav>
                                      </p:tavLst>
                                    </p:anim>
                                    <p:anim calcmode="lin" valueType="num">
                                      <p:cBhvr>
                                        <p:cTn id="14" dur="500" fill="hold"/>
                                        <p:tgtEl>
                                          <p:spTgt spid="1255429"/>
                                        </p:tgtEl>
                                        <p:attrNameLst>
                                          <p:attrName>ppt_h</p:attrName>
                                        </p:attrNameLst>
                                      </p:cBhvr>
                                      <p:tavLst>
                                        <p:tav tm="0">
                                          <p:val>
                                            <p:fltVal val="0"/>
                                          </p:val>
                                        </p:tav>
                                        <p:tav tm="100000">
                                          <p:val>
                                            <p:strVal val="#ppt_h"/>
                                          </p:val>
                                        </p:tav>
                                      </p:tavLst>
                                    </p:anim>
                                    <p:anim calcmode="lin" valueType="num">
                                      <p:cBhvr>
                                        <p:cTn id="15" dur="500" fill="hold"/>
                                        <p:tgtEl>
                                          <p:spTgt spid="1255429"/>
                                        </p:tgtEl>
                                        <p:attrNameLst>
                                          <p:attrName>ppt_x</p:attrName>
                                        </p:attrNameLst>
                                      </p:cBhvr>
                                      <p:tavLst>
                                        <p:tav tm="0">
                                          <p:val>
                                            <p:fltVal val="0.5"/>
                                          </p:val>
                                        </p:tav>
                                        <p:tav tm="100000">
                                          <p:val>
                                            <p:strVal val="#ppt_x"/>
                                          </p:val>
                                        </p:tav>
                                      </p:tavLst>
                                    </p:anim>
                                    <p:anim calcmode="lin" valueType="num">
                                      <p:cBhvr>
                                        <p:cTn id="16" dur="500" fill="hold"/>
                                        <p:tgtEl>
                                          <p:spTgt spid="1255429"/>
                                        </p:tgtEl>
                                        <p:attrNameLst>
                                          <p:attrName>ppt_y</p:attrName>
                                        </p:attrNameLst>
                                      </p:cBhvr>
                                      <p:tavLst>
                                        <p:tav tm="0">
                                          <p:val>
                                            <p:fltVal val="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1255430"/>
                                        </p:tgtEl>
                                        <p:attrNameLst>
                                          <p:attrName>style.visibility</p:attrName>
                                        </p:attrNameLst>
                                      </p:cBhvr>
                                      <p:to>
                                        <p:strVal val="visible"/>
                                      </p:to>
                                    </p:set>
                                    <p:animEffect transition="in" filter="wipe(up)">
                                      <p:cBhvr>
                                        <p:cTn id="21" dur="500"/>
                                        <p:tgtEl>
                                          <p:spTgt spid="1255430"/>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1255431"/>
                                        </p:tgtEl>
                                        <p:attrNameLst>
                                          <p:attrName>style.visibility</p:attrName>
                                        </p:attrNameLst>
                                      </p:cBhvr>
                                      <p:to>
                                        <p:strVal val="visible"/>
                                      </p:to>
                                    </p:set>
                                    <p:animEffect transition="in" filter="wipe(up)">
                                      <p:cBhvr>
                                        <p:cTn id="26" dur="500"/>
                                        <p:tgtEl>
                                          <p:spTgt spid="1255431"/>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1255432"/>
                                        </p:tgtEl>
                                        <p:attrNameLst>
                                          <p:attrName>style.visibility</p:attrName>
                                        </p:attrNameLst>
                                      </p:cBhvr>
                                      <p:to>
                                        <p:strVal val="visible"/>
                                      </p:to>
                                    </p:set>
                                    <p:animEffect transition="in" filter="wipe(up)">
                                      <p:cBhvr>
                                        <p:cTn id="31" dur="500"/>
                                        <p:tgtEl>
                                          <p:spTgt spid="1255432"/>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1257477"/>
                                        </p:tgtEl>
                                        <p:attrNameLst>
                                          <p:attrName>style.visibility</p:attrName>
                                        </p:attrNameLst>
                                      </p:cBhvr>
                                      <p:to>
                                        <p:strVal val="visible"/>
                                      </p:to>
                                    </p:set>
                                    <p:animEffect transition="in" filter="wipe(up)">
                                      <p:cBhvr>
                                        <p:cTn id="36" dur="500"/>
                                        <p:tgtEl>
                                          <p:spTgt spid="1257477"/>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1" fill="hold" nodeType="clickEffect">
                                  <p:stCondLst>
                                    <p:cond delay="0"/>
                                  </p:stCondLst>
                                  <p:childTnLst>
                                    <p:set>
                                      <p:cBhvr>
                                        <p:cTn id="40" dur="1" fill="hold">
                                          <p:stCondLst>
                                            <p:cond delay="0"/>
                                          </p:stCondLst>
                                        </p:cTn>
                                        <p:tgtEl>
                                          <p:spTgt spid="1257479"/>
                                        </p:tgtEl>
                                        <p:attrNameLst>
                                          <p:attrName>style.visibility</p:attrName>
                                        </p:attrNameLst>
                                      </p:cBhvr>
                                      <p:to>
                                        <p:strVal val="visible"/>
                                      </p:to>
                                    </p:set>
                                    <p:animEffect transition="in" filter="wipe(up)">
                                      <p:cBhvr>
                                        <p:cTn id="41" dur="500"/>
                                        <p:tgtEl>
                                          <p:spTgt spid="1257479"/>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1257478"/>
                                        </p:tgtEl>
                                        <p:attrNameLst>
                                          <p:attrName>style.visibility</p:attrName>
                                        </p:attrNameLst>
                                      </p:cBhvr>
                                      <p:to>
                                        <p:strVal val="visible"/>
                                      </p:to>
                                    </p:set>
                                    <p:animEffect transition="in" filter="wipe(left)">
                                      <p:cBhvr>
                                        <p:cTn id="46" dur="500"/>
                                        <p:tgtEl>
                                          <p:spTgt spid="1257478"/>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1259526"/>
                                        </p:tgtEl>
                                        <p:attrNameLst>
                                          <p:attrName>style.visibility</p:attrName>
                                        </p:attrNameLst>
                                      </p:cBhvr>
                                      <p:to>
                                        <p:strVal val="visible"/>
                                      </p:to>
                                    </p:set>
                                    <p:animEffect transition="in" filter="wipe(left)">
                                      <p:cBhvr>
                                        <p:cTn id="51" dur="500"/>
                                        <p:tgtEl>
                                          <p:spTgt spid="12595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5428" grpId="0" bldLvl="0" animBg="1" autoUpdateAnimBg="0"/>
      <p:bldP spid="1255429" grpId="0" autoUpdateAnimBg="0"/>
      <p:bldP spid="1255430" grpId="0" bldLvl="0" animBg="1" autoUpdateAnimBg="0"/>
      <p:bldP spid="1255432" grpId="0" bldLvl="0" animBg="1" autoUpdateAnimBg="0"/>
      <p:bldP spid="1257477" grpId="0" bldLvl="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88" name="Text Box 32"/>
          <p:cNvSpPr txBox="1">
            <a:spLocks noChangeArrowheads="1"/>
          </p:cNvSpPr>
          <p:nvPr/>
        </p:nvSpPr>
        <p:spPr bwMode="auto">
          <a:xfrm>
            <a:off x="-36513" y="179388"/>
            <a:ext cx="9180513" cy="1057790"/>
          </a:xfrm>
          <a:prstGeom prst="rect">
            <a:avLst/>
          </a:prstGeom>
          <a:noFill/>
          <a:ln w="9525">
            <a:noFill/>
            <a:miter lim="800000"/>
          </a:ln>
          <a:effectLst/>
        </p:spPr>
        <p:txBody>
          <a:bodyPr>
            <a:spAutoFit/>
          </a:bodyPr>
          <a:lstStyle/>
          <a:p>
            <a:pPr>
              <a:lnSpc>
                <a:spcPct val="120000"/>
              </a:lnSpc>
            </a:pPr>
            <a:r>
              <a:rPr kumimoji="1" lang="en-US" altLang="zh-CN" sz="2800" b="1" dirty="0">
                <a:solidFill>
                  <a:srgbClr val="99CCFF"/>
                </a:solidFill>
                <a:latin typeface="楷体_GB2312" pitchFamily="49" charset="-122"/>
                <a:ea typeface="楷体_GB2312" pitchFamily="49" charset="-122"/>
              </a:rPr>
              <a:t>   </a:t>
            </a:r>
            <a:r>
              <a:rPr kumimoji="1" lang="zh-CN" altLang="en-US" sz="2800" b="1" dirty="0">
                <a:solidFill>
                  <a:srgbClr val="00FF00"/>
                </a:solidFill>
                <a:latin typeface="楷体_GB2312" pitchFamily="49" charset="-122"/>
                <a:ea typeface="楷体_GB2312" pitchFamily="49" charset="-122"/>
              </a:rPr>
              <a:t>例</a:t>
            </a:r>
            <a:r>
              <a:rPr kumimoji="1" lang="en-US" altLang="zh-CN" sz="2800" b="1" dirty="0">
                <a:solidFill>
                  <a:srgbClr val="00FF00"/>
                </a:solidFill>
                <a:latin typeface="楷体_GB2312" pitchFamily="49" charset="-122"/>
                <a:ea typeface="楷体_GB2312" pitchFamily="49" charset="-122"/>
              </a:rPr>
              <a:t>\</a:t>
            </a:r>
            <a:r>
              <a:rPr kumimoji="1" lang="en-US" altLang="zh-CN" sz="2800" b="1" dirty="0">
                <a:latin typeface="楷体_GB2312" pitchFamily="49" charset="-122"/>
                <a:ea typeface="楷体_GB2312" pitchFamily="49" charset="-122"/>
              </a:rPr>
              <a:t> </a:t>
            </a:r>
            <a:r>
              <a:rPr kumimoji="1" lang="zh-CN" altLang="en-US" sz="2800" b="1" dirty="0">
                <a:latin typeface="楷体_GB2312" pitchFamily="49" charset="-122"/>
                <a:ea typeface="楷体_GB2312" pitchFamily="49" charset="-122"/>
              </a:rPr>
              <a:t>独立射击</a:t>
            </a:r>
            <a:r>
              <a:rPr kumimoji="1" lang="en-US" altLang="zh-CN" sz="2800" b="1" dirty="0">
                <a:latin typeface="楷体_GB2312" pitchFamily="49" charset="-122"/>
                <a:ea typeface="楷体_GB2312" pitchFamily="49" charset="-122"/>
              </a:rPr>
              <a:t>5000</a:t>
            </a:r>
            <a:r>
              <a:rPr kumimoji="1" lang="zh-CN" altLang="en-US" sz="2800" b="1" dirty="0">
                <a:latin typeface="楷体_GB2312" pitchFamily="49" charset="-122"/>
                <a:ea typeface="楷体_GB2312" pitchFamily="49" charset="-122"/>
              </a:rPr>
              <a:t>次</a:t>
            </a:r>
            <a:r>
              <a:rPr kumimoji="1" lang="en-US" altLang="zh-CN" sz="2800" b="1" dirty="0">
                <a:latin typeface="楷体_GB2312" pitchFamily="49" charset="-122"/>
                <a:ea typeface="楷体_GB2312" pitchFamily="49" charset="-122"/>
              </a:rPr>
              <a:t>, </a:t>
            </a:r>
            <a:r>
              <a:rPr kumimoji="1" lang="zh-CN" altLang="en-US" sz="2800" b="1" dirty="0">
                <a:latin typeface="楷体_GB2312" pitchFamily="49" charset="-122"/>
                <a:ea typeface="楷体_GB2312" pitchFamily="49" charset="-122"/>
              </a:rPr>
              <a:t>命中率为</a:t>
            </a:r>
            <a:r>
              <a:rPr kumimoji="1" lang="en-US" altLang="zh-CN" sz="2800" b="1" dirty="0">
                <a:latin typeface="楷体_GB2312" pitchFamily="49" charset="-122"/>
                <a:ea typeface="楷体_GB2312" pitchFamily="49" charset="-122"/>
              </a:rPr>
              <a:t>0.001,</a:t>
            </a:r>
            <a:r>
              <a:rPr kumimoji="1" lang="zh-CN" altLang="en-US" sz="2800" b="1" dirty="0">
                <a:latin typeface="楷体_GB2312" pitchFamily="49" charset="-122"/>
                <a:ea typeface="楷体_GB2312" pitchFamily="49" charset="-122"/>
              </a:rPr>
              <a:t>求</a:t>
            </a:r>
            <a:r>
              <a:rPr kumimoji="1" lang="en-US" altLang="zh-CN" sz="2800" b="1" dirty="0">
                <a:latin typeface="楷体_GB2312" pitchFamily="49" charset="-122"/>
                <a:ea typeface="楷体_GB2312" pitchFamily="49" charset="-122"/>
              </a:rPr>
              <a:t>(1)</a:t>
            </a:r>
            <a:r>
              <a:rPr kumimoji="1" lang="zh-CN" altLang="en-US" sz="2800" b="1" dirty="0">
                <a:latin typeface="楷体_GB2312" pitchFamily="49" charset="-122"/>
                <a:ea typeface="楷体_GB2312" pitchFamily="49" charset="-122"/>
              </a:rPr>
              <a:t>最可能命中次数及相应的概率；</a:t>
            </a:r>
            <a:r>
              <a:rPr kumimoji="1" lang="en-US" altLang="zh-CN" sz="2800" b="1" dirty="0">
                <a:latin typeface="楷体_GB2312" pitchFamily="49" charset="-122"/>
                <a:ea typeface="楷体_GB2312" pitchFamily="49" charset="-122"/>
              </a:rPr>
              <a:t>(2)</a:t>
            </a:r>
            <a:r>
              <a:rPr kumimoji="1" lang="zh-CN" altLang="en-US" sz="2800" b="1" dirty="0">
                <a:latin typeface="楷体_GB2312" pitchFamily="49" charset="-122"/>
                <a:ea typeface="楷体_GB2312" pitchFamily="49" charset="-122"/>
              </a:rPr>
              <a:t>命中次数不少于</a:t>
            </a:r>
            <a:r>
              <a:rPr kumimoji="1" lang="en-US" altLang="zh-CN" sz="2800" b="1" dirty="0">
                <a:latin typeface="楷体_GB2312" pitchFamily="49" charset="-122"/>
                <a:ea typeface="楷体_GB2312" pitchFamily="49" charset="-122"/>
              </a:rPr>
              <a:t>1</a:t>
            </a:r>
            <a:r>
              <a:rPr kumimoji="1" lang="zh-CN" altLang="en-US" sz="2800" b="1" dirty="0">
                <a:latin typeface="楷体_GB2312" pitchFamily="49" charset="-122"/>
                <a:ea typeface="楷体_GB2312" pitchFamily="49" charset="-122"/>
              </a:rPr>
              <a:t>次的概率</a:t>
            </a:r>
            <a:r>
              <a:rPr kumimoji="1" lang="en-US" altLang="zh-CN" sz="2800" b="1" dirty="0">
                <a:latin typeface="楷体_GB2312" pitchFamily="49" charset="-122"/>
                <a:ea typeface="楷体_GB2312" pitchFamily="49" charset="-122"/>
              </a:rPr>
              <a:t>.</a:t>
            </a:r>
          </a:p>
        </p:txBody>
      </p:sp>
      <p:sp>
        <p:nvSpPr>
          <p:cNvPr id="70690" name="Text Box 34"/>
          <p:cNvSpPr txBox="1">
            <a:spLocks noChangeArrowheads="1"/>
          </p:cNvSpPr>
          <p:nvPr/>
        </p:nvSpPr>
        <p:spPr bwMode="auto">
          <a:xfrm>
            <a:off x="539750" y="1341438"/>
            <a:ext cx="3638550" cy="519112"/>
          </a:xfrm>
          <a:prstGeom prst="rect">
            <a:avLst/>
          </a:prstGeom>
          <a:noFill/>
          <a:ln w="9525">
            <a:noFill/>
            <a:miter lim="800000"/>
          </a:ln>
          <a:effectLst/>
        </p:spPr>
        <p:txBody>
          <a:bodyPr wrap="none">
            <a:spAutoFit/>
          </a:bodyPr>
          <a:lstStyle/>
          <a:p>
            <a:r>
              <a:rPr kumimoji="1" lang="zh-CN" altLang="en-US" sz="2800" b="1">
                <a:solidFill>
                  <a:srgbClr val="00FF00"/>
                </a:solidFill>
                <a:latin typeface="Times New Roman" panose="02020603050405020304" pitchFamily="18" charset="0"/>
                <a:ea typeface="楷体_GB2312" pitchFamily="49" charset="-122"/>
              </a:rPr>
              <a:t>解</a:t>
            </a:r>
            <a:r>
              <a:rPr kumimoji="1" lang="zh-CN" altLang="en-US" sz="2800" b="1">
                <a:solidFill>
                  <a:srgbClr val="99CCFF"/>
                </a:solidFill>
                <a:latin typeface="Times New Roman" panose="02020603050405020304" pitchFamily="18" charset="0"/>
                <a:ea typeface="楷体_GB2312" pitchFamily="49" charset="-122"/>
              </a:rPr>
              <a:t>   </a:t>
            </a:r>
            <a:r>
              <a:rPr kumimoji="1" lang="en-US" altLang="zh-CN" sz="2800" b="1">
                <a:latin typeface="Times New Roman" panose="02020603050405020304" pitchFamily="18" charset="0"/>
                <a:ea typeface="楷体_GB2312" pitchFamily="49" charset="-122"/>
              </a:rPr>
              <a:t>(1)  </a:t>
            </a:r>
            <a:r>
              <a:rPr kumimoji="1" lang="en-US" altLang="zh-CN" sz="2800" b="1" i="1">
                <a:latin typeface="Times New Roman" panose="02020603050405020304" pitchFamily="18" charset="0"/>
                <a:ea typeface="楷体_GB2312" pitchFamily="49" charset="-122"/>
              </a:rPr>
              <a:t>k </a:t>
            </a:r>
            <a:r>
              <a:rPr kumimoji="1" lang="en-US" altLang="zh-CN" sz="2800" b="1">
                <a:latin typeface="Times New Roman" panose="02020603050405020304" pitchFamily="18" charset="0"/>
                <a:ea typeface="楷体_GB2312" pitchFamily="49" charset="-122"/>
              </a:rPr>
              <a:t>= [( </a:t>
            </a:r>
            <a:r>
              <a:rPr kumimoji="1" lang="en-US" altLang="zh-CN" sz="2800" b="1" i="1">
                <a:latin typeface="Times New Roman" panose="02020603050405020304" pitchFamily="18" charset="0"/>
                <a:ea typeface="楷体_GB2312" pitchFamily="49" charset="-122"/>
              </a:rPr>
              <a:t>n</a:t>
            </a:r>
            <a:r>
              <a:rPr kumimoji="1" lang="en-US" altLang="zh-CN" sz="2800" b="1">
                <a:latin typeface="Times New Roman" panose="02020603050405020304" pitchFamily="18" charset="0"/>
                <a:ea typeface="楷体_GB2312" pitchFamily="49" charset="-122"/>
              </a:rPr>
              <a:t> + 1)</a:t>
            </a:r>
            <a:r>
              <a:rPr kumimoji="1" lang="en-US" altLang="zh-CN" sz="2800" b="1" i="1">
                <a:latin typeface="Times New Roman" panose="02020603050405020304" pitchFamily="18" charset="0"/>
                <a:ea typeface="楷体_GB2312" pitchFamily="49" charset="-122"/>
              </a:rPr>
              <a:t>p </a:t>
            </a:r>
            <a:r>
              <a:rPr kumimoji="1" lang="en-US" altLang="zh-CN" sz="2800" b="1">
                <a:latin typeface="Times New Roman" panose="02020603050405020304" pitchFamily="18" charset="0"/>
                <a:ea typeface="楷体_GB2312" pitchFamily="49" charset="-122"/>
              </a:rPr>
              <a:t>] </a:t>
            </a:r>
          </a:p>
        </p:txBody>
      </p:sp>
      <p:graphicFrame>
        <p:nvGraphicFramePr>
          <p:cNvPr id="70691" name="Object 35"/>
          <p:cNvGraphicFramePr>
            <a:graphicFrameLocks noChangeAspect="1"/>
          </p:cNvGraphicFramePr>
          <p:nvPr/>
        </p:nvGraphicFramePr>
        <p:xfrm>
          <a:off x="1143000" y="1989138"/>
          <a:ext cx="5969000" cy="671512"/>
        </p:xfrm>
        <a:graphic>
          <a:graphicData uri="http://schemas.openxmlformats.org/presentationml/2006/ole">
            <mc:AlternateContent xmlns:mc="http://schemas.openxmlformats.org/markup-compatibility/2006">
              <mc:Choice xmlns:v="urn:schemas-microsoft-com:vml" Requires="v">
                <p:oleObj spid="_x0000_s42017" name="Equation" r:id="rId3" imgW="49682400" imgH="5791200" progId="">
                  <p:embed/>
                </p:oleObj>
              </mc:Choice>
              <mc:Fallback>
                <p:oleObj name="Equation" r:id="rId3" imgW="49682400" imgH="5791200" progId="">
                  <p:embed/>
                  <p:pic>
                    <p:nvPicPr>
                      <p:cNvPr id="0" name="图片 41984"/>
                      <p:cNvPicPr>
                        <a:picLocks noChangeAspect="1"/>
                      </p:cNvPicPr>
                      <p:nvPr/>
                    </p:nvPicPr>
                    <p:blipFill>
                      <a:blip r:embed="rId4"/>
                      <a:stretch>
                        <a:fillRect/>
                      </a:stretch>
                    </p:blipFill>
                    <p:spPr>
                      <a:xfrm>
                        <a:off x="1143000" y="1989138"/>
                        <a:ext cx="5969000" cy="671512"/>
                      </a:xfrm>
                      <a:prstGeom prst="rect">
                        <a:avLst/>
                      </a:prstGeom>
                      <a:noFill/>
                      <a:ln w="9525">
                        <a:noFill/>
                      </a:ln>
                    </p:spPr>
                  </p:pic>
                </p:oleObj>
              </mc:Fallback>
            </mc:AlternateContent>
          </a:graphicData>
        </a:graphic>
      </p:graphicFrame>
      <p:graphicFrame>
        <p:nvGraphicFramePr>
          <p:cNvPr id="70695" name="Object 39"/>
          <p:cNvGraphicFramePr>
            <a:graphicFrameLocks noChangeAspect="1"/>
          </p:cNvGraphicFramePr>
          <p:nvPr/>
        </p:nvGraphicFramePr>
        <p:xfrm>
          <a:off x="7019925" y="1989138"/>
          <a:ext cx="1728788" cy="508000"/>
        </p:xfrm>
        <a:graphic>
          <a:graphicData uri="http://schemas.openxmlformats.org/presentationml/2006/ole">
            <mc:AlternateContent xmlns:mc="http://schemas.openxmlformats.org/markup-compatibility/2006">
              <mc:Choice xmlns:v="urn:schemas-microsoft-com:vml" Requires="v">
                <p:oleObj spid="_x0000_s42018" name="Equation" r:id="rId5" imgW="14020800" imgH="4267200" progId="">
                  <p:embed/>
                </p:oleObj>
              </mc:Choice>
              <mc:Fallback>
                <p:oleObj name="Equation" r:id="rId5" imgW="14020800" imgH="4267200" progId="">
                  <p:embed/>
                  <p:pic>
                    <p:nvPicPr>
                      <p:cNvPr id="0" name="图片 41985"/>
                      <p:cNvPicPr>
                        <a:picLocks noChangeAspect="1"/>
                      </p:cNvPicPr>
                      <p:nvPr/>
                    </p:nvPicPr>
                    <p:blipFill>
                      <a:blip r:embed="rId6"/>
                      <a:stretch>
                        <a:fillRect/>
                      </a:stretch>
                    </p:blipFill>
                    <p:spPr>
                      <a:xfrm>
                        <a:off x="7019925" y="1989138"/>
                        <a:ext cx="1728788" cy="508000"/>
                      </a:xfrm>
                      <a:prstGeom prst="rect">
                        <a:avLst/>
                      </a:prstGeom>
                      <a:noFill/>
                      <a:ln w="9525">
                        <a:noFill/>
                      </a:ln>
                    </p:spPr>
                  </p:pic>
                </p:oleObj>
              </mc:Fallback>
            </mc:AlternateContent>
          </a:graphicData>
        </a:graphic>
      </p:graphicFrame>
      <p:sp>
        <p:nvSpPr>
          <p:cNvPr id="70696" name="Text Box 40"/>
          <p:cNvSpPr txBox="1">
            <a:spLocks noChangeArrowheads="1"/>
          </p:cNvSpPr>
          <p:nvPr/>
        </p:nvSpPr>
        <p:spPr bwMode="auto">
          <a:xfrm>
            <a:off x="3924300" y="1352550"/>
            <a:ext cx="3492500" cy="519113"/>
          </a:xfrm>
          <a:prstGeom prst="rect">
            <a:avLst/>
          </a:prstGeom>
          <a:noFill/>
          <a:ln w="9525">
            <a:noFill/>
            <a:miter lim="800000"/>
          </a:ln>
          <a:effectLst/>
        </p:spPr>
        <p:txBody>
          <a:bodyPr wrap="none">
            <a:spAutoFit/>
          </a:bodyPr>
          <a:lstStyle/>
          <a:p>
            <a:r>
              <a:rPr kumimoji="1" lang="en-US" altLang="zh-CN" sz="2800" b="1">
                <a:latin typeface="Times New Roman" panose="02020603050405020304" pitchFamily="18" charset="0"/>
                <a:ea typeface="楷体_GB2312" pitchFamily="49" charset="-122"/>
              </a:rPr>
              <a:t>= [( 5000+ 1)0.001] =5</a:t>
            </a:r>
          </a:p>
        </p:txBody>
      </p:sp>
      <p:sp>
        <p:nvSpPr>
          <p:cNvPr id="70700" name="Text Box 44"/>
          <p:cNvSpPr txBox="1">
            <a:spLocks noChangeArrowheads="1"/>
          </p:cNvSpPr>
          <p:nvPr/>
        </p:nvSpPr>
        <p:spPr bwMode="auto">
          <a:xfrm>
            <a:off x="423863" y="2781300"/>
            <a:ext cx="7172325" cy="519113"/>
          </a:xfrm>
          <a:prstGeom prst="rect">
            <a:avLst/>
          </a:prstGeom>
          <a:noFill/>
          <a:ln w="9525">
            <a:noFill/>
            <a:miter lim="800000"/>
          </a:ln>
          <a:effectLst/>
        </p:spPr>
        <p:txBody>
          <a:bodyPr>
            <a:spAutoFit/>
          </a:bodyPr>
          <a:lstStyle/>
          <a:p>
            <a:r>
              <a:rPr kumimoji="1" lang="en-US" altLang="zh-CN" sz="2800" b="1">
                <a:latin typeface="Times New Roman" panose="02020603050405020304" pitchFamily="18" charset="0"/>
                <a:ea typeface="楷体_GB2312" pitchFamily="49" charset="-122"/>
              </a:rPr>
              <a:t> (2) </a:t>
            </a:r>
            <a:r>
              <a:rPr kumimoji="1" lang="zh-CN" altLang="en-US" sz="2800" b="1">
                <a:latin typeface="Times New Roman" panose="02020603050405020304" pitchFamily="18" charset="0"/>
                <a:ea typeface="楷体_GB2312" pitchFamily="49" charset="-122"/>
              </a:rPr>
              <a:t>令</a:t>
            </a:r>
            <a:r>
              <a:rPr kumimoji="1" lang="en-US" altLang="zh-CN" sz="2800" b="1" i="1">
                <a:latin typeface="Times New Roman" panose="02020603050405020304" pitchFamily="18" charset="0"/>
                <a:ea typeface="楷体_GB2312" pitchFamily="49" charset="-122"/>
              </a:rPr>
              <a:t>X </a:t>
            </a:r>
            <a:r>
              <a:rPr kumimoji="1" lang="zh-CN" altLang="en-US" sz="2800" b="1">
                <a:latin typeface="Times New Roman" panose="02020603050405020304" pitchFamily="18" charset="0"/>
                <a:ea typeface="楷体_GB2312" pitchFamily="49" charset="-122"/>
              </a:rPr>
              <a:t>表示命中次数</a:t>
            </a:r>
            <a:r>
              <a:rPr kumimoji="1" lang="en-US" altLang="zh-CN" sz="2800" b="1">
                <a:latin typeface="Times New Roman" panose="02020603050405020304" pitchFamily="18" charset="0"/>
                <a:ea typeface="楷体_GB2312" pitchFamily="49" charset="-122"/>
              </a:rPr>
              <a:t>,</a:t>
            </a:r>
            <a:r>
              <a:rPr kumimoji="1" lang="zh-CN" altLang="en-US" sz="2800" b="1">
                <a:latin typeface="Times New Roman" panose="02020603050405020304" pitchFamily="18" charset="0"/>
                <a:ea typeface="楷体_GB2312" pitchFamily="49" charset="-122"/>
              </a:rPr>
              <a:t>则 </a:t>
            </a:r>
            <a:r>
              <a:rPr kumimoji="1" lang="en-US" altLang="zh-CN" sz="2800" b="1" i="1">
                <a:latin typeface="Times New Roman" panose="02020603050405020304" pitchFamily="18" charset="0"/>
                <a:ea typeface="楷体_GB2312" pitchFamily="49" charset="-122"/>
              </a:rPr>
              <a:t>X</a:t>
            </a:r>
            <a:r>
              <a:rPr kumimoji="1" lang="en-US" altLang="zh-CN" sz="2800" b="1">
                <a:latin typeface="Times New Roman" panose="02020603050405020304" pitchFamily="18" charset="0"/>
                <a:ea typeface="楷体_GB2312" pitchFamily="49" charset="-122"/>
              </a:rPr>
              <a:t> ~ </a:t>
            </a:r>
            <a:r>
              <a:rPr kumimoji="1" lang="en-US" altLang="zh-CN" sz="2800" b="1" i="1">
                <a:latin typeface="Times New Roman" panose="02020603050405020304" pitchFamily="18" charset="0"/>
                <a:ea typeface="楷体_GB2312" pitchFamily="49" charset="-122"/>
              </a:rPr>
              <a:t>B</a:t>
            </a:r>
            <a:r>
              <a:rPr kumimoji="1" lang="en-US" altLang="zh-CN" sz="2800" b="1">
                <a:latin typeface="Times New Roman" panose="02020603050405020304" pitchFamily="18" charset="0"/>
                <a:ea typeface="楷体_GB2312" pitchFamily="49" charset="-122"/>
              </a:rPr>
              <a:t>(5000,0.001).</a:t>
            </a:r>
          </a:p>
        </p:txBody>
      </p:sp>
      <p:graphicFrame>
        <p:nvGraphicFramePr>
          <p:cNvPr id="70701" name="Object 45"/>
          <p:cNvGraphicFramePr>
            <a:graphicFrameLocks noChangeAspect="1"/>
          </p:cNvGraphicFramePr>
          <p:nvPr/>
        </p:nvGraphicFramePr>
        <p:xfrm>
          <a:off x="1187450" y="3429000"/>
          <a:ext cx="5616575" cy="547688"/>
        </p:xfrm>
        <a:graphic>
          <a:graphicData uri="http://schemas.openxmlformats.org/presentationml/2006/ole">
            <mc:AlternateContent xmlns:mc="http://schemas.openxmlformats.org/markup-compatibility/2006">
              <mc:Choice xmlns:v="urn:schemas-microsoft-com:vml" Requires="v">
                <p:oleObj spid="_x0000_s42019" name="Equation" r:id="rId7" imgW="56692800" imgH="4876800" progId="">
                  <p:embed/>
                </p:oleObj>
              </mc:Choice>
              <mc:Fallback>
                <p:oleObj name="Equation" r:id="rId7" imgW="56692800" imgH="4876800" progId="">
                  <p:embed/>
                  <p:pic>
                    <p:nvPicPr>
                      <p:cNvPr id="0" name="图片 41986"/>
                      <p:cNvPicPr>
                        <a:picLocks noChangeAspect="1"/>
                      </p:cNvPicPr>
                      <p:nvPr/>
                    </p:nvPicPr>
                    <p:blipFill>
                      <a:blip r:embed="rId8"/>
                      <a:stretch>
                        <a:fillRect/>
                      </a:stretch>
                    </p:blipFill>
                    <p:spPr>
                      <a:xfrm>
                        <a:off x="1187450" y="3429000"/>
                        <a:ext cx="5616575" cy="547688"/>
                      </a:xfrm>
                      <a:prstGeom prst="rect">
                        <a:avLst/>
                      </a:prstGeom>
                      <a:noFill/>
                      <a:ln w="9525">
                        <a:noFill/>
                      </a:ln>
                    </p:spPr>
                  </p:pic>
                </p:oleObj>
              </mc:Fallback>
            </mc:AlternateContent>
          </a:graphicData>
        </a:graphic>
      </p:graphicFrame>
      <p:graphicFrame>
        <p:nvGraphicFramePr>
          <p:cNvPr id="70702" name="Object 46"/>
          <p:cNvGraphicFramePr>
            <a:graphicFrameLocks noChangeAspect="1"/>
          </p:cNvGraphicFramePr>
          <p:nvPr/>
        </p:nvGraphicFramePr>
        <p:xfrm>
          <a:off x="2555875" y="3973513"/>
          <a:ext cx="4752975" cy="679450"/>
        </p:xfrm>
        <a:graphic>
          <a:graphicData uri="http://schemas.openxmlformats.org/presentationml/2006/ole">
            <mc:AlternateContent xmlns:mc="http://schemas.openxmlformats.org/markup-compatibility/2006">
              <mc:Choice xmlns:v="urn:schemas-microsoft-com:vml" Requires="v">
                <p:oleObj spid="_x0000_s42020" name="Equation" r:id="rId9" imgW="42672000" imgH="6096000" progId="">
                  <p:embed/>
                </p:oleObj>
              </mc:Choice>
              <mc:Fallback>
                <p:oleObj name="Equation" r:id="rId9" imgW="42672000" imgH="6096000" progId="">
                  <p:embed/>
                  <p:pic>
                    <p:nvPicPr>
                      <p:cNvPr id="0" name="图片 41987"/>
                      <p:cNvPicPr>
                        <a:picLocks noChangeAspect="1"/>
                      </p:cNvPicPr>
                      <p:nvPr/>
                    </p:nvPicPr>
                    <p:blipFill>
                      <a:blip r:embed="rId10"/>
                      <a:stretch>
                        <a:fillRect/>
                      </a:stretch>
                    </p:blipFill>
                    <p:spPr>
                      <a:xfrm>
                        <a:off x="2555875" y="3973513"/>
                        <a:ext cx="4752975" cy="679450"/>
                      </a:xfrm>
                      <a:prstGeom prst="rect">
                        <a:avLst/>
                      </a:prstGeom>
                      <a:noFill/>
                      <a:ln w="9525">
                        <a:noFill/>
                      </a:ln>
                    </p:spPr>
                  </p:pic>
                </p:oleObj>
              </mc:Fallback>
            </mc:AlternateContent>
          </a:graphicData>
        </a:graphic>
      </p:graphicFrame>
      <p:graphicFrame>
        <p:nvGraphicFramePr>
          <p:cNvPr id="70703" name="Object 47"/>
          <p:cNvGraphicFramePr>
            <a:graphicFrameLocks noChangeAspect="1"/>
          </p:cNvGraphicFramePr>
          <p:nvPr/>
        </p:nvGraphicFramePr>
        <p:xfrm>
          <a:off x="2627313" y="4764088"/>
          <a:ext cx="1655762" cy="465137"/>
        </p:xfrm>
        <a:graphic>
          <a:graphicData uri="http://schemas.openxmlformats.org/presentationml/2006/ole">
            <mc:AlternateContent xmlns:mc="http://schemas.openxmlformats.org/markup-compatibility/2006">
              <mc:Choice xmlns:v="urn:schemas-microsoft-com:vml" Requires="v">
                <p:oleObj spid="_x0000_s42021" name="Equation" r:id="rId11" imgW="14630400" imgH="4267200" progId="">
                  <p:embed/>
                </p:oleObj>
              </mc:Choice>
              <mc:Fallback>
                <p:oleObj name="Equation" r:id="rId11" imgW="14630400" imgH="4267200" progId="">
                  <p:embed/>
                  <p:pic>
                    <p:nvPicPr>
                      <p:cNvPr id="0" name="图片 41988"/>
                      <p:cNvPicPr>
                        <a:picLocks noChangeAspect="1"/>
                      </p:cNvPicPr>
                      <p:nvPr/>
                    </p:nvPicPr>
                    <p:blipFill>
                      <a:blip r:embed="rId12"/>
                      <a:stretch>
                        <a:fillRect/>
                      </a:stretch>
                    </p:blipFill>
                    <p:spPr>
                      <a:xfrm>
                        <a:off x="2627313" y="4764088"/>
                        <a:ext cx="1655762" cy="465137"/>
                      </a:xfrm>
                      <a:prstGeom prst="rect">
                        <a:avLst/>
                      </a:prstGeom>
                      <a:noFill/>
                      <a:ln w="9525">
                        <a:noFill/>
                      </a:ln>
                    </p:spPr>
                  </p:pic>
                </p:oleObj>
              </mc:Fallback>
            </mc:AlternateContent>
          </a:graphicData>
        </a:graphic>
      </p:graphicFrame>
      <p:sp>
        <p:nvSpPr>
          <p:cNvPr id="70705" name="Text Box 49"/>
          <p:cNvSpPr txBox="1">
            <a:spLocks noChangeArrowheads="1"/>
          </p:cNvSpPr>
          <p:nvPr/>
        </p:nvSpPr>
        <p:spPr bwMode="auto">
          <a:xfrm>
            <a:off x="1476375" y="5235575"/>
            <a:ext cx="7488238" cy="1073150"/>
          </a:xfrm>
          <a:prstGeom prst="rect">
            <a:avLst/>
          </a:prstGeom>
          <a:noFill/>
          <a:ln w="9525">
            <a:noFill/>
            <a:miter lim="800000"/>
          </a:ln>
          <a:effectLst/>
        </p:spPr>
        <p:txBody>
          <a:bodyPr>
            <a:spAutoFit/>
          </a:bodyPr>
          <a:lstStyle/>
          <a:p>
            <a:pPr>
              <a:lnSpc>
                <a:spcPct val="115000"/>
              </a:lnSpc>
            </a:pPr>
            <a:r>
              <a:rPr kumimoji="1" lang="zh-CN" altLang="en-US" sz="2800" b="1">
                <a:latin typeface="楷体_GB2312" pitchFamily="49" charset="-122"/>
                <a:ea typeface="楷体_GB2312" pitchFamily="49" charset="-122"/>
              </a:rPr>
              <a:t>小概率事件虽不易发生，但重复次数多了，就成大概率事件</a:t>
            </a:r>
            <a:r>
              <a:rPr kumimoji="1" lang="en-US" altLang="zh-CN" sz="2800" b="1">
                <a:latin typeface="楷体_GB2312" pitchFamily="49" charset="-122"/>
                <a:ea typeface="楷体_GB2312" pitchFamily="49" charset="-122"/>
              </a:rPr>
              <a:t>.</a:t>
            </a:r>
            <a:r>
              <a:rPr kumimoji="1" lang="zh-CN" altLang="en-US" sz="2800" b="1">
                <a:latin typeface="楷体_GB2312" pitchFamily="49" charset="-122"/>
                <a:ea typeface="楷体_GB2312" pitchFamily="49" charset="-122"/>
              </a:rPr>
              <a:t>因此决不要轻视小概率事件。</a:t>
            </a:r>
          </a:p>
        </p:txBody>
      </p:sp>
      <p:sp>
        <p:nvSpPr>
          <p:cNvPr id="70707" name="Text Box 51"/>
          <p:cNvSpPr txBox="1">
            <a:spLocks noChangeArrowheads="1"/>
          </p:cNvSpPr>
          <p:nvPr/>
        </p:nvSpPr>
        <p:spPr bwMode="auto">
          <a:xfrm>
            <a:off x="323850" y="5300663"/>
            <a:ext cx="1008063" cy="984250"/>
          </a:xfrm>
          <a:prstGeom prst="rect">
            <a:avLst/>
          </a:prstGeom>
          <a:noFill/>
          <a:ln w="38100">
            <a:solidFill>
              <a:srgbClr val="FF00FF"/>
            </a:solidFill>
            <a:miter lim="800000"/>
          </a:ln>
          <a:effectLst/>
        </p:spPr>
        <p:txBody>
          <a:bodyPr>
            <a:spAutoFit/>
          </a:bodyPr>
          <a:lstStyle/>
          <a:p>
            <a:r>
              <a:rPr kumimoji="1" lang="zh-CN" altLang="en-US" sz="2800" b="1" dirty="0">
                <a:solidFill>
                  <a:srgbClr val="FF0000"/>
                </a:solidFill>
                <a:latin typeface="Times New Roman" panose="02020603050405020304" pitchFamily="18" charset="0"/>
                <a:ea typeface="楷体_GB2312" pitchFamily="49" charset="-122"/>
              </a:rPr>
              <a:t>本例</a:t>
            </a:r>
          </a:p>
          <a:p>
            <a:r>
              <a:rPr kumimoji="1" lang="zh-CN" altLang="en-US" sz="2800" b="1" dirty="0">
                <a:solidFill>
                  <a:srgbClr val="FF0000"/>
                </a:solidFill>
                <a:latin typeface="Times New Roman" panose="02020603050405020304" pitchFamily="18" charset="0"/>
                <a:ea typeface="楷体_GB2312" pitchFamily="49" charset="-122"/>
              </a:rPr>
              <a:t>启示</a:t>
            </a:r>
          </a:p>
        </p:txBody>
      </p:sp>
    </p:spTree>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0688"/>
                                        </p:tgtEl>
                                        <p:attrNameLst>
                                          <p:attrName>style.visibility</p:attrName>
                                        </p:attrNameLst>
                                      </p:cBhvr>
                                      <p:to>
                                        <p:strVal val="visible"/>
                                      </p:to>
                                    </p:set>
                                    <p:animEffect transition="in" filter="wipe(left)">
                                      <p:cBhvr>
                                        <p:cTn id="7" dur="500"/>
                                        <p:tgtEl>
                                          <p:spTgt spid="7068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0690"/>
                                        </p:tgtEl>
                                        <p:attrNameLst>
                                          <p:attrName>style.visibility</p:attrName>
                                        </p:attrNameLst>
                                      </p:cBhvr>
                                      <p:to>
                                        <p:strVal val="visible"/>
                                      </p:to>
                                    </p:set>
                                    <p:animEffect transition="in" filter="wipe(left)">
                                      <p:cBhvr>
                                        <p:cTn id="12" dur="1000"/>
                                        <p:tgtEl>
                                          <p:spTgt spid="7069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0696"/>
                                        </p:tgtEl>
                                        <p:attrNameLst>
                                          <p:attrName>style.visibility</p:attrName>
                                        </p:attrNameLst>
                                      </p:cBhvr>
                                      <p:to>
                                        <p:strVal val="visible"/>
                                      </p:to>
                                    </p:set>
                                    <p:animEffect transition="in" filter="wipe(left)">
                                      <p:cBhvr>
                                        <p:cTn id="17" dur="1000"/>
                                        <p:tgtEl>
                                          <p:spTgt spid="7069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0691"/>
                                        </p:tgtEl>
                                        <p:attrNameLst>
                                          <p:attrName>style.visibility</p:attrName>
                                        </p:attrNameLst>
                                      </p:cBhvr>
                                      <p:to>
                                        <p:strVal val="visible"/>
                                      </p:to>
                                    </p:set>
                                    <p:animEffect transition="in" filter="wipe(left)">
                                      <p:cBhvr>
                                        <p:cTn id="22" dur="1000"/>
                                        <p:tgtEl>
                                          <p:spTgt spid="7069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0695"/>
                                        </p:tgtEl>
                                        <p:attrNameLst>
                                          <p:attrName>style.visibility</p:attrName>
                                        </p:attrNameLst>
                                      </p:cBhvr>
                                      <p:to>
                                        <p:strVal val="visible"/>
                                      </p:to>
                                    </p:set>
                                    <p:animEffect transition="in" filter="wipe(left)">
                                      <p:cBhvr>
                                        <p:cTn id="27" dur="500"/>
                                        <p:tgtEl>
                                          <p:spTgt spid="7069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70700"/>
                                        </p:tgtEl>
                                        <p:attrNameLst>
                                          <p:attrName>style.visibility</p:attrName>
                                        </p:attrNameLst>
                                      </p:cBhvr>
                                      <p:to>
                                        <p:strVal val="visible"/>
                                      </p:to>
                                    </p:set>
                                    <p:animEffect transition="in" filter="wipe(up)">
                                      <p:cBhvr>
                                        <p:cTn id="32" dur="1000"/>
                                        <p:tgtEl>
                                          <p:spTgt spid="7070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70701"/>
                                        </p:tgtEl>
                                        <p:attrNameLst>
                                          <p:attrName>style.visibility</p:attrName>
                                        </p:attrNameLst>
                                      </p:cBhvr>
                                      <p:to>
                                        <p:strVal val="visible"/>
                                      </p:to>
                                    </p:set>
                                    <p:animEffect transition="in" filter="wipe(up)">
                                      <p:cBhvr>
                                        <p:cTn id="37" dur="1000"/>
                                        <p:tgtEl>
                                          <p:spTgt spid="7070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70702"/>
                                        </p:tgtEl>
                                        <p:attrNameLst>
                                          <p:attrName>style.visibility</p:attrName>
                                        </p:attrNameLst>
                                      </p:cBhvr>
                                      <p:to>
                                        <p:strVal val="visible"/>
                                      </p:to>
                                    </p:set>
                                    <p:animEffect transition="in" filter="wipe(up)">
                                      <p:cBhvr>
                                        <p:cTn id="42" dur="1000"/>
                                        <p:tgtEl>
                                          <p:spTgt spid="7070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70703"/>
                                        </p:tgtEl>
                                        <p:attrNameLst>
                                          <p:attrName>style.visibility</p:attrName>
                                        </p:attrNameLst>
                                      </p:cBhvr>
                                      <p:to>
                                        <p:strVal val="visible"/>
                                      </p:to>
                                    </p:set>
                                    <p:animEffect transition="in" filter="wipe(left)">
                                      <p:cBhvr>
                                        <p:cTn id="47" dur="1000"/>
                                        <p:tgtEl>
                                          <p:spTgt spid="70703"/>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70707"/>
                                        </p:tgtEl>
                                        <p:attrNameLst>
                                          <p:attrName>style.visibility</p:attrName>
                                        </p:attrNameLst>
                                      </p:cBhvr>
                                      <p:to>
                                        <p:strVal val="visible"/>
                                      </p:to>
                                    </p:set>
                                    <p:animEffect transition="in" filter="dissolve">
                                      <p:cBhvr>
                                        <p:cTn id="52" dur="1000"/>
                                        <p:tgtEl>
                                          <p:spTgt spid="70707"/>
                                        </p:tgtEl>
                                      </p:cBhvr>
                                    </p:animEffect>
                                  </p:childTnLst>
                                </p:cTn>
                              </p:par>
                            </p:childTnLst>
                          </p:cTn>
                        </p:par>
                        <p:par>
                          <p:cTn id="53" fill="hold">
                            <p:stCondLst>
                              <p:cond delay="1000"/>
                            </p:stCondLst>
                            <p:childTnLst>
                              <p:par>
                                <p:cTn id="54" presetID="22" presetClass="entr" presetSubtype="8" fill="hold" grpId="0" nodeType="afterEffect">
                                  <p:stCondLst>
                                    <p:cond delay="0"/>
                                  </p:stCondLst>
                                  <p:childTnLst>
                                    <p:set>
                                      <p:cBhvr>
                                        <p:cTn id="55" dur="1" fill="hold">
                                          <p:stCondLst>
                                            <p:cond delay="0"/>
                                          </p:stCondLst>
                                        </p:cTn>
                                        <p:tgtEl>
                                          <p:spTgt spid="70705"/>
                                        </p:tgtEl>
                                        <p:attrNameLst>
                                          <p:attrName>style.visibility</p:attrName>
                                        </p:attrNameLst>
                                      </p:cBhvr>
                                      <p:to>
                                        <p:strVal val="visible"/>
                                      </p:to>
                                    </p:set>
                                    <p:animEffect transition="in" filter="wipe(left)">
                                      <p:cBhvr>
                                        <p:cTn id="56" dur="1000"/>
                                        <p:tgtEl>
                                          <p:spTgt spid="707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88" grpId="0" autoUpdateAnimBg="0"/>
      <p:bldP spid="70690" grpId="0" autoUpdateAnimBg="0"/>
      <p:bldP spid="70696" grpId="0"/>
      <p:bldP spid="70700" grpId="0" autoUpdateAnimBg="0"/>
      <p:bldP spid="70705" grpId="0"/>
      <p:bldP spid="70707"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p:nvPr/>
        </p:nvGrpSpPr>
        <p:grpSpPr bwMode="auto">
          <a:xfrm>
            <a:off x="457200" y="1853119"/>
            <a:ext cx="7848600" cy="2146300"/>
            <a:chOff x="710" y="528"/>
            <a:chExt cx="4629" cy="1352"/>
          </a:xfrm>
        </p:grpSpPr>
        <p:sp>
          <p:nvSpPr>
            <p:cNvPr id="982026" name="Text Box 10"/>
            <p:cNvSpPr txBox="1">
              <a:spLocks noChangeArrowheads="1"/>
            </p:cNvSpPr>
            <p:nvPr/>
          </p:nvSpPr>
          <p:spPr bwMode="auto">
            <a:xfrm>
              <a:off x="3744" y="1472"/>
              <a:ext cx="349" cy="365"/>
            </a:xfrm>
            <a:prstGeom prst="rect">
              <a:avLst/>
            </a:prstGeom>
            <a:noFill/>
            <a:ln w="9525">
              <a:noFill/>
              <a:miter lim="800000"/>
            </a:ln>
            <a:effectLst/>
          </p:spPr>
          <p:txBody>
            <a:bodyPr wrap="none">
              <a:spAutoFit/>
            </a:bodyPr>
            <a:lstStyle/>
            <a:p>
              <a:r>
                <a:rPr lang="zh-CN" altLang="en-US" sz="3200" b="1">
                  <a:latin typeface="楷体_GB2312" pitchFamily="49" charset="-122"/>
                  <a:ea typeface="楷体_GB2312" pitchFamily="49" charset="-122"/>
                </a:rPr>
                <a:t>或</a:t>
              </a:r>
            </a:p>
          </p:txBody>
        </p:sp>
        <p:sp>
          <p:nvSpPr>
            <p:cNvPr id="982027" name="Text Box 11"/>
            <p:cNvSpPr txBox="1">
              <a:spLocks noChangeArrowheads="1"/>
            </p:cNvSpPr>
            <p:nvPr/>
          </p:nvSpPr>
          <p:spPr bwMode="auto">
            <a:xfrm>
              <a:off x="720" y="624"/>
              <a:ext cx="350" cy="365"/>
            </a:xfrm>
            <a:prstGeom prst="rect">
              <a:avLst/>
            </a:prstGeom>
            <a:noFill/>
            <a:ln w="9525">
              <a:noFill/>
              <a:miter lim="800000"/>
            </a:ln>
            <a:effectLst/>
          </p:spPr>
          <p:txBody>
            <a:bodyPr wrap="none">
              <a:spAutoFit/>
            </a:bodyPr>
            <a:lstStyle/>
            <a:p>
              <a:r>
                <a:rPr lang="zh-CN" altLang="en-US" sz="3200" b="1">
                  <a:latin typeface="楷体_GB2312" pitchFamily="49" charset="-122"/>
                  <a:ea typeface="楷体_GB2312" pitchFamily="49" charset="-122"/>
                </a:rPr>
                <a:t>若</a:t>
              </a:r>
            </a:p>
          </p:txBody>
        </p:sp>
        <p:graphicFrame>
          <p:nvGraphicFramePr>
            <p:cNvPr id="982028" name="Object 12"/>
            <p:cNvGraphicFramePr>
              <a:graphicFrameLocks noChangeAspect="1"/>
            </p:cNvGraphicFramePr>
            <p:nvPr/>
          </p:nvGraphicFramePr>
          <p:xfrm>
            <a:off x="1200" y="528"/>
            <a:ext cx="3280" cy="616"/>
          </p:xfrm>
          <a:graphic>
            <a:graphicData uri="http://schemas.openxmlformats.org/presentationml/2006/ole">
              <mc:AlternateContent xmlns:mc="http://schemas.openxmlformats.org/markup-compatibility/2006">
                <mc:Choice xmlns:v="urn:schemas-microsoft-com:vml" Requires="v">
                  <p:oleObj spid="_x0000_s43050" name="Equation" r:id="rId4" imgW="124968000" imgH="23469600" progId="">
                    <p:embed/>
                  </p:oleObj>
                </mc:Choice>
                <mc:Fallback>
                  <p:oleObj name="Equation" r:id="rId4" imgW="124968000" imgH="23469600" progId="">
                    <p:embed/>
                    <p:pic>
                      <p:nvPicPr>
                        <p:cNvPr id="0" name="图片 43008"/>
                        <p:cNvPicPr>
                          <a:picLocks noChangeAspect="1"/>
                        </p:cNvPicPr>
                        <p:nvPr/>
                      </p:nvPicPr>
                      <p:blipFill>
                        <a:blip r:embed="rId5"/>
                        <a:stretch>
                          <a:fillRect/>
                        </a:stretch>
                      </p:blipFill>
                      <p:spPr>
                        <a:xfrm>
                          <a:off x="1200" y="528"/>
                          <a:ext cx="3280" cy="616"/>
                        </a:xfrm>
                        <a:prstGeom prst="rect">
                          <a:avLst/>
                        </a:prstGeom>
                        <a:noFill/>
                        <a:ln w="9525">
                          <a:noFill/>
                        </a:ln>
                      </p:spPr>
                    </p:pic>
                  </p:oleObj>
                </mc:Fallback>
              </mc:AlternateContent>
            </a:graphicData>
          </a:graphic>
        </p:graphicFrame>
        <p:sp>
          <p:nvSpPr>
            <p:cNvPr id="982029" name="Text Box 13"/>
            <p:cNvSpPr txBox="1">
              <a:spLocks noChangeArrowheads="1"/>
            </p:cNvSpPr>
            <p:nvPr/>
          </p:nvSpPr>
          <p:spPr bwMode="auto">
            <a:xfrm>
              <a:off x="710" y="1074"/>
              <a:ext cx="588" cy="365"/>
            </a:xfrm>
            <a:prstGeom prst="rect">
              <a:avLst/>
            </a:prstGeom>
            <a:noFill/>
            <a:ln w="9525">
              <a:noFill/>
              <a:miter lim="800000"/>
            </a:ln>
            <a:effectLst/>
          </p:spPr>
          <p:txBody>
            <a:bodyPr wrap="none">
              <a:spAutoFit/>
            </a:bodyPr>
            <a:lstStyle/>
            <a:p>
              <a:r>
                <a:rPr lang="zh-CN" altLang="en-US" sz="3200" b="1">
                  <a:latin typeface="楷体_GB2312" pitchFamily="49" charset="-122"/>
                  <a:ea typeface="楷体_GB2312" pitchFamily="49" charset="-122"/>
                </a:rPr>
                <a:t>其中</a:t>
              </a:r>
            </a:p>
          </p:txBody>
        </p:sp>
        <p:graphicFrame>
          <p:nvGraphicFramePr>
            <p:cNvPr id="982030" name="Object 14"/>
            <p:cNvGraphicFramePr>
              <a:graphicFrameLocks noChangeAspect="1"/>
            </p:cNvGraphicFramePr>
            <p:nvPr/>
          </p:nvGraphicFramePr>
          <p:xfrm>
            <a:off x="1328" y="1203"/>
            <a:ext cx="552" cy="216"/>
          </p:xfrm>
          <a:graphic>
            <a:graphicData uri="http://schemas.openxmlformats.org/presentationml/2006/ole">
              <mc:AlternateContent xmlns:mc="http://schemas.openxmlformats.org/markup-compatibility/2006">
                <mc:Choice xmlns:v="urn:schemas-microsoft-com:vml" Requires="v">
                  <p:oleObj spid="_x0000_s43051" name="Equation" r:id="rId6" imgW="21031200" imgH="8229600" progId="">
                    <p:embed/>
                  </p:oleObj>
                </mc:Choice>
                <mc:Fallback>
                  <p:oleObj name="Equation" r:id="rId6" imgW="21031200" imgH="8229600" progId="">
                    <p:embed/>
                    <p:pic>
                      <p:nvPicPr>
                        <p:cNvPr id="0" name="图片 43009"/>
                        <p:cNvPicPr>
                          <a:picLocks noChangeAspect="1"/>
                        </p:cNvPicPr>
                        <p:nvPr/>
                      </p:nvPicPr>
                      <p:blipFill>
                        <a:blip r:embed="rId7"/>
                        <a:stretch>
                          <a:fillRect/>
                        </a:stretch>
                      </p:blipFill>
                      <p:spPr>
                        <a:xfrm>
                          <a:off x="1328" y="1203"/>
                          <a:ext cx="552" cy="216"/>
                        </a:xfrm>
                        <a:prstGeom prst="rect">
                          <a:avLst/>
                        </a:prstGeom>
                        <a:noFill/>
                        <a:ln w="9525">
                          <a:noFill/>
                        </a:ln>
                      </p:spPr>
                    </p:pic>
                  </p:oleObj>
                </mc:Fallback>
              </mc:AlternateContent>
            </a:graphicData>
          </a:graphic>
        </p:graphicFrame>
        <p:sp>
          <p:nvSpPr>
            <p:cNvPr id="982031" name="Text Box 15"/>
            <p:cNvSpPr txBox="1">
              <a:spLocks noChangeArrowheads="1"/>
            </p:cNvSpPr>
            <p:nvPr/>
          </p:nvSpPr>
          <p:spPr bwMode="auto">
            <a:xfrm>
              <a:off x="1968" y="1079"/>
              <a:ext cx="3105" cy="365"/>
            </a:xfrm>
            <a:prstGeom prst="rect">
              <a:avLst/>
            </a:prstGeom>
            <a:noFill/>
            <a:ln w="9525">
              <a:noFill/>
              <a:miter lim="800000"/>
            </a:ln>
            <a:effectLst/>
          </p:spPr>
          <p:txBody>
            <a:bodyPr wrap="none">
              <a:spAutoFit/>
            </a:bodyPr>
            <a:lstStyle/>
            <a:p>
              <a:r>
                <a:rPr lang="zh-CN" altLang="en-US" sz="3200" b="1" dirty="0">
                  <a:latin typeface="楷体_GB2312" pitchFamily="49" charset="-122"/>
                  <a:ea typeface="楷体_GB2312" pitchFamily="49" charset="-122"/>
                </a:rPr>
                <a:t>是常数，则称</a:t>
              </a:r>
              <a:r>
                <a:rPr lang="zh-CN" altLang="en-US" sz="3200" b="1" i="1" dirty="0">
                  <a:latin typeface="楷体_GB2312" pitchFamily="49" charset="-122"/>
                  <a:ea typeface="楷体_GB2312" pitchFamily="49" charset="-122"/>
                </a:rPr>
                <a:t> </a:t>
              </a:r>
              <a:r>
                <a:rPr lang="en-US" altLang="zh-CN" sz="3200" b="1" i="1" dirty="0">
                  <a:latin typeface="楷体_GB2312" pitchFamily="49" charset="-122"/>
                  <a:ea typeface="楷体_GB2312" pitchFamily="49" charset="-122"/>
                </a:rPr>
                <a:t>X </a:t>
              </a:r>
              <a:r>
                <a:rPr lang="zh-CN" altLang="en-US" sz="3200" b="1" dirty="0">
                  <a:latin typeface="楷体_GB2312" pitchFamily="49" charset="-122"/>
                  <a:ea typeface="楷体_GB2312" pitchFamily="49" charset="-122"/>
                </a:rPr>
                <a:t>服从</a:t>
              </a:r>
              <a:r>
                <a:rPr lang="zh-CN" altLang="en-US" sz="3200" b="1" dirty="0">
                  <a:solidFill>
                    <a:schemeClr val="accent2"/>
                  </a:solidFill>
                  <a:latin typeface="楷体_GB2312" pitchFamily="49" charset="-122"/>
                  <a:ea typeface="楷体_GB2312" pitchFamily="49" charset="-122"/>
                </a:rPr>
                <a:t>参数为</a:t>
              </a:r>
              <a:endParaRPr lang="zh-CN" altLang="en-US" sz="3200" b="1" i="1" dirty="0">
                <a:solidFill>
                  <a:schemeClr val="accent2"/>
                </a:solidFill>
                <a:latin typeface="楷体_GB2312" pitchFamily="49" charset="-122"/>
                <a:ea typeface="楷体_GB2312" pitchFamily="49" charset="-122"/>
              </a:endParaRPr>
            </a:p>
          </p:txBody>
        </p:sp>
        <p:graphicFrame>
          <p:nvGraphicFramePr>
            <p:cNvPr id="982032" name="Object 16"/>
            <p:cNvGraphicFramePr>
              <a:graphicFrameLocks noChangeAspect="1"/>
            </p:cNvGraphicFramePr>
            <p:nvPr/>
          </p:nvGraphicFramePr>
          <p:xfrm>
            <a:off x="5163" y="1175"/>
            <a:ext cx="176" cy="216"/>
          </p:xfrm>
          <a:graphic>
            <a:graphicData uri="http://schemas.openxmlformats.org/presentationml/2006/ole">
              <mc:AlternateContent xmlns:mc="http://schemas.openxmlformats.org/markup-compatibility/2006">
                <mc:Choice xmlns:v="urn:schemas-microsoft-com:vml" Requires="v">
                  <p:oleObj spid="_x0000_s43052" name="Equation" r:id="rId8" imgW="6705600" imgH="8229600" progId="">
                    <p:embed/>
                  </p:oleObj>
                </mc:Choice>
                <mc:Fallback>
                  <p:oleObj name="Equation" r:id="rId8" imgW="6705600" imgH="8229600" progId="">
                    <p:embed/>
                    <p:pic>
                      <p:nvPicPr>
                        <p:cNvPr id="0" name="图片 43010"/>
                        <p:cNvPicPr>
                          <a:picLocks noChangeAspect="1"/>
                        </p:cNvPicPr>
                        <p:nvPr/>
                      </p:nvPicPr>
                      <p:blipFill>
                        <a:blip r:embed="rId9"/>
                        <a:stretch>
                          <a:fillRect/>
                        </a:stretch>
                      </p:blipFill>
                      <p:spPr>
                        <a:xfrm>
                          <a:off x="5163" y="1175"/>
                          <a:ext cx="176" cy="216"/>
                        </a:xfrm>
                        <a:prstGeom prst="rect">
                          <a:avLst/>
                        </a:prstGeom>
                        <a:noFill/>
                        <a:ln w="9525">
                          <a:noFill/>
                        </a:ln>
                      </p:spPr>
                    </p:pic>
                  </p:oleObj>
                </mc:Fallback>
              </mc:AlternateContent>
            </a:graphicData>
          </a:graphic>
        </p:graphicFrame>
        <p:sp>
          <p:nvSpPr>
            <p:cNvPr id="982033" name="Text Box 17"/>
            <p:cNvSpPr txBox="1">
              <a:spLocks noChangeArrowheads="1"/>
            </p:cNvSpPr>
            <p:nvPr/>
          </p:nvSpPr>
          <p:spPr bwMode="auto">
            <a:xfrm>
              <a:off x="710" y="1515"/>
              <a:ext cx="2506" cy="365"/>
            </a:xfrm>
            <a:prstGeom prst="rect">
              <a:avLst/>
            </a:prstGeom>
            <a:noFill/>
            <a:ln w="9525">
              <a:noFill/>
              <a:miter lim="800000"/>
            </a:ln>
            <a:effectLst/>
          </p:spPr>
          <p:txBody>
            <a:bodyPr wrap="none">
              <a:spAutoFit/>
            </a:bodyPr>
            <a:lstStyle/>
            <a:p>
              <a:r>
                <a:rPr lang="zh-CN" altLang="en-US" sz="3200" b="1" dirty="0">
                  <a:solidFill>
                    <a:schemeClr val="accent2"/>
                  </a:solidFill>
                  <a:latin typeface="楷体_GB2312" pitchFamily="49" charset="-122"/>
                  <a:ea typeface="楷体_GB2312" pitchFamily="49" charset="-122"/>
                </a:rPr>
                <a:t>的</a:t>
              </a:r>
              <a:r>
                <a:rPr lang="en-US" altLang="zh-CN" sz="3200" b="1" dirty="0">
                  <a:solidFill>
                    <a:schemeClr val="accent2"/>
                  </a:solidFill>
                  <a:latin typeface="楷体_GB2312" pitchFamily="49" charset="-122"/>
                  <a:ea typeface="楷体_GB2312" pitchFamily="49" charset="-122"/>
                </a:rPr>
                <a:t>Poisson </a:t>
              </a:r>
              <a:r>
                <a:rPr lang="zh-CN" altLang="en-US" sz="3200" b="1" dirty="0">
                  <a:solidFill>
                    <a:schemeClr val="accent2"/>
                  </a:solidFill>
                  <a:latin typeface="楷体_GB2312" pitchFamily="49" charset="-122"/>
                  <a:ea typeface="楷体_GB2312" pitchFamily="49" charset="-122"/>
                </a:rPr>
                <a:t>分布</a:t>
              </a:r>
              <a:r>
                <a:rPr lang="zh-CN" altLang="en-US" sz="3200" b="1" dirty="0">
                  <a:latin typeface="楷体_GB2312" pitchFamily="49" charset="-122"/>
                  <a:ea typeface="楷体_GB2312" pitchFamily="49" charset="-122"/>
                </a:rPr>
                <a:t>，记作</a:t>
              </a:r>
            </a:p>
          </p:txBody>
        </p:sp>
        <p:graphicFrame>
          <p:nvGraphicFramePr>
            <p:cNvPr id="982034" name="Object 18"/>
            <p:cNvGraphicFramePr>
              <a:graphicFrameLocks noChangeAspect="1"/>
            </p:cNvGraphicFramePr>
            <p:nvPr/>
          </p:nvGraphicFramePr>
          <p:xfrm>
            <a:off x="3178" y="1560"/>
            <a:ext cx="520" cy="272"/>
          </p:xfrm>
          <a:graphic>
            <a:graphicData uri="http://schemas.openxmlformats.org/presentationml/2006/ole">
              <mc:AlternateContent xmlns:mc="http://schemas.openxmlformats.org/markup-compatibility/2006">
                <mc:Choice xmlns:v="urn:schemas-microsoft-com:vml" Requires="v">
                  <p:oleObj spid="_x0000_s43053" name="Equation" r:id="rId10" imgW="19812000" imgH="10363200" progId="">
                    <p:embed/>
                  </p:oleObj>
                </mc:Choice>
                <mc:Fallback>
                  <p:oleObj name="Equation" r:id="rId10" imgW="19812000" imgH="10363200" progId="">
                    <p:embed/>
                    <p:pic>
                      <p:nvPicPr>
                        <p:cNvPr id="0" name="图片 43011"/>
                        <p:cNvPicPr>
                          <a:picLocks noChangeAspect="1"/>
                        </p:cNvPicPr>
                        <p:nvPr/>
                      </p:nvPicPr>
                      <p:blipFill>
                        <a:blip r:embed="rId11"/>
                        <a:stretch>
                          <a:fillRect/>
                        </a:stretch>
                      </p:blipFill>
                      <p:spPr>
                        <a:xfrm>
                          <a:off x="3178" y="1560"/>
                          <a:ext cx="520" cy="272"/>
                        </a:xfrm>
                        <a:prstGeom prst="rect">
                          <a:avLst/>
                        </a:prstGeom>
                        <a:noFill/>
                        <a:ln w="9525">
                          <a:noFill/>
                        </a:ln>
                      </p:spPr>
                    </p:pic>
                  </p:oleObj>
                </mc:Fallback>
              </mc:AlternateContent>
            </a:graphicData>
          </a:graphic>
        </p:graphicFrame>
        <p:graphicFrame>
          <p:nvGraphicFramePr>
            <p:cNvPr id="982035" name="Object 19"/>
            <p:cNvGraphicFramePr>
              <a:graphicFrameLocks noChangeAspect="1"/>
            </p:cNvGraphicFramePr>
            <p:nvPr/>
          </p:nvGraphicFramePr>
          <p:xfrm>
            <a:off x="4182" y="1560"/>
            <a:ext cx="528" cy="272"/>
          </p:xfrm>
          <a:graphic>
            <a:graphicData uri="http://schemas.openxmlformats.org/presentationml/2006/ole">
              <mc:AlternateContent xmlns:mc="http://schemas.openxmlformats.org/markup-compatibility/2006">
                <mc:Choice xmlns:v="urn:schemas-microsoft-com:vml" Requires="v">
                  <p:oleObj spid="_x0000_s43054" name="Equation" r:id="rId12" imgW="20116800" imgH="10363200" progId="">
                    <p:embed/>
                  </p:oleObj>
                </mc:Choice>
                <mc:Fallback>
                  <p:oleObj name="Equation" r:id="rId12" imgW="20116800" imgH="10363200" progId="">
                    <p:embed/>
                    <p:pic>
                      <p:nvPicPr>
                        <p:cNvPr id="0" name="图片 43012"/>
                        <p:cNvPicPr>
                          <a:picLocks noChangeAspect="1"/>
                        </p:cNvPicPr>
                        <p:nvPr/>
                      </p:nvPicPr>
                      <p:blipFill>
                        <a:blip r:embed="rId13"/>
                        <a:stretch>
                          <a:fillRect/>
                        </a:stretch>
                      </p:blipFill>
                      <p:spPr>
                        <a:xfrm>
                          <a:off x="4182" y="1560"/>
                          <a:ext cx="528" cy="272"/>
                        </a:xfrm>
                        <a:prstGeom prst="rect">
                          <a:avLst/>
                        </a:prstGeom>
                        <a:noFill/>
                        <a:ln w="9525">
                          <a:noFill/>
                        </a:ln>
                      </p:spPr>
                    </p:pic>
                  </p:oleObj>
                </mc:Fallback>
              </mc:AlternateContent>
            </a:graphicData>
          </a:graphic>
        </p:graphicFrame>
      </p:grpSp>
      <p:sp>
        <p:nvSpPr>
          <p:cNvPr id="982041" name="Rectangle 25"/>
          <p:cNvSpPr>
            <a:spLocks noChangeArrowheads="1"/>
          </p:cNvSpPr>
          <p:nvPr/>
        </p:nvSpPr>
        <p:spPr bwMode="auto">
          <a:xfrm>
            <a:off x="1258888" y="692150"/>
            <a:ext cx="3552825" cy="762000"/>
          </a:xfrm>
          <a:prstGeom prst="rect">
            <a:avLst/>
          </a:prstGeom>
          <a:noFill/>
          <a:ln w="9525">
            <a:noFill/>
            <a:miter lim="800000"/>
          </a:ln>
          <a:effectLst/>
        </p:spPr>
        <p:txBody>
          <a:bodyPr wrap="none">
            <a:spAutoFit/>
          </a:bodyPr>
          <a:lstStyle/>
          <a:p>
            <a:r>
              <a:rPr lang="en-US" altLang="zh-CN" sz="4400" b="1">
                <a:solidFill>
                  <a:schemeClr val="accent2"/>
                </a:solidFill>
                <a:latin typeface="宋体" panose="02010600030101010101" pitchFamily="2" charset="-122"/>
                <a:ea typeface="宋体" panose="02010600030101010101" pitchFamily="2" charset="-122"/>
              </a:rPr>
              <a:t>Poisson </a:t>
            </a:r>
            <a:r>
              <a:rPr lang="zh-CN" altLang="en-US" sz="4400" b="1">
                <a:solidFill>
                  <a:schemeClr val="accent2"/>
                </a:solidFill>
                <a:latin typeface="宋体" panose="02010600030101010101" pitchFamily="2" charset="-122"/>
                <a:ea typeface="宋体" panose="02010600030101010101" pitchFamily="2" charset="-122"/>
              </a:rPr>
              <a:t>分布</a:t>
            </a:r>
          </a:p>
        </p:txBody>
      </p:sp>
      <p:sp>
        <p:nvSpPr>
          <p:cNvPr id="982042" name="Text Box 26"/>
          <p:cNvSpPr txBox="1">
            <a:spLocks noChangeArrowheads="1"/>
          </p:cNvSpPr>
          <p:nvPr/>
        </p:nvSpPr>
        <p:spPr bwMode="auto">
          <a:xfrm>
            <a:off x="955685" y="1431484"/>
            <a:ext cx="8221663" cy="519112"/>
          </a:xfrm>
          <a:prstGeom prst="rect">
            <a:avLst/>
          </a:prstGeom>
          <a:noFill/>
          <a:ln w="9525">
            <a:noFill/>
            <a:miter lim="800000"/>
          </a:ln>
          <a:effectLst/>
        </p:spPr>
        <p:txBody>
          <a:bodyPr wrap="none">
            <a:spAutoFit/>
          </a:bodyPr>
          <a:lstStyle/>
          <a:p>
            <a:r>
              <a:rPr lang="zh-CN" altLang="en-US" b="1" dirty="0">
                <a:solidFill>
                  <a:srgbClr val="3366CC"/>
                </a:solidFill>
                <a:latin typeface="宋体" panose="02010600030101010101" pitchFamily="2" charset="-122"/>
                <a:ea typeface="宋体" panose="02010600030101010101" pitchFamily="2" charset="-122"/>
              </a:rPr>
              <a:t>定义</a:t>
            </a:r>
            <a:r>
              <a:rPr lang="zh-CN" altLang="en-US" b="1" dirty="0">
                <a:latin typeface="宋体" panose="02010600030101010101" pitchFamily="2" charset="-122"/>
                <a:ea typeface="宋体" panose="02010600030101010101" pitchFamily="2" charset="-122"/>
              </a:rPr>
              <a:t>：设随机变量</a:t>
            </a:r>
            <a:r>
              <a:rPr lang="en-US" altLang="zh-CN" b="1" dirty="0">
                <a:latin typeface="宋体" panose="02010600030101010101" pitchFamily="2" charset="-122"/>
                <a:ea typeface="宋体" panose="02010600030101010101" pitchFamily="2" charset="-122"/>
              </a:rPr>
              <a:t>X</a:t>
            </a:r>
            <a:r>
              <a:rPr lang="zh-CN" altLang="en-US" b="1" dirty="0">
                <a:latin typeface="宋体" panose="02010600030101010101" pitchFamily="2" charset="-122"/>
                <a:ea typeface="宋体" panose="02010600030101010101" pitchFamily="2" charset="-122"/>
              </a:rPr>
              <a:t>的所有可能值是全体非负整数，</a:t>
            </a:r>
          </a:p>
        </p:txBody>
      </p:sp>
      <p:sp>
        <p:nvSpPr>
          <p:cNvPr id="15" name="Text Box 25">
            <a:extLst>
              <a:ext uri="{FF2B5EF4-FFF2-40B4-BE49-F238E27FC236}">
                <a16:creationId xmlns:a16="http://schemas.microsoft.com/office/drawing/2014/main" id="{923013DF-DECB-4B7C-A820-3F187F0646F9}"/>
              </a:ext>
            </a:extLst>
          </p:cNvPr>
          <p:cNvSpPr txBox="1">
            <a:spLocks noChangeArrowheads="1"/>
          </p:cNvSpPr>
          <p:nvPr/>
        </p:nvSpPr>
        <p:spPr bwMode="auto">
          <a:xfrm>
            <a:off x="-42470" y="5183188"/>
            <a:ext cx="9144000" cy="1630363"/>
          </a:xfrm>
          <a:prstGeom prst="rect">
            <a:avLst/>
          </a:prstGeom>
          <a:noFill/>
          <a:ln w="9525">
            <a:noFill/>
            <a:miter lim="800000"/>
          </a:ln>
          <a:effectLst/>
        </p:spPr>
        <p:txBody>
          <a:bodyPr>
            <a:spAutoFit/>
          </a:bodyPr>
          <a:lstStyle/>
          <a:p>
            <a:pPr>
              <a:lnSpc>
                <a:spcPct val="120000"/>
              </a:lnSpc>
            </a:pPr>
            <a:r>
              <a:rPr kumimoji="1" lang="en-US" altLang="zh-CN" sz="2800" b="1" dirty="0">
                <a:latin typeface="Times New Roman" panose="02020603050405020304" pitchFamily="18" charset="0"/>
                <a:ea typeface="楷体_GB2312" pitchFamily="49" charset="-122"/>
              </a:rPr>
              <a:t>        </a:t>
            </a:r>
            <a:r>
              <a:rPr kumimoji="1" lang="zh-CN" altLang="en-US" sz="2800" b="1" dirty="0">
                <a:latin typeface="Times New Roman" panose="02020603050405020304" pitchFamily="18" charset="0"/>
                <a:ea typeface="楷体_GB2312" pitchFamily="49" charset="-122"/>
              </a:rPr>
              <a:t>这些都可以看作是源源不断出现的随机质点流 </a:t>
            </a:r>
            <a:r>
              <a:rPr kumimoji="1" lang="en-US" altLang="zh-CN" sz="2800" b="1" dirty="0">
                <a:latin typeface="Times New Roman" panose="02020603050405020304" pitchFamily="18" charset="0"/>
                <a:ea typeface="楷体_GB2312" pitchFamily="49" charset="-122"/>
              </a:rPr>
              <a:t>,  </a:t>
            </a:r>
            <a:r>
              <a:rPr kumimoji="1" lang="zh-CN" altLang="en-US" sz="2800" b="1" dirty="0">
                <a:latin typeface="Times New Roman" panose="02020603050405020304" pitchFamily="18" charset="0"/>
                <a:ea typeface="楷体_GB2312" pitchFamily="49" charset="-122"/>
              </a:rPr>
              <a:t>若它们满足一定的条件</a:t>
            </a:r>
            <a:r>
              <a:rPr kumimoji="1" lang="en-US" altLang="zh-CN" sz="2800" b="1" dirty="0">
                <a:latin typeface="Times New Roman" panose="02020603050405020304" pitchFamily="18" charset="0"/>
                <a:ea typeface="楷体_GB2312" pitchFamily="49" charset="-122"/>
              </a:rPr>
              <a:t>, </a:t>
            </a:r>
            <a:r>
              <a:rPr kumimoji="1" lang="zh-CN" altLang="en-US" sz="2800" b="1" dirty="0">
                <a:latin typeface="Times New Roman" panose="02020603050405020304" pitchFamily="18" charset="0"/>
                <a:ea typeface="楷体_GB2312" pitchFamily="49" charset="-122"/>
              </a:rPr>
              <a:t>则称为 </a:t>
            </a:r>
            <a:r>
              <a:rPr kumimoji="1" lang="en-US" altLang="zh-CN" sz="2800" b="1" dirty="0">
                <a:latin typeface="Times New Roman" panose="02020603050405020304" pitchFamily="18" charset="0"/>
                <a:ea typeface="楷体_GB2312" pitchFamily="49" charset="-122"/>
              </a:rPr>
              <a:t>Poisson </a:t>
            </a:r>
            <a:r>
              <a:rPr kumimoji="1" lang="zh-CN" altLang="en-US" sz="2800" b="1" dirty="0">
                <a:latin typeface="Times New Roman" panose="02020603050405020304" pitchFamily="18" charset="0"/>
                <a:ea typeface="楷体_GB2312" pitchFamily="49" charset="-122"/>
              </a:rPr>
              <a:t>流</a:t>
            </a:r>
            <a:r>
              <a:rPr kumimoji="1" lang="en-US" altLang="zh-CN" sz="2800" b="1" dirty="0">
                <a:latin typeface="Times New Roman" panose="02020603050405020304" pitchFamily="18" charset="0"/>
                <a:ea typeface="楷体_GB2312" pitchFamily="49" charset="-122"/>
              </a:rPr>
              <a:t>, </a:t>
            </a:r>
            <a:r>
              <a:rPr kumimoji="1" lang="zh-CN" altLang="en-US" sz="2800" b="1" dirty="0">
                <a:latin typeface="Times New Roman" panose="02020603050405020304" pitchFamily="18" charset="0"/>
                <a:ea typeface="楷体_GB2312" pitchFamily="49" charset="-122"/>
              </a:rPr>
              <a:t>在 长为</a:t>
            </a:r>
            <a:r>
              <a:rPr kumimoji="1" lang="zh-CN" altLang="en-US" sz="2800" b="1" i="1" dirty="0">
                <a:latin typeface="Times New Roman" panose="02020603050405020304" pitchFamily="18" charset="0"/>
                <a:ea typeface="楷体_GB2312" pitchFamily="49" charset="-122"/>
              </a:rPr>
              <a:t> </a:t>
            </a:r>
            <a:r>
              <a:rPr kumimoji="1" lang="en-US" altLang="zh-CN" sz="2800" b="1" i="1" dirty="0">
                <a:latin typeface="Times New Roman" panose="02020603050405020304" pitchFamily="18" charset="0"/>
                <a:ea typeface="楷体_GB2312" pitchFamily="49" charset="-122"/>
              </a:rPr>
              <a:t>t</a:t>
            </a:r>
            <a:r>
              <a:rPr kumimoji="1" lang="en-US" altLang="zh-CN" sz="2800" b="1" dirty="0">
                <a:latin typeface="Times New Roman" panose="02020603050405020304" pitchFamily="18" charset="0"/>
                <a:ea typeface="楷体_GB2312" pitchFamily="49" charset="-122"/>
              </a:rPr>
              <a:t>  </a:t>
            </a:r>
            <a:r>
              <a:rPr kumimoji="1" lang="zh-CN" altLang="en-US" sz="2800" b="1" dirty="0">
                <a:latin typeface="Times New Roman" panose="02020603050405020304" pitchFamily="18" charset="0"/>
                <a:ea typeface="楷体_GB2312" pitchFamily="49" charset="-122"/>
              </a:rPr>
              <a:t>的时间内出现的质点数 </a:t>
            </a:r>
            <a:r>
              <a:rPr kumimoji="1" lang="en-US" altLang="zh-CN" sz="2800" b="1" i="1" dirty="0" err="1">
                <a:latin typeface="Times New Roman" panose="02020603050405020304" pitchFamily="18" charset="0"/>
                <a:ea typeface="楷体_GB2312" pitchFamily="49" charset="-122"/>
              </a:rPr>
              <a:t>X</a:t>
            </a:r>
            <a:r>
              <a:rPr kumimoji="1" lang="en-US" altLang="zh-CN" sz="2800" b="1" i="1" baseline="-25000" dirty="0" err="1">
                <a:latin typeface="Times New Roman" panose="02020603050405020304" pitchFamily="18" charset="0"/>
                <a:ea typeface="楷体_GB2312" pitchFamily="49" charset="-122"/>
              </a:rPr>
              <a:t>t</a:t>
            </a:r>
            <a:r>
              <a:rPr kumimoji="1" lang="en-US" altLang="zh-CN" sz="2800" b="1" i="1" baseline="-25000" dirty="0">
                <a:latin typeface="Times New Roman" panose="02020603050405020304" pitchFamily="18" charset="0"/>
                <a:ea typeface="楷体_GB2312" pitchFamily="49" charset="-122"/>
              </a:rPr>
              <a:t> </a:t>
            </a:r>
            <a:r>
              <a:rPr kumimoji="1" lang="en-US" altLang="zh-CN" sz="2800" b="1" i="1" dirty="0">
                <a:latin typeface="Times New Roman" panose="02020603050405020304" pitchFamily="18" charset="0"/>
                <a:ea typeface="楷体_GB2312" pitchFamily="49" charset="-122"/>
              </a:rPr>
              <a:t>~ P </a:t>
            </a:r>
            <a:r>
              <a:rPr kumimoji="1" lang="en-US" altLang="zh-CN" sz="2800" b="1" dirty="0">
                <a:latin typeface="Times New Roman" panose="02020603050405020304" pitchFamily="18" charset="0"/>
                <a:ea typeface="楷体_GB2312" pitchFamily="49" charset="-122"/>
              </a:rPr>
              <a:t>( </a:t>
            </a:r>
            <a:r>
              <a:rPr kumimoji="1" lang="en-US" altLang="zh-CN" sz="2800" b="1" i="1" dirty="0">
                <a:latin typeface="Times New Roman" panose="02020603050405020304" pitchFamily="18" charset="0"/>
                <a:ea typeface="楷体_GB2312" pitchFamily="49" charset="-122"/>
                <a:sym typeface="Symbol" panose="05050102010706020507" pitchFamily="18" charset="2"/>
              </a:rPr>
              <a:t>t </a:t>
            </a:r>
            <a:r>
              <a:rPr kumimoji="1" lang="en-US" altLang="zh-CN" sz="2800" b="1" dirty="0">
                <a:latin typeface="Times New Roman" panose="02020603050405020304" pitchFamily="18" charset="0"/>
                <a:ea typeface="楷体_GB2312" pitchFamily="49" charset="-122"/>
              </a:rPr>
              <a:t>)</a:t>
            </a:r>
          </a:p>
        </p:txBody>
      </p:sp>
      <p:sp>
        <p:nvSpPr>
          <p:cNvPr id="16" name="Text Box 26">
            <a:extLst>
              <a:ext uri="{FF2B5EF4-FFF2-40B4-BE49-F238E27FC236}">
                <a16:creationId xmlns:a16="http://schemas.microsoft.com/office/drawing/2014/main" id="{B2E95CB8-6F15-4AC3-B17E-D8E32299A076}"/>
              </a:ext>
            </a:extLst>
          </p:cNvPr>
          <p:cNvSpPr txBox="1">
            <a:spLocks noChangeArrowheads="1"/>
          </p:cNvSpPr>
          <p:nvPr/>
        </p:nvSpPr>
        <p:spPr bwMode="auto">
          <a:xfrm>
            <a:off x="798281" y="4081791"/>
            <a:ext cx="3857146" cy="523220"/>
          </a:xfrm>
          <a:prstGeom prst="rect">
            <a:avLst/>
          </a:prstGeom>
          <a:noFill/>
          <a:ln w="9525">
            <a:noFill/>
            <a:miter lim="800000"/>
          </a:ln>
          <a:effectLst/>
        </p:spPr>
        <p:txBody>
          <a:bodyPr wrap="none">
            <a:spAutoFit/>
          </a:bodyPr>
          <a:lstStyle/>
          <a:p>
            <a:r>
              <a:rPr kumimoji="1" lang="en-US" altLang="zh-CN" sz="2800" b="1" dirty="0">
                <a:ea typeface="楷体_GB2312" pitchFamily="49" charset="-122"/>
              </a:rPr>
              <a:t> </a:t>
            </a:r>
            <a:r>
              <a:rPr kumimoji="1" lang="zh-CN" altLang="en-US" sz="2800" b="1" dirty="0">
                <a:latin typeface="Times New Roman" panose="02020603050405020304" pitchFamily="18" charset="0"/>
                <a:ea typeface="楷体_GB2312" pitchFamily="49" charset="-122"/>
              </a:rPr>
              <a:t>一个容器中的细菌数；</a:t>
            </a:r>
          </a:p>
        </p:txBody>
      </p:sp>
      <p:sp>
        <p:nvSpPr>
          <p:cNvPr id="17" name="Text Box 27">
            <a:extLst>
              <a:ext uri="{FF2B5EF4-FFF2-40B4-BE49-F238E27FC236}">
                <a16:creationId xmlns:a16="http://schemas.microsoft.com/office/drawing/2014/main" id="{80F97450-1FA4-450E-88E5-AD74EBB6339C}"/>
              </a:ext>
            </a:extLst>
          </p:cNvPr>
          <p:cNvSpPr txBox="1">
            <a:spLocks noChangeArrowheads="1"/>
          </p:cNvSpPr>
          <p:nvPr/>
        </p:nvSpPr>
        <p:spPr bwMode="auto">
          <a:xfrm>
            <a:off x="685800" y="4438730"/>
            <a:ext cx="5016117" cy="523220"/>
          </a:xfrm>
          <a:prstGeom prst="rect">
            <a:avLst/>
          </a:prstGeom>
          <a:noFill/>
          <a:ln w="9525">
            <a:noFill/>
            <a:miter lim="800000"/>
          </a:ln>
          <a:effectLst/>
        </p:spPr>
        <p:txBody>
          <a:bodyPr wrap="none">
            <a:spAutoFit/>
          </a:bodyPr>
          <a:lstStyle/>
          <a:p>
            <a:r>
              <a:rPr kumimoji="1" lang="en-US" altLang="zh-CN" sz="2800" b="1" dirty="0">
                <a:ea typeface="楷体_GB2312" pitchFamily="49" charset="-122"/>
              </a:rPr>
              <a:t>  </a:t>
            </a:r>
            <a:r>
              <a:rPr kumimoji="1" lang="zh-CN" altLang="en-US" sz="2800" b="1" dirty="0">
                <a:latin typeface="Times New Roman" panose="02020603050405020304" pitchFamily="18" charset="0"/>
                <a:ea typeface="楷体_GB2312" pitchFamily="49" charset="-122"/>
              </a:rPr>
              <a:t>一本书一页中的印刷错误数；</a:t>
            </a:r>
          </a:p>
        </p:txBody>
      </p:sp>
      <p:graphicFrame>
        <p:nvGraphicFramePr>
          <p:cNvPr id="18" name="Object 29">
            <a:extLst>
              <a:ext uri="{FF2B5EF4-FFF2-40B4-BE49-F238E27FC236}">
                <a16:creationId xmlns:a16="http://schemas.microsoft.com/office/drawing/2014/main" id="{6709629F-3358-42B8-9782-1D9EFF739C69}"/>
              </a:ext>
            </a:extLst>
          </p:cNvPr>
          <p:cNvGraphicFramePr>
            <a:graphicFrameLocks noChangeAspect="1"/>
          </p:cNvGraphicFramePr>
          <p:nvPr>
            <p:extLst>
              <p:ext uri="{D42A27DB-BD31-4B8C-83A1-F6EECF244321}">
                <p14:modId xmlns:p14="http://schemas.microsoft.com/office/powerpoint/2010/main" val="3974148364"/>
              </p:ext>
            </p:extLst>
          </p:nvPr>
        </p:nvGraphicFramePr>
        <p:xfrm>
          <a:off x="906115" y="5013326"/>
          <a:ext cx="1827212" cy="238125"/>
        </p:xfrm>
        <a:graphic>
          <a:graphicData uri="http://schemas.openxmlformats.org/presentationml/2006/ole">
            <mc:AlternateContent xmlns:mc="http://schemas.openxmlformats.org/markup-compatibility/2006">
              <mc:Choice xmlns:v="urn:schemas-microsoft-com:vml" Requires="v">
                <p:oleObj spid="_x0000_s43055" name="Equation" r:id="rId14" imgW="14935200" imgH="1828800" progId="">
                  <p:embed/>
                </p:oleObj>
              </mc:Choice>
              <mc:Fallback>
                <p:oleObj name="Equation" r:id="rId14" imgW="14935200" imgH="1828800" progId="">
                  <p:embed/>
                  <p:pic>
                    <p:nvPicPr>
                      <p:cNvPr id="149533" name="Object 29"/>
                      <p:cNvPicPr>
                        <a:picLocks noChangeAspect="1"/>
                      </p:cNvPicPr>
                      <p:nvPr/>
                    </p:nvPicPr>
                    <p:blipFill>
                      <a:blip r:embed="rId15"/>
                      <a:stretch>
                        <a:fillRect/>
                      </a:stretch>
                    </p:blipFill>
                    <p:spPr>
                      <a:xfrm>
                        <a:off x="906115" y="5013326"/>
                        <a:ext cx="1827212" cy="238125"/>
                      </a:xfrm>
                      <a:prstGeom prst="rect">
                        <a:avLst/>
                      </a:prstGeom>
                      <a:noFill/>
                      <a:ln w="9525">
                        <a:noFill/>
                      </a:ln>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wipe(up)">
                                      <p:cBhvr>
                                        <p:cTn id="10" dur="1000"/>
                                        <p:tgtEl>
                                          <p:spTgt spid="16"/>
                                        </p:tgtEl>
                                      </p:cBhvr>
                                    </p:animEffect>
                                  </p:childTnLst>
                                </p:cTn>
                              </p:par>
                            </p:childTnLst>
                          </p:cTn>
                        </p:par>
                        <p:par>
                          <p:cTn id="11" fill="hold">
                            <p:stCondLst>
                              <p:cond delay="1000"/>
                            </p:stCondLst>
                            <p:childTnLst>
                              <p:par>
                                <p:cTn id="12" presetID="22" presetClass="entr" presetSubtype="1" fill="hold" grpId="0" nodeType="after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wipe(up)">
                                      <p:cBhvr>
                                        <p:cTn id="14" dur="1000"/>
                                        <p:tgtEl>
                                          <p:spTgt spid="17"/>
                                        </p:tgtEl>
                                      </p:cBhvr>
                                    </p:animEffect>
                                  </p:childTnLst>
                                </p:cTn>
                              </p:par>
                            </p:childTnLst>
                          </p:cTn>
                        </p:par>
                        <p:par>
                          <p:cTn id="15" fill="hold">
                            <p:stCondLst>
                              <p:cond delay="2000"/>
                            </p:stCondLst>
                            <p:childTnLst>
                              <p:par>
                                <p:cTn id="16" presetID="22" presetClass="entr" presetSubtype="1" fill="hold" nodeType="after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wipe(up)">
                                      <p:cBhvr>
                                        <p:cTn id="18" dur="1000"/>
                                        <p:tgtEl>
                                          <p:spTgt spid="18"/>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up)">
                                      <p:cBhvr>
                                        <p:cTn id="23"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1572" name="Text Box 4"/>
          <p:cNvSpPr txBox="1">
            <a:spLocks noChangeArrowheads="1"/>
          </p:cNvSpPr>
          <p:nvPr/>
        </p:nvSpPr>
        <p:spPr bwMode="auto">
          <a:xfrm>
            <a:off x="1042988" y="692150"/>
            <a:ext cx="7416800" cy="750888"/>
          </a:xfrm>
          <a:prstGeom prst="rect">
            <a:avLst/>
          </a:prstGeom>
          <a:noFill/>
          <a:ln w="9525">
            <a:noFill/>
            <a:miter lim="800000"/>
          </a:ln>
          <a:effectLst/>
        </p:spPr>
        <p:txBody>
          <a:bodyPr>
            <a:spAutoFit/>
          </a:bodyPr>
          <a:lstStyle/>
          <a:p>
            <a:pPr>
              <a:lnSpc>
                <a:spcPct val="120000"/>
              </a:lnSpc>
            </a:pPr>
            <a:r>
              <a:rPr lang="zh-CN" altLang="en-US" sz="3600" b="1">
                <a:latin typeface="楷体_GB2312" pitchFamily="49" charset="-122"/>
                <a:ea typeface="楷体_GB2312" pitchFamily="49" charset="-122"/>
              </a:rPr>
              <a:t>一维随机变量的数学期望</a:t>
            </a:r>
            <a:r>
              <a:rPr lang="en-US" altLang="zh-CN" sz="3600" b="1">
                <a:latin typeface="楷体_GB2312" pitchFamily="49" charset="-122"/>
                <a:ea typeface="楷体_GB2312" pitchFamily="49" charset="-122"/>
              </a:rPr>
              <a:t>(Cont.)</a:t>
            </a:r>
          </a:p>
        </p:txBody>
      </p:sp>
      <p:sp>
        <p:nvSpPr>
          <p:cNvPr id="1261573" name="Text Box 5"/>
          <p:cNvSpPr txBox="1">
            <a:spLocks noChangeArrowheads="1"/>
          </p:cNvSpPr>
          <p:nvPr/>
        </p:nvSpPr>
        <p:spPr bwMode="auto">
          <a:xfrm>
            <a:off x="1027113" y="1676400"/>
            <a:ext cx="2667000" cy="519113"/>
          </a:xfrm>
          <a:prstGeom prst="rect">
            <a:avLst/>
          </a:prstGeom>
          <a:noFill/>
          <a:ln w="9525">
            <a:noFill/>
            <a:miter lim="800000"/>
          </a:ln>
          <a:effectLst/>
        </p:spPr>
        <p:txBody>
          <a:bodyPr anchor="ctr">
            <a:spAutoFit/>
            <a:flatTx/>
          </a:bodyPr>
          <a:lstStyle/>
          <a:p>
            <a:pPr algn="ctr" eaLnBrk="0" hangingPunct="0">
              <a:spcBef>
                <a:spcPct val="50000"/>
              </a:spcBef>
            </a:pPr>
            <a:r>
              <a:rPr lang="en-US" altLang="zh-CN" b="1">
                <a:latin typeface="楷体_GB2312" pitchFamily="49" charset="-122"/>
                <a:ea typeface="楷体_GB2312" pitchFamily="49" charset="-122"/>
              </a:rPr>
              <a:t>3.</a:t>
            </a:r>
            <a:r>
              <a:rPr lang="zh-CN" altLang="en-US" b="1">
                <a:latin typeface="楷体_GB2312" pitchFamily="49" charset="-122"/>
                <a:ea typeface="楷体_GB2312" pitchFamily="49" charset="-122"/>
              </a:rPr>
              <a:t>泊松分布</a:t>
            </a:r>
          </a:p>
        </p:txBody>
      </p:sp>
      <p:graphicFrame>
        <p:nvGraphicFramePr>
          <p:cNvPr id="1261574" name="Object 6"/>
          <p:cNvGraphicFramePr>
            <a:graphicFrameLocks noChangeAspect="1"/>
          </p:cNvGraphicFramePr>
          <p:nvPr/>
        </p:nvGraphicFramePr>
        <p:xfrm>
          <a:off x="1331913" y="2438400"/>
          <a:ext cx="5435600" cy="923925"/>
        </p:xfrm>
        <a:graphic>
          <a:graphicData uri="http://schemas.openxmlformats.org/presentationml/2006/ole">
            <mc:AlternateContent xmlns:mc="http://schemas.openxmlformats.org/markup-compatibility/2006">
              <mc:Choice xmlns:v="urn:schemas-microsoft-com:vml" Requires="v">
                <p:oleObj spid="_x0000_s131082" name="公式" r:id="rId4" imgW="59131200" imgH="10058400" progId="">
                  <p:embed/>
                </p:oleObj>
              </mc:Choice>
              <mc:Fallback>
                <p:oleObj name="公式" r:id="rId4" imgW="59131200" imgH="10058400" progId="">
                  <p:embed/>
                  <p:pic>
                    <p:nvPicPr>
                      <p:cNvPr id="1261574" name="Object 6"/>
                      <p:cNvPicPr>
                        <a:picLocks noChangeAspect="1"/>
                      </p:cNvPicPr>
                      <p:nvPr/>
                    </p:nvPicPr>
                    <p:blipFill>
                      <a:blip r:embed="rId5"/>
                      <a:stretch>
                        <a:fillRect/>
                      </a:stretch>
                    </p:blipFill>
                    <p:spPr>
                      <a:xfrm>
                        <a:off x="1331913" y="2438400"/>
                        <a:ext cx="5435600" cy="923925"/>
                      </a:xfrm>
                      <a:prstGeom prst="rect">
                        <a:avLst/>
                      </a:prstGeom>
                      <a:noFill/>
                      <a:ln w="9525">
                        <a:noFill/>
                      </a:ln>
                    </p:spPr>
                  </p:pic>
                </p:oleObj>
              </mc:Fallback>
            </mc:AlternateContent>
          </a:graphicData>
        </a:graphic>
      </p:graphicFrame>
      <p:graphicFrame>
        <p:nvGraphicFramePr>
          <p:cNvPr id="1261575" name="Object 7"/>
          <p:cNvGraphicFramePr>
            <a:graphicFrameLocks noChangeAspect="1"/>
          </p:cNvGraphicFramePr>
          <p:nvPr/>
        </p:nvGraphicFramePr>
        <p:xfrm>
          <a:off x="1331913" y="3429000"/>
          <a:ext cx="5856287" cy="1008063"/>
        </p:xfrm>
        <a:graphic>
          <a:graphicData uri="http://schemas.openxmlformats.org/presentationml/2006/ole">
            <mc:AlternateContent xmlns:mc="http://schemas.openxmlformats.org/markup-compatibility/2006">
              <mc:Choice xmlns:v="urn:schemas-microsoft-com:vml" Requires="v">
                <p:oleObj spid="_x0000_s131083" name="公式" r:id="rId6" imgW="63703200" imgH="10972800" progId="">
                  <p:embed/>
                </p:oleObj>
              </mc:Choice>
              <mc:Fallback>
                <p:oleObj name="公式" r:id="rId6" imgW="63703200" imgH="10972800" progId="">
                  <p:embed/>
                  <p:pic>
                    <p:nvPicPr>
                      <p:cNvPr id="1261575" name="Object 7"/>
                      <p:cNvPicPr>
                        <a:picLocks noChangeAspect="1"/>
                      </p:cNvPicPr>
                      <p:nvPr/>
                    </p:nvPicPr>
                    <p:blipFill>
                      <a:blip r:embed="rId7"/>
                      <a:stretch>
                        <a:fillRect/>
                      </a:stretch>
                    </p:blipFill>
                    <p:spPr>
                      <a:xfrm>
                        <a:off x="1331913" y="3429000"/>
                        <a:ext cx="5856287" cy="1008063"/>
                      </a:xfrm>
                      <a:prstGeom prst="rect">
                        <a:avLst/>
                      </a:prstGeom>
                      <a:noFill/>
                      <a:ln w="9525">
                        <a:noFill/>
                      </a:ln>
                    </p:spPr>
                  </p:pic>
                </p:oleObj>
              </mc:Fallback>
            </mc:AlternateContent>
          </a:graphicData>
        </a:graphic>
      </p:graphicFrame>
    </p:spTree>
    <p:extLst>
      <p:ext uri="{BB962C8B-B14F-4D97-AF65-F5344CB8AC3E}">
        <p14:creationId xmlns:p14="http://schemas.microsoft.com/office/powerpoint/2010/main" val="40717790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1261572"/>
                                        </p:tgtEl>
                                        <p:attrNameLst>
                                          <p:attrName>style.visibility</p:attrName>
                                        </p:attrNameLst>
                                      </p:cBhvr>
                                      <p:to>
                                        <p:strVal val="visible"/>
                                      </p:to>
                                    </p:set>
                                    <p:anim calcmode="lin" valueType="num">
                                      <p:cBhvr additive="base">
                                        <p:cTn id="7" dur="500" fill="hold"/>
                                        <p:tgtEl>
                                          <p:spTgt spid="1261572"/>
                                        </p:tgtEl>
                                        <p:attrNameLst>
                                          <p:attrName>ppt_x</p:attrName>
                                        </p:attrNameLst>
                                      </p:cBhvr>
                                      <p:tavLst>
                                        <p:tav tm="0">
                                          <p:val>
                                            <p:strVal val="1+#ppt_w/2"/>
                                          </p:val>
                                        </p:tav>
                                        <p:tav tm="100000">
                                          <p:val>
                                            <p:strVal val="#ppt_x"/>
                                          </p:val>
                                        </p:tav>
                                      </p:tavLst>
                                    </p:anim>
                                    <p:anim calcmode="lin" valueType="num">
                                      <p:cBhvr additive="base">
                                        <p:cTn id="8" dur="500" fill="hold"/>
                                        <p:tgtEl>
                                          <p:spTgt spid="126157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nodeType="clickEffect">
                                  <p:stCondLst>
                                    <p:cond delay="0"/>
                                  </p:stCondLst>
                                  <p:childTnLst>
                                    <p:set>
                                      <p:cBhvr>
                                        <p:cTn id="12" dur="1" fill="hold">
                                          <p:stCondLst>
                                            <p:cond delay="0"/>
                                          </p:stCondLst>
                                        </p:cTn>
                                        <p:tgtEl>
                                          <p:spTgt spid="1261574"/>
                                        </p:tgtEl>
                                        <p:attrNameLst>
                                          <p:attrName>style.visibility</p:attrName>
                                        </p:attrNameLst>
                                      </p:cBhvr>
                                      <p:to>
                                        <p:strVal val="visible"/>
                                      </p:to>
                                    </p:set>
                                    <p:animEffect transition="in" filter="wipe(up)">
                                      <p:cBhvr>
                                        <p:cTn id="13" dur="500"/>
                                        <p:tgtEl>
                                          <p:spTgt spid="126157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nodeType="clickEffect">
                                  <p:stCondLst>
                                    <p:cond delay="0"/>
                                  </p:stCondLst>
                                  <p:childTnLst>
                                    <p:set>
                                      <p:cBhvr>
                                        <p:cTn id="17" dur="1" fill="hold">
                                          <p:stCondLst>
                                            <p:cond delay="0"/>
                                          </p:stCondLst>
                                        </p:cTn>
                                        <p:tgtEl>
                                          <p:spTgt spid="1261575"/>
                                        </p:tgtEl>
                                        <p:attrNameLst>
                                          <p:attrName>style.visibility</p:attrName>
                                        </p:attrNameLst>
                                      </p:cBhvr>
                                      <p:to>
                                        <p:strVal val="visible"/>
                                      </p:to>
                                    </p:set>
                                    <p:animEffect transition="in" filter="wipe(up)">
                                      <p:cBhvr>
                                        <p:cTn id="18" dur="500"/>
                                        <p:tgtEl>
                                          <p:spTgt spid="12615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1572" grpId="0" bldLvl="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3700" name="Rectangle 4"/>
          <p:cNvSpPr>
            <a:spLocks noChangeArrowheads="1"/>
          </p:cNvSpPr>
          <p:nvPr/>
        </p:nvSpPr>
        <p:spPr bwMode="auto">
          <a:xfrm>
            <a:off x="1331913" y="765175"/>
            <a:ext cx="5761037" cy="762000"/>
          </a:xfrm>
          <a:prstGeom prst="rect">
            <a:avLst/>
          </a:prstGeom>
          <a:noFill/>
          <a:ln w="9525">
            <a:noFill/>
            <a:miter lim="800000"/>
          </a:ln>
          <a:effectLst/>
        </p:spPr>
        <p:txBody>
          <a:bodyPr>
            <a:spAutoFit/>
          </a:bodyPr>
          <a:lstStyle/>
          <a:p>
            <a:r>
              <a:rPr lang="zh-CN" altLang="en-US" sz="4400" b="1">
                <a:ea typeface="宋体" panose="02010600030101010101" pitchFamily="2" charset="-122"/>
              </a:rPr>
              <a:t>泊松分布</a:t>
            </a:r>
            <a:r>
              <a:rPr lang="zh-CN" altLang="en-US" sz="4400" b="1">
                <a:latin typeface="宋体" panose="02010600030101010101" pitchFamily="2" charset="-122"/>
                <a:ea typeface="宋体" panose="02010600030101010101" pitchFamily="2" charset="-122"/>
              </a:rPr>
              <a:t>的图形</a:t>
            </a:r>
          </a:p>
        </p:txBody>
      </p:sp>
      <p:pic>
        <p:nvPicPr>
          <p:cNvPr id="1053701" name="Picture 5"/>
          <p:cNvPicPr>
            <a:picLocks noChangeAspect="1" noChangeArrowheads="1"/>
          </p:cNvPicPr>
          <p:nvPr/>
        </p:nvPicPr>
        <p:blipFill>
          <a:blip r:embed="rId3" cstate="print"/>
          <a:srcRect/>
          <a:stretch>
            <a:fillRect/>
          </a:stretch>
        </p:blipFill>
        <p:spPr bwMode="auto">
          <a:xfrm>
            <a:off x="4873625" y="1657350"/>
            <a:ext cx="3743325" cy="2268538"/>
          </a:xfrm>
          <a:prstGeom prst="rect">
            <a:avLst/>
          </a:prstGeom>
          <a:noFill/>
          <a:ln w="19050">
            <a:solidFill>
              <a:srgbClr val="008000"/>
            </a:solidFill>
            <a:miter lim="800000"/>
            <a:headEnd/>
            <a:tailEnd/>
          </a:ln>
          <a:effectLst/>
        </p:spPr>
      </p:pic>
      <p:pic>
        <p:nvPicPr>
          <p:cNvPr id="1053702" name="Picture 6"/>
          <p:cNvPicPr>
            <a:picLocks noChangeAspect="1" noChangeArrowheads="1"/>
          </p:cNvPicPr>
          <p:nvPr/>
        </p:nvPicPr>
        <p:blipFill>
          <a:blip r:embed="rId4" cstate="print"/>
          <a:srcRect/>
          <a:stretch>
            <a:fillRect/>
          </a:stretch>
        </p:blipFill>
        <p:spPr bwMode="auto">
          <a:xfrm>
            <a:off x="4873625" y="3933825"/>
            <a:ext cx="3743325" cy="2268538"/>
          </a:xfrm>
          <a:prstGeom prst="rect">
            <a:avLst/>
          </a:prstGeom>
          <a:noFill/>
          <a:ln w="19050">
            <a:solidFill>
              <a:srgbClr val="008000"/>
            </a:solidFill>
            <a:miter lim="800000"/>
            <a:headEnd/>
            <a:tailEnd/>
          </a:ln>
          <a:effectLst/>
        </p:spPr>
      </p:pic>
      <p:pic>
        <p:nvPicPr>
          <p:cNvPr id="1053703" name="Picture 7"/>
          <p:cNvPicPr>
            <a:picLocks noChangeAspect="1" noChangeArrowheads="1"/>
          </p:cNvPicPr>
          <p:nvPr/>
        </p:nvPicPr>
        <p:blipFill>
          <a:blip r:embed="rId5" cstate="print"/>
          <a:srcRect/>
          <a:stretch>
            <a:fillRect/>
          </a:stretch>
        </p:blipFill>
        <p:spPr bwMode="auto">
          <a:xfrm>
            <a:off x="1116013" y="1657350"/>
            <a:ext cx="3743325" cy="2268538"/>
          </a:xfrm>
          <a:prstGeom prst="rect">
            <a:avLst/>
          </a:prstGeom>
          <a:noFill/>
          <a:ln w="19050">
            <a:solidFill>
              <a:srgbClr val="008000"/>
            </a:solidFill>
            <a:miter lim="800000"/>
            <a:headEnd/>
            <a:tailEnd/>
          </a:ln>
          <a:effectLst/>
        </p:spPr>
      </p:pic>
      <p:pic>
        <p:nvPicPr>
          <p:cNvPr id="1053704" name="Picture 8"/>
          <p:cNvPicPr>
            <a:picLocks noChangeAspect="1" noChangeArrowheads="1"/>
          </p:cNvPicPr>
          <p:nvPr/>
        </p:nvPicPr>
        <p:blipFill>
          <a:blip r:embed="rId6" cstate="print"/>
          <a:srcRect/>
          <a:stretch>
            <a:fillRect/>
          </a:stretch>
        </p:blipFill>
        <p:spPr bwMode="auto">
          <a:xfrm>
            <a:off x="1116013" y="3933825"/>
            <a:ext cx="3743325" cy="2268538"/>
          </a:xfrm>
          <a:prstGeom prst="rect">
            <a:avLst/>
          </a:prstGeom>
          <a:noFill/>
          <a:ln w="19050">
            <a:solidFill>
              <a:srgbClr val="008000"/>
            </a:solidFill>
            <a:miter lim="800000"/>
            <a:headEnd/>
            <a:tailEnd/>
          </a:ln>
          <a:effectLst/>
        </p:spPr>
      </p:pic>
      <p:sp>
        <p:nvSpPr>
          <p:cNvPr id="7" name="文本占位符 2">
            <a:extLst>
              <a:ext uri="{FF2B5EF4-FFF2-40B4-BE49-F238E27FC236}">
                <a16:creationId xmlns:a16="http://schemas.microsoft.com/office/drawing/2014/main" id="{CD44FCC4-9A82-4D16-B9C4-56139F0D7EEB}"/>
              </a:ext>
            </a:extLst>
          </p:cNvPr>
          <p:cNvSpPr txBox="1">
            <a:spLocks/>
          </p:cNvSpPr>
          <p:nvPr/>
        </p:nvSpPr>
        <p:spPr>
          <a:xfrm>
            <a:off x="990600" y="349707"/>
            <a:ext cx="8072119" cy="738664"/>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kern="0">
                <a:solidFill>
                  <a:sysClr val="windowText" lastClr="000000"/>
                </a:solidFill>
              </a:rPr>
              <a:t>lambda&lt;-2; sample=100 x&lt;-rpois(sample,lambda) hist(x)</a:t>
            </a:r>
            <a:endParaRPr lang="zh-CN" altLang="en-US" kern="0" dirty="0">
              <a:solidFill>
                <a:sysClr val="windowText" lastClr="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53703"/>
                                        </p:tgtEl>
                                        <p:attrNameLst>
                                          <p:attrName>style.visibility</p:attrName>
                                        </p:attrNameLst>
                                      </p:cBhvr>
                                      <p:to>
                                        <p:strVal val="visible"/>
                                      </p:to>
                                    </p:set>
                                    <p:animEffect transition="in" filter="wipe(left)">
                                      <p:cBhvr>
                                        <p:cTn id="7" dur="500"/>
                                        <p:tgtEl>
                                          <p:spTgt spid="1053703"/>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053701"/>
                                        </p:tgtEl>
                                        <p:attrNameLst>
                                          <p:attrName>style.visibility</p:attrName>
                                        </p:attrNameLst>
                                      </p:cBhvr>
                                      <p:to>
                                        <p:strVal val="visible"/>
                                      </p:to>
                                    </p:set>
                                    <p:animEffect transition="in" filter="wipe(left)">
                                      <p:cBhvr>
                                        <p:cTn id="11" dur="500"/>
                                        <p:tgtEl>
                                          <p:spTgt spid="1053701"/>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1053704"/>
                                        </p:tgtEl>
                                        <p:attrNameLst>
                                          <p:attrName>style.visibility</p:attrName>
                                        </p:attrNameLst>
                                      </p:cBhvr>
                                      <p:to>
                                        <p:strVal val="visible"/>
                                      </p:to>
                                    </p:set>
                                    <p:animEffect transition="in" filter="wipe(left)">
                                      <p:cBhvr>
                                        <p:cTn id="15" dur="500"/>
                                        <p:tgtEl>
                                          <p:spTgt spid="1053704"/>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1053702"/>
                                        </p:tgtEl>
                                        <p:attrNameLst>
                                          <p:attrName>style.visibility</p:attrName>
                                        </p:attrNameLst>
                                      </p:cBhvr>
                                      <p:to>
                                        <p:strVal val="visible"/>
                                      </p:to>
                                    </p:set>
                                    <p:animEffect transition="in" filter="wipe(left)">
                                      <p:cBhvr>
                                        <p:cTn id="19" dur="500"/>
                                        <p:tgtEl>
                                          <p:spTgt spid="10537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1893" name="2-2泊松分布逼近二项分布.wmv">
            <a:hlinkClick r:id="" action="ppaction://media"/>
          </p:cNvPr>
          <p:cNvPicPr>
            <a:picLocks noRot="1" noChangeAspect="1" noChangeArrowheads="1"/>
          </p:cNvPicPr>
          <p:nvPr>
            <a:videoFile r:link="rId3"/>
            <p:extLst>
              <p:ext uri="{DAA4B4D4-6D71-4841-9C94-3DE7FCFB9230}">
                <p14:media xmlns:p14="http://schemas.microsoft.com/office/powerpoint/2010/main" r:link="rId2"/>
              </p:ext>
            </p:extLst>
          </p:nvPr>
        </p:nvPicPr>
        <p:blipFill>
          <a:blip r:embed="rId6" cstate="print"/>
          <a:srcRect/>
          <a:stretch>
            <a:fillRect/>
          </a:stretch>
        </p:blipFill>
        <p:spPr bwMode="auto">
          <a:xfrm>
            <a:off x="914400" y="1893888"/>
            <a:ext cx="7689850" cy="3095625"/>
          </a:xfrm>
          <a:prstGeom prst="rect">
            <a:avLst/>
          </a:prstGeom>
          <a:noFill/>
        </p:spPr>
      </p:pic>
      <p:grpSp>
        <p:nvGrpSpPr>
          <p:cNvPr id="2" name="Group 6"/>
          <p:cNvGrpSpPr/>
          <p:nvPr/>
        </p:nvGrpSpPr>
        <p:grpSpPr bwMode="auto">
          <a:xfrm>
            <a:off x="1187450" y="620713"/>
            <a:ext cx="6499225" cy="615950"/>
            <a:chOff x="748" y="1086"/>
            <a:chExt cx="4094" cy="388"/>
          </a:xfrm>
        </p:grpSpPr>
        <p:sp>
          <p:nvSpPr>
            <p:cNvPr id="1061895" name="Text Box 7"/>
            <p:cNvSpPr txBox="1">
              <a:spLocks noChangeArrowheads="1"/>
            </p:cNvSpPr>
            <p:nvPr/>
          </p:nvSpPr>
          <p:spPr bwMode="auto">
            <a:xfrm>
              <a:off x="748" y="1147"/>
              <a:ext cx="4094" cy="327"/>
            </a:xfrm>
            <a:prstGeom prst="rect">
              <a:avLst/>
            </a:prstGeom>
            <a:noFill/>
            <a:ln w="9525">
              <a:noFill/>
              <a:miter lim="800000"/>
            </a:ln>
            <a:effectLst/>
          </p:spPr>
          <p:txBody>
            <a:bodyPr>
              <a:spAutoFit/>
            </a:bodyPr>
            <a:lstStyle/>
            <a:p>
              <a:r>
                <a:rPr lang="zh-CN" altLang="en-US" b="1">
                  <a:solidFill>
                    <a:srgbClr val="0000FF"/>
                  </a:solidFill>
                  <a:ea typeface="黑体" panose="02010609060101010101" pitchFamily="49" charset="-122"/>
                </a:rPr>
                <a:t>二项分布</a:t>
              </a:r>
              <a:r>
                <a:rPr lang="zh-CN" altLang="en-US" b="1" i="1">
                  <a:solidFill>
                    <a:srgbClr val="0000FF"/>
                  </a:solidFill>
                  <a:ea typeface="宋体" panose="02010600030101010101" pitchFamily="2" charset="-122"/>
                </a:rPr>
                <a:t>  </a:t>
              </a:r>
              <a:r>
                <a:rPr lang="zh-CN" altLang="en-US" sz="2400" b="1" i="1">
                  <a:solidFill>
                    <a:srgbClr val="0000FF"/>
                  </a:solidFill>
                  <a:ea typeface="宋体" panose="02010600030101010101" pitchFamily="2" charset="-122"/>
                </a:rPr>
                <a:t>                </a:t>
              </a:r>
              <a:r>
                <a:rPr lang="zh-CN" altLang="en-US" sz="2400" b="1">
                  <a:solidFill>
                    <a:srgbClr val="0000FF"/>
                  </a:solidFill>
                  <a:ea typeface="宋体" panose="02010600030101010101" pitchFamily="2" charset="-122"/>
                </a:rPr>
                <a:t>                    </a:t>
              </a:r>
              <a:r>
                <a:rPr lang="zh-CN" altLang="en-US" b="1">
                  <a:solidFill>
                    <a:srgbClr val="FF0000"/>
                  </a:solidFill>
                  <a:ea typeface="黑体" panose="02010609060101010101" pitchFamily="49" charset="-122"/>
                </a:rPr>
                <a:t>泊松分布</a:t>
              </a:r>
            </a:p>
          </p:txBody>
        </p:sp>
        <p:sp>
          <p:nvSpPr>
            <p:cNvPr id="1061896" name="AutoShape 8"/>
            <p:cNvSpPr>
              <a:spLocks noChangeArrowheads="1"/>
            </p:cNvSpPr>
            <p:nvPr/>
          </p:nvSpPr>
          <p:spPr bwMode="auto">
            <a:xfrm>
              <a:off x="1820" y="1302"/>
              <a:ext cx="1460" cy="81"/>
            </a:xfrm>
            <a:prstGeom prst="rightArrow">
              <a:avLst>
                <a:gd name="adj1" fmla="val 50000"/>
                <a:gd name="adj2" fmla="val 450617"/>
              </a:avLst>
            </a:prstGeom>
            <a:solidFill>
              <a:srgbClr val="008000"/>
            </a:solidFill>
            <a:ln w="19050">
              <a:solidFill>
                <a:srgbClr val="FF9900"/>
              </a:solidFill>
              <a:miter lim="800000"/>
            </a:ln>
            <a:effectLst/>
          </p:spPr>
          <p:txBody>
            <a:bodyPr wrap="none" anchor="ctr"/>
            <a:lstStyle/>
            <a:p>
              <a:endParaRPr lang="zh-CN" altLang="en-US"/>
            </a:p>
          </p:txBody>
        </p:sp>
        <p:graphicFrame>
          <p:nvGraphicFramePr>
            <p:cNvPr id="1061897" name="Object 9"/>
            <p:cNvGraphicFramePr>
              <a:graphicFrameLocks noChangeAspect="1"/>
            </p:cNvGraphicFramePr>
            <p:nvPr/>
          </p:nvGraphicFramePr>
          <p:xfrm>
            <a:off x="1746" y="1086"/>
            <a:ext cx="1635" cy="281"/>
          </p:xfrm>
          <a:graphic>
            <a:graphicData uri="http://schemas.openxmlformats.org/presentationml/2006/ole">
              <mc:AlternateContent xmlns:mc="http://schemas.openxmlformats.org/markup-compatibility/2006">
                <mc:Choice xmlns:v="urn:schemas-microsoft-com:vml" Requires="v">
                  <p:oleObj spid="_x0000_s45065" name="公式" r:id="rId7" imgW="28346400" imgH="4876800" progId="">
                    <p:embed/>
                  </p:oleObj>
                </mc:Choice>
                <mc:Fallback>
                  <p:oleObj name="公式" r:id="rId7" imgW="28346400" imgH="4876800" progId="">
                    <p:embed/>
                    <p:pic>
                      <p:nvPicPr>
                        <p:cNvPr id="0" name="图片 45056"/>
                        <p:cNvPicPr>
                          <a:picLocks noChangeAspect="1"/>
                        </p:cNvPicPr>
                        <p:nvPr/>
                      </p:nvPicPr>
                      <p:blipFill>
                        <a:blip r:embed="rId8"/>
                        <a:stretch>
                          <a:fillRect/>
                        </a:stretch>
                      </p:blipFill>
                      <p:spPr>
                        <a:xfrm>
                          <a:off x="1746" y="1086"/>
                          <a:ext cx="1635" cy="281"/>
                        </a:xfrm>
                        <a:prstGeom prst="rect">
                          <a:avLst/>
                        </a:prstGeom>
                        <a:noFill/>
                        <a:ln w="9525">
                          <a:noFill/>
                        </a:ln>
                      </p:spPr>
                    </p:pic>
                  </p:oleObj>
                </mc:Fallback>
              </mc:AlternateContent>
            </a:graphicData>
          </a:graphic>
        </p:graphicFrame>
      </p:grpSp>
      <p:sp>
        <p:nvSpPr>
          <p:cNvPr id="1061898" name="Text Box 10"/>
          <p:cNvSpPr txBox="1">
            <a:spLocks noChangeArrowheads="1"/>
          </p:cNvSpPr>
          <p:nvPr/>
        </p:nvSpPr>
        <p:spPr bwMode="auto">
          <a:xfrm>
            <a:off x="827088" y="5157788"/>
            <a:ext cx="7705725" cy="1066800"/>
          </a:xfrm>
          <a:prstGeom prst="rect">
            <a:avLst/>
          </a:prstGeom>
          <a:noFill/>
          <a:ln w="9525">
            <a:noFill/>
            <a:miter lim="800000"/>
          </a:ln>
          <a:effectLst/>
        </p:spPr>
        <p:txBody>
          <a:bodyPr>
            <a:spAutoFit/>
          </a:bodyPr>
          <a:lstStyle/>
          <a:p>
            <a:pPr>
              <a:spcBef>
                <a:spcPct val="50000"/>
              </a:spcBef>
            </a:pPr>
            <a:r>
              <a:rPr lang="zh-CN" altLang="en-US" sz="3200" b="1" i="1" dirty="0">
                <a:solidFill>
                  <a:srgbClr val="FF0000"/>
                </a:solidFill>
                <a:ea typeface="宋体" panose="02010600030101010101" pitchFamily="2" charset="-122"/>
              </a:rPr>
              <a:t>   </a:t>
            </a:r>
            <a:r>
              <a:rPr lang="zh-CN" altLang="en-US" sz="3200" b="1" dirty="0">
                <a:solidFill>
                  <a:srgbClr val="FF0000"/>
                </a:solidFill>
                <a:latin typeface="宋体" panose="02010600030101010101" pitchFamily="2" charset="-122"/>
                <a:ea typeface="宋体" panose="02010600030101010101" pitchFamily="2" charset="-122"/>
              </a:rPr>
              <a:t>可见，当</a:t>
            </a:r>
            <a:r>
              <a:rPr lang="en-US" altLang="zh-CN" sz="3200" b="1" i="1" dirty="0">
                <a:solidFill>
                  <a:srgbClr val="FF0000"/>
                </a:solidFill>
                <a:ea typeface="宋体" panose="02010600030101010101" pitchFamily="2" charset="-122"/>
              </a:rPr>
              <a:t>n</a:t>
            </a:r>
            <a:r>
              <a:rPr lang="zh-CN" altLang="en-US" sz="3200" b="1" dirty="0">
                <a:solidFill>
                  <a:srgbClr val="FF0000"/>
                </a:solidFill>
                <a:latin typeface="宋体" panose="02010600030101010101" pitchFamily="2" charset="-122"/>
                <a:ea typeface="宋体" panose="02010600030101010101" pitchFamily="2" charset="-122"/>
              </a:rPr>
              <a:t>充分大</a:t>
            </a:r>
            <a:r>
              <a:rPr lang="en-US" altLang="zh-CN" sz="3200" b="1" dirty="0">
                <a:solidFill>
                  <a:srgbClr val="FF0000"/>
                </a:solidFill>
                <a:latin typeface="宋体" panose="02010600030101010101" pitchFamily="2" charset="-122"/>
                <a:ea typeface="宋体" panose="02010600030101010101" pitchFamily="2" charset="-122"/>
              </a:rPr>
              <a:t>,</a:t>
            </a:r>
            <a:r>
              <a:rPr lang="en-US" altLang="zh-CN" sz="3200" b="1" i="1" dirty="0">
                <a:solidFill>
                  <a:srgbClr val="FF0000"/>
                </a:solidFill>
                <a:ea typeface="宋体" panose="02010600030101010101" pitchFamily="2" charset="-122"/>
              </a:rPr>
              <a:t>p</a:t>
            </a:r>
            <a:r>
              <a:rPr lang="zh-CN" altLang="en-US" sz="3200" b="1" dirty="0">
                <a:solidFill>
                  <a:srgbClr val="FF0000"/>
                </a:solidFill>
                <a:latin typeface="宋体" panose="02010600030101010101" pitchFamily="2" charset="-122"/>
                <a:ea typeface="宋体" panose="02010600030101010101" pitchFamily="2" charset="-122"/>
              </a:rPr>
              <a:t>又很小时</a:t>
            </a:r>
            <a:r>
              <a:rPr lang="en-US" altLang="zh-CN" sz="3200" b="1" dirty="0">
                <a:solidFill>
                  <a:srgbClr val="FF0000"/>
                </a:solidFill>
                <a:latin typeface="宋体" panose="02010600030101010101" pitchFamily="2" charset="-122"/>
                <a:ea typeface="宋体" panose="02010600030101010101" pitchFamily="2" charset="-122"/>
              </a:rPr>
              <a:t>,</a:t>
            </a:r>
            <a:r>
              <a:rPr lang="zh-CN" altLang="en-US" sz="3200" b="1" dirty="0">
                <a:solidFill>
                  <a:srgbClr val="FF0000"/>
                </a:solidFill>
                <a:latin typeface="宋体" panose="02010600030101010101" pitchFamily="2" charset="-122"/>
                <a:ea typeface="宋体" panose="02010600030101010101" pitchFamily="2" charset="-122"/>
              </a:rPr>
              <a:t>可用泊松分布来近似二项分布！</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61893"/>
                                        </p:tgtEl>
                                        <p:attrNameLst>
                                          <p:attrName>style.visibility</p:attrName>
                                        </p:attrNameLst>
                                      </p:cBhvr>
                                      <p:to>
                                        <p:strVal val="visible"/>
                                      </p:to>
                                    </p:set>
                                    <p:animEffect transition="in" filter="wipe(left)">
                                      <p:cBhvr>
                                        <p:cTn id="7" dur="500"/>
                                        <p:tgtEl>
                                          <p:spTgt spid="1061893"/>
                                        </p:tgtEl>
                                      </p:cBhvr>
                                    </p:animEffect>
                                  </p:childTnLst>
                                </p:cTn>
                              </p:par>
                            </p:childTnLst>
                          </p:cTn>
                        </p:par>
                        <p:par>
                          <p:cTn id="8" fill="hold">
                            <p:stCondLst>
                              <p:cond delay="500"/>
                            </p:stCondLst>
                            <p:childTnLst>
                              <p:par>
                                <p:cTn id="9" presetID="1" presetClass="mediacall" presetSubtype="0" fill="hold" nodeType="afterEffect">
                                  <p:stCondLst>
                                    <p:cond delay="0"/>
                                  </p:stCondLst>
                                  <p:childTnLst>
                                    <p:cmd type="call" cmd="playFrom(0.0)">
                                      <p:cBhvr>
                                        <p:cTn id="10" dur="20000" fill="hold"/>
                                        <p:tgtEl>
                                          <p:spTgt spid="1061893"/>
                                        </p:tgtEl>
                                      </p:cBhvr>
                                    </p:cmd>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061898"/>
                                        </p:tgtEl>
                                        <p:attrNameLst>
                                          <p:attrName>style.visibility</p:attrName>
                                        </p:attrNameLst>
                                      </p:cBhvr>
                                      <p:to>
                                        <p:strVal val="visible"/>
                                      </p:to>
                                    </p:set>
                                    <p:animEffect transition="in" filter="dissolve">
                                      <p:cBhvr>
                                        <p:cTn id="15" dur="500"/>
                                        <p:tgtEl>
                                          <p:spTgt spid="1061898"/>
                                        </p:tgtEl>
                                      </p:cBhvr>
                                    </p:animEffect>
                                  </p:childTnLst>
                                </p:cTn>
                              </p:par>
                            </p:childTnLst>
                          </p:cTn>
                        </p:par>
                      </p:childTnLst>
                    </p:cTn>
                  </p:par>
                </p:childTnLst>
              </p:cTn>
              <p:prevCondLst>
                <p:cond evt="onPrev" delay="0">
                  <p:tgtEl>
                    <p:sldTgt/>
                  </p:tgtEl>
                </p:cond>
              </p:prevCondLst>
              <p:nextCondLst>
                <p:cond evt="onNext" delay="0">
                  <p:tgtEl>
                    <p:sldTgt/>
                  </p:tgtEl>
                </p:cond>
              </p:nextCondLst>
            </p:seq>
            <p:video>
              <p:cMediaNode>
                <p:cTn id="16" fill="hold" display="0">
                  <p:stCondLst>
                    <p:cond delay="indefinite"/>
                  </p:stCondLst>
                  <p:endCondLst>
                    <p:cond evt="onNext" delay="0">
                      <p:tgtEl>
                        <p:sldTgt/>
                      </p:tgtEl>
                    </p:cond>
                    <p:cond evt="onPrev" delay="0">
                      <p:tgtEl>
                        <p:sldTgt/>
                      </p:tgtEl>
                    </p:cond>
                  </p:endCondLst>
                </p:cTn>
                <p:tgtEl>
                  <p:spTgt spid="1061893"/>
                </p:tgtEl>
              </p:cMediaNode>
            </p:video>
          </p:childTnLst>
        </p:cTn>
      </p:par>
    </p:tnLst>
    <p:bldLst>
      <p:bldP spid="10618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3892" name="Rectangle 4"/>
          <p:cNvSpPr>
            <a:spLocks noChangeArrowheads="1"/>
          </p:cNvSpPr>
          <p:nvPr/>
        </p:nvSpPr>
        <p:spPr bwMode="auto">
          <a:xfrm>
            <a:off x="836295" y="1447483"/>
            <a:ext cx="7740650" cy="2227262"/>
          </a:xfrm>
          <a:prstGeom prst="rect">
            <a:avLst/>
          </a:prstGeom>
          <a:noFill/>
          <a:ln w="9525">
            <a:noFill/>
            <a:miter lim="800000"/>
          </a:ln>
        </p:spPr>
        <p:txBody>
          <a:bodyPr>
            <a:spAutoFit/>
          </a:bodyPr>
          <a:lstStyle/>
          <a:p>
            <a:r>
              <a:rPr lang="zh-CN" altLang="en-US" sz="2000" b="1" dirty="0">
                <a:ea typeface="宋体" panose="02010600030101010101" pitchFamily="2" charset="-122"/>
              </a:rPr>
              <a:t>        </a:t>
            </a:r>
            <a:r>
              <a:rPr lang="zh-CN" altLang="en-US" dirty="0">
                <a:ea typeface="楷体_GB2312" pitchFamily="49" charset="-122"/>
              </a:rPr>
              <a:t>上面的试验的结果表明，在相同条件下大量地重复某一随机试验时，各可能结果出现的频率稳定在某个确定的数值附近。称这种性质为</a:t>
            </a:r>
            <a:r>
              <a:rPr lang="zh-CN" altLang="en-US" b="1" dirty="0">
                <a:solidFill>
                  <a:schemeClr val="accent2"/>
                </a:solidFill>
                <a:ea typeface="楷体_GB2312" pitchFamily="49" charset="-122"/>
              </a:rPr>
              <a:t>频率的稳定性</a:t>
            </a:r>
            <a:r>
              <a:rPr lang="zh-CN" altLang="en-US" dirty="0">
                <a:ea typeface="楷体_GB2312" pitchFamily="49" charset="-122"/>
              </a:rPr>
              <a:t>。频率的稳定性的存在，标志着随机现象也有它的数量规律性。</a:t>
            </a:r>
            <a:endParaRPr lang="zh-CN" altLang="en-US" dirty="0">
              <a:solidFill>
                <a:schemeClr val="accent2"/>
              </a:solidFill>
              <a:ea typeface="楷体_GB2312" pitchFamily="49" charset="-122"/>
            </a:endParaRPr>
          </a:p>
        </p:txBody>
      </p:sp>
      <p:sp>
        <p:nvSpPr>
          <p:cNvPr id="126979" name="Rectangle 5"/>
          <p:cNvSpPr>
            <a:spLocks noGrp="1" noChangeArrowheads="1"/>
          </p:cNvSpPr>
          <p:nvPr>
            <p:ph type="title"/>
          </p:nvPr>
        </p:nvSpPr>
        <p:spPr bwMode="auto">
          <a:xfrm>
            <a:off x="1187450" y="620713"/>
            <a:ext cx="8229600" cy="1143000"/>
          </a:xfrm>
          <a:noFill/>
          <a:ln>
            <a:miter lim="800000"/>
          </a:ln>
        </p:spPr>
        <p:txBody>
          <a:bodyPr vert="horz" wrap="square" lIns="91440" tIns="45720" rIns="91440" bIns="45720" numCol="1" anchor="t" anchorCtr="0" compatLnSpc="1">
            <a:normAutofit/>
          </a:bodyPr>
          <a:lstStyle/>
          <a:p>
            <a:pPr eaLnBrk="1" hangingPunct="1"/>
            <a:r>
              <a:rPr lang="zh-CN" altLang="en-US" b="1">
                <a:ea typeface="宋体" panose="02010600030101010101" pitchFamily="2" charset="-122"/>
              </a:rPr>
              <a:t>随机事件及其概率 </a:t>
            </a:r>
            <a:r>
              <a:rPr lang="en-US" altLang="zh-CN" b="1">
                <a:ea typeface="宋体" panose="02010600030101010101" pitchFamily="2" charset="-122"/>
              </a:rPr>
              <a:t>(Cont.)</a:t>
            </a:r>
            <a:br>
              <a:rPr lang="en-US" altLang="zh-CN" b="1">
                <a:ea typeface="宋体" panose="02010600030101010101" pitchFamily="2" charset="-122"/>
              </a:rPr>
            </a:br>
            <a:endParaRPr lang="en-US" altLang="zh-CN" b="1">
              <a:ea typeface="宋体" panose="02010600030101010101" pitchFamily="2" charset="-122"/>
            </a:endParaRPr>
          </a:p>
        </p:txBody>
      </p:sp>
      <p:sp>
        <p:nvSpPr>
          <p:cNvPr id="126980" name="Text Box 6"/>
          <p:cNvSpPr txBox="1">
            <a:spLocks noChangeArrowheads="1"/>
          </p:cNvSpPr>
          <p:nvPr/>
        </p:nvSpPr>
        <p:spPr bwMode="auto">
          <a:xfrm>
            <a:off x="762000" y="2514600"/>
            <a:ext cx="7127875" cy="922020"/>
          </a:xfrm>
          <a:prstGeom prst="rect">
            <a:avLst/>
          </a:prstGeom>
          <a:noFill/>
          <a:ln w="9525">
            <a:noFill/>
            <a:miter lim="800000"/>
          </a:ln>
        </p:spPr>
        <p:txBody>
          <a:bodyPr>
            <a:spAutoFit/>
          </a:bodyPr>
          <a:lstStyle/>
          <a:p>
            <a:r>
              <a:rPr lang="zh-CN" altLang="en-US" b="1" dirty="0">
                <a:ea typeface="宋体" panose="02010600030101010101" pitchFamily="2" charset="-122"/>
              </a:rPr>
              <a:t>发生的频率有稳定性的事件称为</a:t>
            </a:r>
            <a:r>
              <a:rPr lang="zh-CN" altLang="en-US" b="1" dirty="0">
                <a:solidFill>
                  <a:srgbClr val="0000CC"/>
                </a:solidFill>
                <a:ea typeface="宋体" panose="02010600030101010101" pitchFamily="2" charset="-122"/>
              </a:rPr>
              <a:t>随机事件</a:t>
            </a:r>
            <a:r>
              <a:rPr lang="zh-CN" altLang="en-US" b="1" dirty="0">
                <a:ea typeface="宋体" panose="02010600030101010101" pitchFamily="2" charset="-122"/>
              </a:rPr>
              <a:t>，简称</a:t>
            </a:r>
            <a:r>
              <a:rPr lang="zh-CN" altLang="en-US" b="1" dirty="0">
                <a:solidFill>
                  <a:srgbClr val="0000CC"/>
                </a:solidFill>
                <a:ea typeface="宋体" panose="02010600030101010101" pitchFamily="2" charset="-122"/>
              </a:rPr>
              <a:t>事件</a:t>
            </a:r>
            <a:r>
              <a:rPr lang="zh-CN" altLang="en-US" b="1" dirty="0">
                <a:ea typeface="宋体" panose="02010600030101010101" pitchFamily="2" charset="-122"/>
              </a:rPr>
              <a:t>，频率摆动的中心叫作该随机事件的</a:t>
            </a:r>
            <a:r>
              <a:rPr lang="zh-CN" altLang="en-US" b="1" dirty="0">
                <a:solidFill>
                  <a:srgbClr val="0000CC"/>
                </a:solidFill>
                <a:ea typeface="宋体" panose="02010600030101010101" pitchFamily="2" charset="-122"/>
              </a:rPr>
              <a:t>概率</a:t>
            </a:r>
            <a:r>
              <a:rPr lang="zh-CN" altLang="en-US" b="1" dirty="0">
                <a:ea typeface="宋体" panose="02010600030101010101" pitchFamily="2" charset="-122"/>
              </a:rPr>
              <a:t>。这样定义的概率也称后验概率（</a:t>
            </a:r>
            <a:r>
              <a:rPr lang="en-US" altLang="zh-CN" b="1" dirty="0">
                <a:ea typeface="宋体" panose="02010600030101010101" pitchFamily="2" charset="-122"/>
              </a:rPr>
              <a:t>posterior </a:t>
            </a:r>
            <a:r>
              <a:rPr lang="en-US" altLang="zh-CN" b="1" dirty="0" err="1">
                <a:ea typeface="宋体" panose="02010600030101010101" pitchFamily="2" charset="-122"/>
              </a:rPr>
              <a:t>probablity</a:t>
            </a:r>
            <a:r>
              <a:rPr lang="zh-CN" altLang="en-US" b="1" dirty="0">
                <a:ea typeface="宋体" panose="02010600030101010101" pitchFamily="2" charset="-122"/>
              </a:rPr>
              <a:t>）</a:t>
            </a:r>
          </a:p>
        </p:txBody>
      </p:sp>
      <p:sp>
        <p:nvSpPr>
          <p:cNvPr id="3" name="文本占位符 2"/>
          <p:cNvSpPr>
            <a:spLocks noGrp="1"/>
          </p:cNvSpPr>
          <p:nvPr>
            <p:ph type="body" idx="1"/>
          </p:nvPr>
        </p:nvSpPr>
        <p:spPr>
          <a:xfrm>
            <a:off x="535940" y="3657715"/>
            <a:ext cx="8072119" cy="2954655"/>
          </a:xfrm>
        </p:spPr>
        <p:txBody>
          <a:bodyPr/>
          <a:lstStyle/>
          <a:p>
            <a:r>
              <a:rPr lang="en-US" dirty="0"/>
              <a:t>x &lt;- c(0,1) ##0-head, 1-tail </a:t>
            </a:r>
          </a:p>
          <a:p>
            <a:r>
              <a:rPr lang="en-US" dirty="0"/>
              <a:t>y1&lt;-sample(x,10,replace=T) </a:t>
            </a:r>
          </a:p>
          <a:p>
            <a:r>
              <a:rPr lang="en-US" dirty="0"/>
              <a:t>sum(y1)/length(y1)</a:t>
            </a:r>
          </a:p>
          <a:p>
            <a:r>
              <a:rPr lang="en-US" dirty="0"/>
              <a:t>[1] 0.6</a:t>
            </a:r>
          </a:p>
          <a:p>
            <a:r>
              <a:rPr lang="en-US" dirty="0"/>
              <a:t> y2&lt;-sample(x,1000000,replace=T)</a:t>
            </a:r>
          </a:p>
          <a:p>
            <a:r>
              <a:rPr lang="en-US" dirty="0"/>
              <a:t> sum(y2)/length(y2)</a:t>
            </a:r>
          </a:p>
          <a:p>
            <a:r>
              <a:rPr lang="en-US" dirty="0"/>
              <a:t> [1] 0.5011</a:t>
            </a:r>
          </a:p>
          <a:p>
            <a:endParaRPr lang="zh-CN" alt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33892"/>
                                        </p:tgtEl>
                                        <p:attrNameLst>
                                          <p:attrName>style.visibility</p:attrName>
                                        </p:attrNameLst>
                                      </p:cBhvr>
                                      <p:to>
                                        <p:strVal val="visible"/>
                                      </p:to>
                                    </p:set>
                                    <p:animEffect transition="in" filter="wipe(left)">
                                      <p:cBhvr>
                                        <p:cTn id="7" dur="500"/>
                                        <p:tgtEl>
                                          <p:spTgt spid="9338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389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4308" name="Rectangle 4"/>
          <p:cNvSpPr>
            <a:spLocks noChangeArrowheads="1"/>
          </p:cNvSpPr>
          <p:nvPr/>
        </p:nvSpPr>
        <p:spPr bwMode="auto">
          <a:xfrm>
            <a:off x="1042988" y="765175"/>
            <a:ext cx="7345362" cy="762000"/>
          </a:xfrm>
          <a:prstGeom prst="rect">
            <a:avLst/>
          </a:prstGeom>
          <a:noFill/>
          <a:ln w="9525">
            <a:noFill/>
            <a:miter lim="800000"/>
          </a:ln>
          <a:effectLst/>
        </p:spPr>
        <p:txBody>
          <a:bodyPr>
            <a:spAutoFit/>
          </a:bodyPr>
          <a:lstStyle/>
          <a:p>
            <a:r>
              <a:rPr lang="zh-CN" altLang="en-US" sz="4400" b="1">
                <a:solidFill>
                  <a:schemeClr val="accent2"/>
                </a:solidFill>
                <a:latin typeface="楷体_GB2312" pitchFamily="49" charset="-122"/>
                <a:ea typeface="楷体_GB2312" pitchFamily="49" charset="-122"/>
              </a:rPr>
              <a:t>连续型随机变量</a:t>
            </a:r>
            <a:endParaRPr lang="zh-CN" altLang="en-US" sz="3200" b="1">
              <a:latin typeface="楷体_GB2312" pitchFamily="49" charset="-122"/>
              <a:ea typeface="楷体_GB2312" pitchFamily="49" charset="-122"/>
            </a:endParaRPr>
          </a:p>
        </p:txBody>
      </p:sp>
      <p:sp>
        <p:nvSpPr>
          <p:cNvPr id="994309" name="Rectangle 5"/>
          <p:cNvSpPr>
            <a:spLocks noChangeArrowheads="1"/>
          </p:cNvSpPr>
          <p:nvPr/>
        </p:nvSpPr>
        <p:spPr bwMode="auto">
          <a:xfrm>
            <a:off x="1895475" y="1628775"/>
            <a:ext cx="3889375" cy="2305050"/>
          </a:xfrm>
          <a:prstGeom prst="rect">
            <a:avLst/>
          </a:prstGeom>
          <a:noFill/>
          <a:ln w="9525">
            <a:noFill/>
            <a:miter lim="800000"/>
          </a:ln>
          <a:effectLst/>
        </p:spPr>
        <p:txBody>
          <a:bodyPr lIns="91424" tIns="45712" rIns="91424" bIns="45712"/>
          <a:lstStyle/>
          <a:p>
            <a:pPr lvl="4" algn="r" defTabSz="717550">
              <a:spcBef>
                <a:spcPct val="20000"/>
              </a:spcBef>
              <a:buClr>
                <a:schemeClr val="hlink"/>
              </a:buClr>
              <a:buSzPct val="85000"/>
              <a:buFont typeface="Wingdings" panose="05000000000000000000" pitchFamily="2" charset="2"/>
              <a:buNone/>
            </a:pPr>
            <a:endParaRPr kumimoji="0" lang="zh-CN" altLang="en-US" sz="1900">
              <a:solidFill>
                <a:srgbClr val="000000"/>
              </a:solidFill>
              <a:ea typeface="宋体" panose="02010600030101010101" pitchFamily="2" charset="-122"/>
            </a:endParaRPr>
          </a:p>
        </p:txBody>
      </p:sp>
      <p:sp>
        <p:nvSpPr>
          <p:cNvPr id="994310" name="Rectangle 6"/>
          <p:cNvSpPr>
            <a:spLocks noChangeArrowheads="1"/>
          </p:cNvSpPr>
          <p:nvPr/>
        </p:nvSpPr>
        <p:spPr bwMode="auto">
          <a:xfrm>
            <a:off x="1320800" y="2130425"/>
            <a:ext cx="6191250" cy="987425"/>
          </a:xfrm>
          <a:prstGeom prst="rect">
            <a:avLst/>
          </a:prstGeom>
          <a:noFill/>
          <a:ln w="9525">
            <a:noFill/>
            <a:miter lim="800000"/>
          </a:ln>
          <a:effectLst/>
        </p:spPr>
        <p:txBody>
          <a:bodyPr lIns="71670" tIns="35835" rIns="71670" bIns="35835">
            <a:spAutoFit/>
          </a:bodyPr>
          <a:lstStyle/>
          <a:p>
            <a:pPr defTabSz="717550">
              <a:lnSpc>
                <a:spcPct val="120000"/>
              </a:lnSpc>
            </a:pPr>
            <a:r>
              <a:rPr lang="zh-CN" altLang="en-US" sz="2500" b="1">
                <a:solidFill>
                  <a:srgbClr val="000000"/>
                </a:solidFill>
                <a:latin typeface="Arial" panose="020B0604020202020204" pitchFamily="34" charset="0"/>
                <a:ea typeface="宋体" panose="02010600030101010101" pitchFamily="2" charset="-122"/>
              </a:rPr>
              <a:t>     设离散型随机变量</a:t>
            </a:r>
            <a:r>
              <a:rPr lang="en-US" altLang="zh-CN" sz="2500" b="1" i="1">
                <a:solidFill>
                  <a:srgbClr val="000000"/>
                </a:solidFill>
                <a:ea typeface="宋体" panose="02010600030101010101" pitchFamily="2" charset="-122"/>
              </a:rPr>
              <a:t>X</a:t>
            </a:r>
            <a:r>
              <a:rPr lang="zh-CN" altLang="en-US" sz="2500" b="1">
                <a:solidFill>
                  <a:srgbClr val="000000"/>
                </a:solidFill>
                <a:latin typeface="Arial" panose="020B0604020202020204" pitchFamily="34" charset="0"/>
                <a:ea typeface="宋体" panose="02010600030101010101" pitchFamily="2" charset="-122"/>
              </a:rPr>
              <a:t>在［</a:t>
            </a:r>
            <a:r>
              <a:rPr lang="en-US" altLang="zh-CN" sz="2500" b="1" i="1">
                <a:solidFill>
                  <a:srgbClr val="000000"/>
                </a:solidFill>
                <a:ea typeface="宋体" panose="02010600030101010101" pitchFamily="2" charset="-122"/>
              </a:rPr>
              <a:t>a, b</a:t>
            </a:r>
            <a:r>
              <a:rPr lang="zh-CN" altLang="en-US" sz="2500" b="1">
                <a:solidFill>
                  <a:srgbClr val="000000"/>
                </a:solidFill>
                <a:latin typeface="Arial" panose="020B0604020202020204" pitchFamily="34" charset="0"/>
                <a:ea typeface="宋体" panose="02010600030101010101" pitchFamily="2" charset="-122"/>
              </a:rPr>
              <a:t>］内取</a:t>
            </a:r>
            <a:r>
              <a:rPr lang="en-US" altLang="zh-CN" sz="2500" b="1" i="1">
                <a:solidFill>
                  <a:srgbClr val="000000"/>
                </a:solidFill>
                <a:ea typeface="宋体" panose="02010600030101010101" pitchFamily="2" charset="-122"/>
              </a:rPr>
              <a:t>n</a:t>
            </a:r>
            <a:r>
              <a:rPr lang="zh-CN" altLang="en-US" sz="2500" b="1">
                <a:solidFill>
                  <a:srgbClr val="000000"/>
                </a:solidFill>
                <a:latin typeface="Arial" panose="020B0604020202020204" pitchFamily="34" charset="0"/>
                <a:ea typeface="宋体" panose="02010600030101010101" pitchFamily="2" charset="-122"/>
              </a:rPr>
              <a:t>个值</a:t>
            </a:r>
            <a:r>
              <a:rPr lang="en-US" altLang="zh-CN" sz="2500" b="1">
                <a:solidFill>
                  <a:srgbClr val="000000"/>
                </a:solidFill>
                <a:latin typeface="Arial" panose="020B0604020202020204" pitchFamily="34" charset="0"/>
                <a:ea typeface="宋体" panose="02010600030101010101" pitchFamily="2" charset="-122"/>
              </a:rPr>
              <a:t>: </a:t>
            </a:r>
            <a:r>
              <a:rPr lang="en-US" altLang="zh-CN" sz="2500" b="1" i="1">
                <a:solidFill>
                  <a:srgbClr val="000000"/>
                </a:solidFill>
                <a:ea typeface="宋体" panose="02010600030101010101" pitchFamily="2" charset="-122"/>
              </a:rPr>
              <a:t>x</a:t>
            </a:r>
            <a:r>
              <a:rPr lang="en-US" altLang="zh-CN" sz="2500" b="1" baseline="-25000">
                <a:solidFill>
                  <a:srgbClr val="000000"/>
                </a:solidFill>
                <a:latin typeface="Arial" panose="020B0604020202020204" pitchFamily="34" charset="0"/>
                <a:ea typeface="宋体" panose="02010600030101010101" pitchFamily="2" charset="-122"/>
              </a:rPr>
              <a:t>1</a:t>
            </a:r>
            <a:r>
              <a:rPr lang="en-US" altLang="zh-CN" sz="2500" b="1">
                <a:solidFill>
                  <a:srgbClr val="000000"/>
                </a:solidFill>
                <a:latin typeface="Arial" panose="020B0604020202020204" pitchFamily="34" charset="0"/>
                <a:ea typeface="宋体" panose="02010600030101010101" pitchFamily="2" charset="-122"/>
              </a:rPr>
              <a:t>=</a:t>
            </a:r>
            <a:r>
              <a:rPr lang="en-US" altLang="zh-CN" sz="2500" b="1" i="1">
                <a:solidFill>
                  <a:srgbClr val="000000"/>
                </a:solidFill>
                <a:ea typeface="宋体" panose="02010600030101010101" pitchFamily="2" charset="-122"/>
              </a:rPr>
              <a:t>a</a:t>
            </a:r>
            <a:r>
              <a:rPr lang="en-US" altLang="zh-CN" sz="2500" b="1">
                <a:solidFill>
                  <a:srgbClr val="000000"/>
                </a:solidFill>
                <a:latin typeface="Arial" panose="020B0604020202020204" pitchFamily="34" charset="0"/>
                <a:ea typeface="宋体" panose="02010600030101010101" pitchFamily="2" charset="-122"/>
              </a:rPr>
              <a:t>, </a:t>
            </a:r>
            <a:r>
              <a:rPr lang="en-US" altLang="zh-CN" sz="2500" b="1" i="1">
                <a:solidFill>
                  <a:srgbClr val="000000"/>
                </a:solidFill>
                <a:ea typeface="宋体" panose="02010600030101010101" pitchFamily="2" charset="-122"/>
              </a:rPr>
              <a:t>x</a:t>
            </a:r>
            <a:r>
              <a:rPr lang="en-US" altLang="zh-CN" sz="2500" b="1" baseline="-25000">
                <a:solidFill>
                  <a:srgbClr val="000000"/>
                </a:solidFill>
                <a:latin typeface="Arial" panose="020B0604020202020204" pitchFamily="34" charset="0"/>
                <a:ea typeface="宋体" panose="02010600030101010101" pitchFamily="2" charset="-122"/>
              </a:rPr>
              <a:t>2</a:t>
            </a:r>
            <a:r>
              <a:rPr lang="en-US" altLang="zh-CN" sz="2500" b="1">
                <a:solidFill>
                  <a:srgbClr val="000000"/>
                </a:solidFill>
                <a:latin typeface="Arial" panose="020B0604020202020204" pitchFamily="34" charset="0"/>
                <a:ea typeface="宋体" panose="02010600030101010101" pitchFamily="2" charset="-122"/>
              </a:rPr>
              <a:t>, </a:t>
            </a:r>
            <a:r>
              <a:rPr lang="en-US" altLang="zh-CN" sz="2500" b="1" i="1">
                <a:solidFill>
                  <a:srgbClr val="000000"/>
                </a:solidFill>
                <a:ea typeface="宋体" panose="02010600030101010101" pitchFamily="2" charset="-122"/>
              </a:rPr>
              <a:t>x</a:t>
            </a:r>
            <a:r>
              <a:rPr lang="en-US" altLang="zh-CN" sz="2500" b="1" baseline="-25000">
                <a:solidFill>
                  <a:srgbClr val="000000"/>
                </a:solidFill>
                <a:latin typeface="Arial" panose="020B0604020202020204" pitchFamily="34" charset="0"/>
                <a:ea typeface="宋体" panose="02010600030101010101" pitchFamily="2" charset="-122"/>
              </a:rPr>
              <a:t>3</a:t>
            </a:r>
            <a:r>
              <a:rPr lang="en-US" altLang="zh-CN" sz="2500" b="1">
                <a:solidFill>
                  <a:srgbClr val="000000"/>
                </a:solidFill>
                <a:latin typeface="Arial" panose="020B0604020202020204" pitchFamily="34" charset="0"/>
                <a:ea typeface="宋体" panose="02010600030101010101" pitchFamily="2" charset="-122"/>
              </a:rPr>
              <a:t>, </a:t>
            </a:r>
            <a:r>
              <a:rPr lang="en-US" altLang="zh-CN" sz="2500" b="1" i="1">
                <a:solidFill>
                  <a:srgbClr val="000000"/>
                </a:solidFill>
                <a:ea typeface="宋体" panose="02010600030101010101" pitchFamily="2" charset="-122"/>
              </a:rPr>
              <a:t>x</a:t>
            </a:r>
            <a:r>
              <a:rPr lang="en-US" altLang="zh-CN" sz="2500" b="1" baseline="-25000">
                <a:solidFill>
                  <a:srgbClr val="000000"/>
                </a:solidFill>
                <a:latin typeface="Arial" panose="020B0604020202020204" pitchFamily="34" charset="0"/>
                <a:ea typeface="宋体" panose="02010600030101010101" pitchFamily="2" charset="-122"/>
              </a:rPr>
              <a:t>4</a:t>
            </a:r>
            <a:r>
              <a:rPr lang="en-US" altLang="zh-CN" sz="2500" b="1">
                <a:solidFill>
                  <a:srgbClr val="000000"/>
                </a:solidFill>
                <a:latin typeface="Arial" panose="020B0604020202020204" pitchFamily="34" charset="0"/>
                <a:ea typeface="宋体" panose="02010600030101010101" pitchFamily="2" charset="-122"/>
              </a:rPr>
              <a:t>,</a:t>
            </a:r>
            <a:r>
              <a:rPr lang="en-US" altLang="zh-CN" sz="2500" b="1">
                <a:solidFill>
                  <a:srgbClr val="000000"/>
                </a:solidFill>
                <a:latin typeface="Times New Roman" panose="02020603050405020304"/>
                <a:ea typeface="宋体" panose="02010600030101010101" pitchFamily="2" charset="-122"/>
              </a:rPr>
              <a:t>…</a:t>
            </a:r>
            <a:r>
              <a:rPr lang="en-US" altLang="zh-CN" sz="2500" b="1">
                <a:solidFill>
                  <a:srgbClr val="000000"/>
                </a:solidFill>
                <a:latin typeface="Arial" panose="020B0604020202020204" pitchFamily="34" charset="0"/>
                <a:ea typeface="宋体" panose="02010600030101010101" pitchFamily="2" charset="-122"/>
              </a:rPr>
              <a:t> ,</a:t>
            </a:r>
            <a:r>
              <a:rPr lang="en-US" altLang="zh-CN" sz="2500" b="1" i="1">
                <a:solidFill>
                  <a:srgbClr val="000000"/>
                </a:solidFill>
                <a:ea typeface="宋体" panose="02010600030101010101" pitchFamily="2" charset="-122"/>
              </a:rPr>
              <a:t>x</a:t>
            </a:r>
            <a:r>
              <a:rPr lang="en-US" altLang="zh-CN" sz="2500" b="1" i="1" baseline="-25000">
                <a:solidFill>
                  <a:srgbClr val="000000"/>
                </a:solidFill>
                <a:latin typeface="Arial" panose="020B0604020202020204" pitchFamily="34" charset="0"/>
                <a:ea typeface="宋体" panose="02010600030101010101" pitchFamily="2" charset="-122"/>
              </a:rPr>
              <a:t>n</a:t>
            </a:r>
            <a:r>
              <a:rPr lang="en-US" altLang="zh-CN" sz="2500" b="1">
                <a:solidFill>
                  <a:srgbClr val="000000"/>
                </a:solidFill>
                <a:latin typeface="Arial" panose="020B0604020202020204" pitchFamily="34" charset="0"/>
                <a:ea typeface="宋体" panose="02010600030101010101" pitchFamily="2" charset="-122"/>
              </a:rPr>
              <a:t>=</a:t>
            </a:r>
            <a:r>
              <a:rPr lang="en-US" altLang="zh-CN" sz="2500" b="1" i="1">
                <a:solidFill>
                  <a:srgbClr val="000000"/>
                </a:solidFill>
                <a:ea typeface="宋体" panose="02010600030101010101" pitchFamily="2" charset="-122"/>
              </a:rPr>
              <a:t>b</a:t>
            </a:r>
            <a:r>
              <a:rPr lang="zh-CN" altLang="en-US" sz="2500" b="1" i="1">
                <a:solidFill>
                  <a:srgbClr val="000000"/>
                </a:solidFill>
                <a:ea typeface="宋体" panose="02010600030101010101" pitchFamily="2" charset="-122"/>
              </a:rPr>
              <a:t>．</a:t>
            </a:r>
            <a:endParaRPr lang="zh-CN" altLang="en-US" sz="2500" b="1">
              <a:solidFill>
                <a:srgbClr val="000000"/>
              </a:solidFill>
              <a:ea typeface="宋体" panose="02010600030101010101" pitchFamily="2" charset="-122"/>
            </a:endParaRPr>
          </a:p>
        </p:txBody>
      </p:sp>
      <p:sp>
        <p:nvSpPr>
          <p:cNvPr id="994311" name="Text Box 7"/>
          <p:cNvSpPr txBox="1">
            <a:spLocks noChangeArrowheads="1"/>
          </p:cNvSpPr>
          <p:nvPr/>
        </p:nvSpPr>
        <p:spPr bwMode="auto">
          <a:xfrm>
            <a:off x="6503988" y="4848225"/>
            <a:ext cx="563562" cy="285750"/>
          </a:xfrm>
          <a:prstGeom prst="rect">
            <a:avLst/>
          </a:prstGeom>
          <a:noFill/>
          <a:ln w="9525">
            <a:noFill/>
            <a:miter lim="800000"/>
          </a:ln>
          <a:effectLst/>
        </p:spPr>
        <p:txBody>
          <a:bodyPr lIns="71676" tIns="35838" rIns="71676" bIns="35838">
            <a:spAutoFit/>
          </a:bodyPr>
          <a:lstStyle/>
          <a:p>
            <a:pPr defTabSz="717550">
              <a:spcBef>
                <a:spcPct val="50000"/>
              </a:spcBef>
            </a:pPr>
            <a:r>
              <a:rPr kumimoji="0" lang="en-US" altLang="zh-CN" sz="1400" b="1" i="1">
                <a:ea typeface="宋体" panose="02010600030101010101" pitchFamily="2" charset="-122"/>
              </a:rPr>
              <a:t>X</a:t>
            </a:r>
          </a:p>
        </p:txBody>
      </p:sp>
      <p:grpSp>
        <p:nvGrpSpPr>
          <p:cNvPr id="2" name="Group 8"/>
          <p:cNvGrpSpPr/>
          <p:nvPr/>
        </p:nvGrpSpPr>
        <p:grpSpPr bwMode="auto">
          <a:xfrm>
            <a:off x="5289550" y="2613025"/>
            <a:ext cx="2295525" cy="1368425"/>
            <a:chOff x="2808" y="1028"/>
            <a:chExt cx="1446" cy="862"/>
          </a:xfrm>
        </p:grpSpPr>
        <p:sp>
          <p:nvSpPr>
            <p:cNvPr id="994313" name="AutoShape 9"/>
            <p:cNvSpPr>
              <a:spLocks noChangeArrowheads="1"/>
            </p:cNvSpPr>
            <p:nvPr/>
          </p:nvSpPr>
          <p:spPr bwMode="auto">
            <a:xfrm>
              <a:off x="2893" y="1028"/>
              <a:ext cx="1361" cy="862"/>
            </a:xfrm>
            <a:prstGeom prst="wedgeRectCallout">
              <a:avLst>
                <a:gd name="adj1" fmla="val -43750"/>
                <a:gd name="adj2" fmla="val 70000"/>
              </a:avLst>
            </a:prstGeom>
            <a:solidFill>
              <a:schemeClr val="accent1"/>
            </a:solidFill>
            <a:ln w="28575">
              <a:solidFill>
                <a:srgbClr val="FF6600"/>
              </a:solidFill>
              <a:miter lim="800000"/>
            </a:ln>
            <a:effectLst/>
          </p:spPr>
          <p:txBody>
            <a:bodyPr lIns="91424" tIns="45712" rIns="91424" bIns="45712"/>
            <a:lstStyle/>
            <a:p>
              <a:pPr algn="ctr" defTabSz="717550"/>
              <a:endParaRPr lang="zh-CN" altLang="en-US" sz="1900" b="1">
                <a:ea typeface="宋体" panose="02010600030101010101" pitchFamily="2" charset="-122"/>
              </a:endParaRPr>
            </a:p>
            <a:p>
              <a:pPr algn="ctr" defTabSz="717550"/>
              <a:endParaRPr lang="zh-CN" altLang="en-US" sz="1900" b="1">
                <a:ea typeface="宋体" panose="02010600030101010101" pitchFamily="2" charset="-122"/>
              </a:endParaRPr>
            </a:p>
            <a:p>
              <a:pPr algn="ctr" defTabSz="717550"/>
              <a:r>
                <a:rPr lang="zh-CN" altLang="en-US" sz="1900" b="1">
                  <a:solidFill>
                    <a:srgbClr val="740613"/>
                  </a:solidFill>
                  <a:ea typeface="宋体" panose="02010600030101010101" pitchFamily="2" charset="-122"/>
                </a:rPr>
                <a:t>即小矩形的面积为</a:t>
              </a:r>
              <a:r>
                <a:rPr lang="zh-CN" altLang="en-US" sz="1900" b="1" i="1">
                  <a:solidFill>
                    <a:srgbClr val="740613"/>
                  </a:solidFill>
                  <a:ea typeface="宋体" panose="02010600030101010101" pitchFamily="2" charset="-122"/>
                </a:rPr>
                <a:t>Ｘ</a:t>
              </a:r>
              <a:r>
                <a:rPr lang="zh-CN" altLang="en-US" sz="1900" b="1">
                  <a:solidFill>
                    <a:srgbClr val="740613"/>
                  </a:solidFill>
                  <a:ea typeface="宋体" panose="02010600030101010101" pitchFamily="2" charset="-122"/>
                </a:rPr>
                <a:t>取对应点的概率</a:t>
              </a:r>
            </a:p>
          </p:txBody>
        </p:sp>
        <p:graphicFrame>
          <p:nvGraphicFramePr>
            <p:cNvPr id="994314" name="Object 10"/>
            <p:cNvGraphicFramePr>
              <a:graphicFrameLocks noChangeAspect="1"/>
            </p:cNvGraphicFramePr>
            <p:nvPr/>
          </p:nvGraphicFramePr>
          <p:xfrm>
            <a:off x="2808" y="1073"/>
            <a:ext cx="1364" cy="317"/>
          </p:xfrm>
          <a:graphic>
            <a:graphicData uri="http://schemas.openxmlformats.org/presentationml/2006/ole">
              <mc:AlternateContent xmlns:mc="http://schemas.openxmlformats.org/markup-compatibility/2006">
                <mc:Choice xmlns:v="urn:schemas-microsoft-com:vml" Requires="v">
                  <p:oleObj spid="_x0000_s49173" name="公式" r:id="rId4" imgW="43281600" imgH="10058400" progId="">
                    <p:embed/>
                  </p:oleObj>
                </mc:Choice>
                <mc:Fallback>
                  <p:oleObj name="公式" r:id="rId4" imgW="43281600" imgH="10058400" progId="">
                    <p:embed/>
                    <p:pic>
                      <p:nvPicPr>
                        <p:cNvPr id="0" name="图片 49152"/>
                        <p:cNvPicPr>
                          <a:picLocks noChangeAspect="1"/>
                        </p:cNvPicPr>
                        <p:nvPr/>
                      </p:nvPicPr>
                      <p:blipFill>
                        <a:blip r:embed="rId5"/>
                        <a:stretch>
                          <a:fillRect/>
                        </a:stretch>
                      </p:blipFill>
                      <p:spPr>
                        <a:xfrm>
                          <a:off x="2808" y="1073"/>
                          <a:ext cx="1364" cy="317"/>
                        </a:xfrm>
                        <a:prstGeom prst="rect">
                          <a:avLst/>
                        </a:prstGeom>
                        <a:noFill/>
                        <a:ln w="9525">
                          <a:noFill/>
                        </a:ln>
                      </p:spPr>
                    </p:pic>
                  </p:oleObj>
                </mc:Fallback>
              </mc:AlternateContent>
            </a:graphicData>
          </a:graphic>
        </p:graphicFrame>
      </p:grpSp>
      <p:grpSp>
        <p:nvGrpSpPr>
          <p:cNvPr id="3" name="Group 11"/>
          <p:cNvGrpSpPr/>
          <p:nvPr/>
        </p:nvGrpSpPr>
        <p:grpSpPr bwMode="auto">
          <a:xfrm>
            <a:off x="2555875" y="3213100"/>
            <a:ext cx="4237038" cy="2006600"/>
            <a:chOff x="1086" y="1527"/>
            <a:chExt cx="2669" cy="1264"/>
          </a:xfrm>
        </p:grpSpPr>
        <p:sp>
          <p:nvSpPr>
            <p:cNvPr id="994316" name="Line 12"/>
            <p:cNvSpPr>
              <a:spLocks noChangeShapeType="1"/>
            </p:cNvSpPr>
            <p:nvPr/>
          </p:nvSpPr>
          <p:spPr bwMode="auto">
            <a:xfrm flipV="1">
              <a:off x="1215" y="2525"/>
              <a:ext cx="2540" cy="10"/>
            </a:xfrm>
            <a:prstGeom prst="line">
              <a:avLst/>
            </a:prstGeom>
            <a:noFill/>
            <a:ln w="38100">
              <a:solidFill>
                <a:schemeClr val="tx1"/>
              </a:solidFill>
              <a:miter lim="800000"/>
              <a:tailEnd type="triangle" w="med" len="med"/>
            </a:ln>
            <a:effectLst/>
          </p:spPr>
          <p:txBody>
            <a:bodyPr wrap="none"/>
            <a:lstStyle/>
            <a:p>
              <a:endParaRPr lang="zh-CN" altLang="en-US"/>
            </a:p>
          </p:txBody>
        </p:sp>
        <p:sp>
          <p:nvSpPr>
            <p:cNvPr id="994317" name="Line 13"/>
            <p:cNvSpPr>
              <a:spLocks noChangeShapeType="1"/>
            </p:cNvSpPr>
            <p:nvPr/>
          </p:nvSpPr>
          <p:spPr bwMode="auto">
            <a:xfrm flipV="1">
              <a:off x="1323" y="1582"/>
              <a:ext cx="0" cy="1209"/>
            </a:xfrm>
            <a:prstGeom prst="line">
              <a:avLst/>
            </a:prstGeom>
            <a:noFill/>
            <a:ln w="38100">
              <a:solidFill>
                <a:schemeClr val="tx1"/>
              </a:solidFill>
              <a:miter lim="800000"/>
              <a:tailEnd type="triangle" w="med" len="med"/>
            </a:ln>
            <a:effectLst/>
          </p:spPr>
          <p:txBody>
            <a:bodyPr wrap="none"/>
            <a:lstStyle/>
            <a:p>
              <a:endParaRPr lang="zh-CN" altLang="en-US"/>
            </a:p>
          </p:txBody>
        </p:sp>
        <p:sp>
          <p:nvSpPr>
            <p:cNvPr id="994318" name="Line 14"/>
            <p:cNvSpPr>
              <a:spLocks noChangeShapeType="1"/>
            </p:cNvSpPr>
            <p:nvPr/>
          </p:nvSpPr>
          <p:spPr bwMode="auto">
            <a:xfrm>
              <a:off x="1335" y="2306"/>
              <a:ext cx="36" cy="0"/>
            </a:xfrm>
            <a:prstGeom prst="line">
              <a:avLst/>
            </a:prstGeom>
            <a:noFill/>
            <a:ln w="9525">
              <a:solidFill>
                <a:schemeClr val="tx1"/>
              </a:solidFill>
              <a:miter lim="800000"/>
            </a:ln>
            <a:effectLst/>
          </p:spPr>
          <p:txBody>
            <a:bodyPr wrap="none"/>
            <a:lstStyle/>
            <a:p>
              <a:endParaRPr lang="zh-CN" altLang="en-US"/>
            </a:p>
          </p:txBody>
        </p:sp>
        <p:sp>
          <p:nvSpPr>
            <p:cNvPr id="994319" name="Line 15"/>
            <p:cNvSpPr>
              <a:spLocks noChangeShapeType="1"/>
            </p:cNvSpPr>
            <p:nvPr/>
          </p:nvSpPr>
          <p:spPr bwMode="auto">
            <a:xfrm>
              <a:off x="1335" y="2058"/>
              <a:ext cx="36" cy="0"/>
            </a:xfrm>
            <a:prstGeom prst="line">
              <a:avLst/>
            </a:prstGeom>
            <a:noFill/>
            <a:ln w="9525">
              <a:solidFill>
                <a:schemeClr val="tx1"/>
              </a:solidFill>
              <a:miter lim="800000"/>
            </a:ln>
            <a:effectLst/>
          </p:spPr>
          <p:txBody>
            <a:bodyPr wrap="none"/>
            <a:lstStyle/>
            <a:p>
              <a:endParaRPr lang="zh-CN" altLang="en-US"/>
            </a:p>
          </p:txBody>
        </p:sp>
        <p:sp>
          <p:nvSpPr>
            <p:cNvPr id="994320" name="Line 16"/>
            <p:cNvSpPr>
              <a:spLocks noChangeShapeType="1"/>
            </p:cNvSpPr>
            <p:nvPr/>
          </p:nvSpPr>
          <p:spPr bwMode="auto">
            <a:xfrm>
              <a:off x="1335" y="1808"/>
              <a:ext cx="36" cy="0"/>
            </a:xfrm>
            <a:prstGeom prst="line">
              <a:avLst/>
            </a:prstGeom>
            <a:noFill/>
            <a:ln w="9525">
              <a:solidFill>
                <a:schemeClr val="tx1"/>
              </a:solidFill>
              <a:miter lim="800000"/>
            </a:ln>
            <a:effectLst/>
          </p:spPr>
          <p:txBody>
            <a:bodyPr wrap="none"/>
            <a:lstStyle/>
            <a:p>
              <a:endParaRPr lang="zh-CN" altLang="en-US"/>
            </a:p>
          </p:txBody>
        </p:sp>
        <p:sp>
          <p:nvSpPr>
            <p:cNvPr id="994321" name="Text Box 17"/>
            <p:cNvSpPr txBox="1">
              <a:spLocks noChangeArrowheads="1"/>
            </p:cNvSpPr>
            <p:nvPr/>
          </p:nvSpPr>
          <p:spPr bwMode="auto">
            <a:xfrm>
              <a:off x="1494" y="2541"/>
              <a:ext cx="355" cy="181"/>
            </a:xfrm>
            <a:prstGeom prst="rect">
              <a:avLst/>
            </a:prstGeom>
            <a:noFill/>
            <a:ln w="9525">
              <a:noFill/>
              <a:miter lim="800000"/>
            </a:ln>
            <a:effectLst/>
          </p:spPr>
          <p:txBody>
            <a:bodyPr lIns="71676" tIns="35838" rIns="71676" bIns="35838">
              <a:spAutoFit/>
            </a:bodyPr>
            <a:lstStyle/>
            <a:p>
              <a:pPr defTabSz="717550">
                <a:spcBef>
                  <a:spcPct val="50000"/>
                </a:spcBef>
              </a:pPr>
              <a:r>
                <a:rPr kumimoji="0" lang="en-US" altLang="zh-CN" sz="1400" b="1" i="1">
                  <a:solidFill>
                    <a:srgbClr val="FF0000"/>
                  </a:solidFill>
                  <a:ea typeface="宋体" panose="02010600030101010101" pitchFamily="2" charset="-122"/>
                </a:rPr>
                <a:t>x</a:t>
              </a:r>
              <a:r>
                <a:rPr kumimoji="0" lang="en-US" altLang="zh-CN" sz="1400" b="1" baseline="-25000">
                  <a:solidFill>
                    <a:srgbClr val="FF0000"/>
                  </a:solidFill>
                  <a:ea typeface="宋体" panose="02010600030101010101" pitchFamily="2" charset="-122"/>
                </a:rPr>
                <a:t>1</a:t>
              </a:r>
              <a:r>
                <a:rPr kumimoji="0" lang="en-US" altLang="zh-CN" sz="1400" b="1">
                  <a:solidFill>
                    <a:srgbClr val="FF0000"/>
                  </a:solidFill>
                  <a:ea typeface="宋体" panose="02010600030101010101" pitchFamily="2" charset="-122"/>
                </a:rPr>
                <a:t>=</a:t>
              </a:r>
              <a:r>
                <a:rPr kumimoji="0" lang="en-US" altLang="zh-CN" sz="1400" b="1" i="1">
                  <a:solidFill>
                    <a:srgbClr val="FF0000"/>
                  </a:solidFill>
                  <a:ea typeface="宋体" panose="02010600030101010101" pitchFamily="2" charset="-122"/>
                </a:rPr>
                <a:t>a</a:t>
              </a:r>
            </a:p>
          </p:txBody>
        </p:sp>
        <p:sp>
          <p:nvSpPr>
            <p:cNvPr id="994322" name="Rectangle 18"/>
            <p:cNvSpPr>
              <a:spLocks noChangeArrowheads="1"/>
            </p:cNvSpPr>
            <p:nvPr/>
          </p:nvSpPr>
          <p:spPr bwMode="auto">
            <a:xfrm>
              <a:off x="1484" y="2110"/>
              <a:ext cx="320" cy="427"/>
            </a:xfrm>
            <a:prstGeom prst="rect">
              <a:avLst/>
            </a:prstGeom>
            <a:solidFill>
              <a:srgbClr val="99CCFF"/>
            </a:solidFill>
            <a:ln w="12700">
              <a:solidFill>
                <a:srgbClr val="800000"/>
              </a:solidFill>
              <a:miter lim="800000"/>
            </a:ln>
            <a:effectLst/>
          </p:spPr>
          <p:txBody>
            <a:bodyPr wrap="none" anchor="ctr"/>
            <a:lstStyle/>
            <a:p>
              <a:endParaRPr lang="zh-CN" altLang="en-US"/>
            </a:p>
          </p:txBody>
        </p:sp>
        <p:sp>
          <p:nvSpPr>
            <p:cNvPr id="994323" name="Rectangle 19"/>
            <p:cNvSpPr>
              <a:spLocks noChangeArrowheads="1"/>
            </p:cNvSpPr>
            <p:nvPr/>
          </p:nvSpPr>
          <p:spPr bwMode="auto">
            <a:xfrm>
              <a:off x="1761" y="1790"/>
              <a:ext cx="320" cy="745"/>
            </a:xfrm>
            <a:prstGeom prst="rect">
              <a:avLst/>
            </a:prstGeom>
            <a:solidFill>
              <a:srgbClr val="99CCFF"/>
            </a:solidFill>
            <a:ln w="12700">
              <a:solidFill>
                <a:srgbClr val="800000"/>
              </a:solidFill>
              <a:miter lim="800000"/>
            </a:ln>
            <a:effectLst/>
          </p:spPr>
          <p:txBody>
            <a:bodyPr wrap="none" anchor="ctr"/>
            <a:lstStyle/>
            <a:p>
              <a:endParaRPr lang="zh-CN" altLang="en-US"/>
            </a:p>
          </p:txBody>
        </p:sp>
        <p:grpSp>
          <p:nvGrpSpPr>
            <p:cNvPr id="4" name="Group 20"/>
            <p:cNvGrpSpPr/>
            <p:nvPr/>
          </p:nvGrpSpPr>
          <p:grpSpPr bwMode="auto">
            <a:xfrm>
              <a:off x="1623" y="2535"/>
              <a:ext cx="570" cy="35"/>
              <a:chOff x="3696" y="2611"/>
              <a:chExt cx="727" cy="45"/>
            </a:xfrm>
          </p:grpSpPr>
          <p:sp>
            <p:nvSpPr>
              <p:cNvPr id="994325" name="Line 21"/>
              <p:cNvSpPr>
                <a:spLocks noChangeShapeType="1"/>
              </p:cNvSpPr>
              <p:nvPr/>
            </p:nvSpPr>
            <p:spPr bwMode="auto">
              <a:xfrm>
                <a:off x="3696" y="2611"/>
                <a:ext cx="1" cy="45"/>
              </a:xfrm>
              <a:prstGeom prst="line">
                <a:avLst/>
              </a:prstGeom>
              <a:noFill/>
              <a:ln w="38100">
                <a:solidFill>
                  <a:schemeClr val="tx1"/>
                </a:solidFill>
                <a:miter lim="800000"/>
              </a:ln>
              <a:effectLst/>
            </p:spPr>
            <p:txBody>
              <a:bodyPr wrap="none"/>
              <a:lstStyle/>
              <a:p>
                <a:endParaRPr lang="zh-CN" altLang="en-US"/>
              </a:p>
            </p:txBody>
          </p:sp>
          <p:sp>
            <p:nvSpPr>
              <p:cNvPr id="994326" name="Line 22"/>
              <p:cNvSpPr>
                <a:spLocks noChangeShapeType="1"/>
              </p:cNvSpPr>
              <p:nvPr/>
            </p:nvSpPr>
            <p:spPr bwMode="auto">
              <a:xfrm flipH="1" flipV="1">
                <a:off x="4060" y="2611"/>
                <a:ext cx="1" cy="45"/>
              </a:xfrm>
              <a:prstGeom prst="line">
                <a:avLst/>
              </a:prstGeom>
              <a:noFill/>
              <a:ln w="38100">
                <a:solidFill>
                  <a:schemeClr val="tx1"/>
                </a:solidFill>
                <a:miter lim="800000"/>
              </a:ln>
              <a:effectLst/>
            </p:spPr>
            <p:txBody>
              <a:bodyPr wrap="none"/>
              <a:lstStyle/>
              <a:p>
                <a:endParaRPr lang="zh-CN" altLang="en-US"/>
              </a:p>
            </p:txBody>
          </p:sp>
          <p:sp>
            <p:nvSpPr>
              <p:cNvPr id="994327" name="Line 23"/>
              <p:cNvSpPr>
                <a:spLocks noChangeShapeType="1"/>
              </p:cNvSpPr>
              <p:nvPr/>
            </p:nvSpPr>
            <p:spPr bwMode="auto">
              <a:xfrm flipH="1" flipV="1">
                <a:off x="4422" y="2611"/>
                <a:ext cx="1" cy="45"/>
              </a:xfrm>
              <a:prstGeom prst="line">
                <a:avLst/>
              </a:prstGeom>
              <a:noFill/>
              <a:ln w="38100">
                <a:solidFill>
                  <a:schemeClr val="tx1"/>
                </a:solidFill>
                <a:miter lim="800000"/>
              </a:ln>
              <a:effectLst/>
            </p:spPr>
            <p:txBody>
              <a:bodyPr wrap="none"/>
              <a:lstStyle/>
              <a:p>
                <a:endParaRPr lang="zh-CN" altLang="en-US"/>
              </a:p>
            </p:txBody>
          </p:sp>
        </p:grpSp>
        <p:sp>
          <p:nvSpPr>
            <p:cNvPr id="994328" name="Text Box 24"/>
            <p:cNvSpPr txBox="1">
              <a:spLocks noChangeArrowheads="1"/>
            </p:cNvSpPr>
            <p:nvPr/>
          </p:nvSpPr>
          <p:spPr bwMode="auto">
            <a:xfrm>
              <a:off x="1086" y="1527"/>
              <a:ext cx="356" cy="181"/>
            </a:xfrm>
            <a:prstGeom prst="rect">
              <a:avLst/>
            </a:prstGeom>
            <a:noFill/>
            <a:ln w="9525">
              <a:noFill/>
              <a:miter lim="800000"/>
            </a:ln>
            <a:effectLst/>
          </p:spPr>
          <p:txBody>
            <a:bodyPr lIns="71676" tIns="35838" rIns="71676" bIns="35838">
              <a:spAutoFit/>
            </a:bodyPr>
            <a:lstStyle/>
            <a:p>
              <a:pPr defTabSz="717550">
                <a:spcBef>
                  <a:spcPct val="50000"/>
                </a:spcBef>
              </a:pPr>
              <a:r>
                <a:rPr kumimoji="0" lang="en-US" altLang="zh-CN" sz="1400" b="1" i="1">
                  <a:ea typeface="宋体" panose="02010600030101010101" pitchFamily="2" charset="-122"/>
                </a:rPr>
                <a:t>P</a:t>
              </a:r>
            </a:p>
          </p:txBody>
        </p:sp>
        <p:sp>
          <p:nvSpPr>
            <p:cNvPr id="994329" name="Text Box 25"/>
            <p:cNvSpPr txBox="1">
              <a:spLocks noChangeArrowheads="1"/>
            </p:cNvSpPr>
            <p:nvPr/>
          </p:nvSpPr>
          <p:spPr bwMode="auto">
            <a:xfrm>
              <a:off x="1787" y="2535"/>
              <a:ext cx="355" cy="181"/>
            </a:xfrm>
            <a:prstGeom prst="rect">
              <a:avLst/>
            </a:prstGeom>
            <a:noFill/>
            <a:ln w="9525">
              <a:noFill/>
              <a:miter lim="800000"/>
            </a:ln>
            <a:effectLst/>
          </p:spPr>
          <p:txBody>
            <a:bodyPr lIns="71676" tIns="35838" rIns="71676" bIns="35838">
              <a:spAutoFit/>
            </a:bodyPr>
            <a:lstStyle/>
            <a:p>
              <a:pPr defTabSz="717550">
                <a:spcBef>
                  <a:spcPct val="50000"/>
                </a:spcBef>
              </a:pPr>
              <a:r>
                <a:rPr kumimoji="0" lang="en-US" altLang="zh-CN" sz="1400" b="1" i="1">
                  <a:solidFill>
                    <a:srgbClr val="FF0000"/>
                  </a:solidFill>
                  <a:ea typeface="宋体" panose="02010600030101010101" pitchFamily="2" charset="-122"/>
                </a:rPr>
                <a:t>x</a:t>
              </a:r>
              <a:r>
                <a:rPr kumimoji="0" lang="en-US" altLang="zh-CN" sz="1400" b="1" baseline="-25000">
                  <a:solidFill>
                    <a:srgbClr val="FF0000"/>
                  </a:solidFill>
                  <a:ea typeface="宋体" panose="02010600030101010101" pitchFamily="2" charset="-122"/>
                </a:rPr>
                <a:t>2</a:t>
              </a:r>
              <a:endParaRPr kumimoji="0" lang="en-US" altLang="zh-CN" sz="1400" b="1">
                <a:solidFill>
                  <a:srgbClr val="FF0000"/>
                </a:solidFill>
                <a:ea typeface="宋体" panose="02010600030101010101" pitchFamily="2" charset="-122"/>
              </a:endParaRPr>
            </a:p>
          </p:txBody>
        </p:sp>
        <p:sp>
          <p:nvSpPr>
            <p:cNvPr id="994330" name="Text Box 26"/>
            <p:cNvSpPr txBox="1">
              <a:spLocks noChangeArrowheads="1"/>
            </p:cNvSpPr>
            <p:nvPr/>
          </p:nvSpPr>
          <p:spPr bwMode="auto">
            <a:xfrm>
              <a:off x="2130" y="2535"/>
              <a:ext cx="355" cy="181"/>
            </a:xfrm>
            <a:prstGeom prst="rect">
              <a:avLst/>
            </a:prstGeom>
            <a:noFill/>
            <a:ln w="9525">
              <a:noFill/>
              <a:miter lim="800000"/>
            </a:ln>
            <a:effectLst/>
          </p:spPr>
          <p:txBody>
            <a:bodyPr lIns="71676" tIns="35838" rIns="71676" bIns="35838">
              <a:spAutoFit/>
            </a:bodyPr>
            <a:lstStyle/>
            <a:p>
              <a:pPr defTabSz="717550">
                <a:spcBef>
                  <a:spcPct val="50000"/>
                </a:spcBef>
              </a:pPr>
              <a:r>
                <a:rPr kumimoji="0" lang="en-US" altLang="zh-CN" sz="1400" b="1" i="1">
                  <a:solidFill>
                    <a:srgbClr val="FF0000"/>
                  </a:solidFill>
                  <a:ea typeface="宋体" panose="02010600030101010101" pitchFamily="2" charset="-122"/>
                </a:rPr>
                <a:t>x</a:t>
              </a:r>
              <a:r>
                <a:rPr kumimoji="0" lang="en-US" altLang="zh-CN" sz="1400" b="1" baseline="-25000">
                  <a:solidFill>
                    <a:srgbClr val="FF0000"/>
                  </a:solidFill>
                  <a:ea typeface="宋体" panose="02010600030101010101" pitchFamily="2" charset="-122"/>
                </a:rPr>
                <a:t>3</a:t>
              </a:r>
              <a:endParaRPr kumimoji="0" lang="en-US" altLang="zh-CN" sz="1400" b="1">
                <a:solidFill>
                  <a:srgbClr val="FF0000"/>
                </a:solidFill>
                <a:ea typeface="宋体" panose="02010600030101010101" pitchFamily="2" charset="-122"/>
              </a:endParaRPr>
            </a:p>
          </p:txBody>
        </p:sp>
        <p:sp>
          <p:nvSpPr>
            <p:cNvPr id="994331" name="Rectangle 27"/>
            <p:cNvSpPr>
              <a:spLocks noChangeArrowheads="1"/>
            </p:cNvSpPr>
            <p:nvPr/>
          </p:nvSpPr>
          <p:spPr bwMode="auto">
            <a:xfrm>
              <a:off x="2078" y="1608"/>
              <a:ext cx="320" cy="927"/>
            </a:xfrm>
            <a:prstGeom prst="rect">
              <a:avLst/>
            </a:prstGeom>
            <a:solidFill>
              <a:srgbClr val="99CCFF"/>
            </a:solidFill>
            <a:ln w="12700">
              <a:solidFill>
                <a:srgbClr val="800000"/>
              </a:solidFill>
              <a:miter lim="800000"/>
            </a:ln>
            <a:effectLst/>
          </p:spPr>
          <p:txBody>
            <a:bodyPr wrap="none" anchor="ctr"/>
            <a:lstStyle/>
            <a:p>
              <a:endParaRPr lang="zh-CN" altLang="en-US"/>
            </a:p>
          </p:txBody>
        </p:sp>
        <p:sp>
          <p:nvSpPr>
            <p:cNvPr id="994332" name="Rectangle 28"/>
            <p:cNvSpPr>
              <a:spLocks noChangeArrowheads="1"/>
            </p:cNvSpPr>
            <p:nvPr/>
          </p:nvSpPr>
          <p:spPr bwMode="auto">
            <a:xfrm>
              <a:off x="2394" y="1880"/>
              <a:ext cx="320" cy="655"/>
            </a:xfrm>
            <a:prstGeom prst="rect">
              <a:avLst/>
            </a:prstGeom>
            <a:solidFill>
              <a:srgbClr val="99CCFF"/>
            </a:solidFill>
            <a:ln w="12700">
              <a:solidFill>
                <a:srgbClr val="800000"/>
              </a:solidFill>
              <a:miter lim="800000"/>
            </a:ln>
            <a:effectLst/>
          </p:spPr>
          <p:txBody>
            <a:bodyPr wrap="none" anchor="ctr"/>
            <a:lstStyle/>
            <a:p>
              <a:endParaRPr lang="zh-CN" altLang="en-US"/>
            </a:p>
          </p:txBody>
        </p:sp>
        <p:sp>
          <p:nvSpPr>
            <p:cNvPr id="994333" name="Rectangle 29"/>
            <p:cNvSpPr>
              <a:spLocks noChangeArrowheads="1"/>
            </p:cNvSpPr>
            <p:nvPr/>
          </p:nvSpPr>
          <p:spPr bwMode="auto">
            <a:xfrm>
              <a:off x="2712" y="2334"/>
              <a:ext cx="320" cy="200"/>
            </a:xfrm>
            <a:prstGeom prst="rect">
              <a:avLst/>
            </a:prstGeom>
            <a:solidFill>
              <a:srgbClr val="99CCFF"/>
            </a:solidFill>
            <a:ln w="12700">
              <a:solidFill>
                <a:srgbClr val="800000"/>
              </a:solidFill>
              <a:miter lim="800000"/>
            </a:ln>
            <a:effectLst/>
          </p:spPr>
          <p:txBody>
            <a:bodyPr wrap="none" anchor="ctr"/>
            <a:lstStyle/>
            <a:p>
              <a:endParaRPr lang="zh-CN" altLang="en-US"/>
            </a:p>
          </p:txBody>
        </p:sp>
        <p:sp>
          <p:nvSpPr>
            <p:cNvPr id="994334" name="Rectangle 30"/>
            <p:cNvSpPr>
              <a:spLocks noChangeArrowheads="1"/>
            </p:cNvSpPr>
            <p:nvPr/>
          </p:nvSpPr>
          <p:spPr bwMode="auto">
            <a:xfrm>
              <a:off x="3033" y="2393"/>
              <a:ext cx="320" cy="141"/>
            </a:xfrm>
            <a:prstGeom prst="rect">
              <a:avLst/>
            </a:prstGeom>
            <a:solidFill>
              <a:srgbClr val="99CCFF"/>
            </a:solidFill>
            <a:ln w="9525">
              <a:solidFill>
                <a:srgbClr val="800000"/>
              </a:solidFill>
              <a:miter lim="800000"/>
            </a:ln>
            <a:effectLst/>
          </p:spPr>
          <p:txBody>
            <a:bodyPr wrap="none" anchor="ctr"/>
            <a:lstStyle/>
            <a:p>
              <a:endParaRPr lang="zh-CN" altLang="en-US"/>
            </a:p>
          </p:txBody>
        </p:sp>
        <p:grpSp>
          <p:nvGrpSpPr>
            <p:cNvPr id="5" name="Group 31"/>
            <p:cNvGrpSpPr/>
            <p:nvPr/>
          </p:nvGrpSpPr>
          <p:grpSpPr bwMode="auto">
            <a:xfrm>
              <a:off x="2576" y="2529"/>
              <a:ext cx="570" cy="35"/>
              <a:chOff x="3696" y="2611"/>
              <a:chExt cx="727" cy="45"/>
            </a:xfrm>
          </p:grpSpPr>
          <p:sp>
            <p:nvSpPr>
              <p:cNvPr id="994336" name="Line 32"/>
              <p:cNvSpPr>
                <a:spLocks noChangeShapeType="1"/>
              </p:cNvSpPr>
              <p:nvPr/>
            </p:nvSpPr>
            <p:spPr bwMode="auto">
              <a:xfrm>
                <a:off x="3696" y="2611"/>
                <a:ext cx="1" cy="45"/>
              </a:xfrm>
              <a:prstGeom prst="line">
                <a:avLst/>
              </a:prstGeom>
              <a:noFill/>
              <a:ln w="38100">
                <a:solidFill>
                  <a:schemeClr val="tx1"/>
                </a:solidFill>
                <a:miter lim="800000"/>
              </a:ln>
              <a:effectLst/>
            </p:spPr>
            <p:txBody>
              <a:bodyPr wrap="none"/>
              <a:lstStyle/>
              <a:p>
                <a:endParaRPr lang="zh-CN" altLang="en-US"/>
              </a:p>
            </p:txBody>
          </p:sp>
          <p:sp>
            <p:nvSpPr>
              <p:cNvPr id="994337" name="Line 33"/>
              <p:cNvSpPr>
                <a:spLocks noChangeShapeType="1"/>
              </p:cNvSpPr>
              <p:nvPr/>
            </p:nvSpPr>
            <p:spPr bwMode="auto">
              <a:xfrm flipH="1" flipV="1">
                <a:off x="4060" y="2611"/>
                <a:ext cx="1" cy="45"/>
              </a:xfrm>
              <a:prstGeom prst="line">
                <a:avLst/>
              </a:prstGeom>
              <a:noFill/>
              <a:ln w="38100">
                <a:solidFill>
                  <a:schemeClr val="tx1"/>
                </a:solidFill>
                <a:miter lim="800000"/>
              </a:ln>
              <a:effectLst/>
            </p:spPr>
            <p:txBody>
              <a:bodyPr wrap="none"/>
              <a:lstStyle/>
              <a:p>
                <a:endParaRPr lang="zh-CN" altLang="en-US"/>
              </a:p>
            </p:txBody>
          </p:sp>
          <p:sp>
            <p:nvSpPr>
              <p:cNvPr id="994338" name="Line 34"/>
              <p:cNvSpPr>
                <a:spLocks noChangeShapeType="1"/>
              </p:cNvSpPr>
              <p:nvPr/>
            </p:nvSpPr>
            <p:spPr bwMode="auto">
              <a:xfrm flipH="1" flipV="1">
                <a:off x="4422" y="2611"/>
                <a:ext cx="1" cy="45"/>
              </a:xfrm>
              <a:prstGeom prst="line">
                <a:avLst/>
              </a:prstGeom>
              <a:noFill/>
              <a:ln w="38100">
                <a:solidFill>
                  <a:schemeClr val="tx1"/>
                </a:solidFill>
                <a:miter lim="800000"/>
              </a:ln>
              <a:effectLst/>
            </p:spPr>
            <p:txBody>
              <a:bodyPr wrap="none"/>
              <a:lstStyle/>
              <a:p>
                <a:endParaRPr lang="zh-CN" altLang="en-US"/>
              </a:p>
            </p:txBody>
          </p:sp>
        </p:grpSp>
        <p:sp>
          <p:nvSpPr>
            <p:cNvPr id="994339" name="Text Box 35"/>
            <p:cNvSpPr txBox="1">
              <a:spLocks noChangeArrowheads="1"/>
            </p:cNvSpPr>
            <p:nvPr/>
          </p:nvSpPr>
          <p:spPr bwMode="auto">
            <a:xfrm>
              <a:off x="1534" y="2257"/>
              <a:ext cx="285" cy="180"/>
            </a:xfrm>
            <a:prstGeom prst="rect">
              <a:avLst/>
            </a:prstGeom>
            <a:noFill/>
            <a:ln w="9525">
              <a:noFill/>
              <a:miter lim="800000"/>
            </a:ln>
            <a:effectLst/>
          </p:spPr>
          <p:txBody>
            <a:bodyPr lIns="71676" tIns="35838" rIns="71676" bIns="35838">
              <a:spAutoFit/>
            </a:bodyPr>
            <a:lstStyle/>
            <a:p>
              <a:pPr defTabSz="717550">
                <a:spcBef>
                  <a:spcPct val="50000"/>
                </a:spcBef>
              </a:pPr>
              <a:r>
                <a:rPr kumimoji="0" lang="en-US" altLang="zh-CN" sz="1400" b="1">
                  <a:solidFill>
                    <a:schemeClr val="hlink"/>
                  </a:solidFill>
                  <a:ea typeface="宋体" panose="02010600030101010101" pitchFamily="2" charset="-122"/>
                </a:rPr>
                <a:t>s</a:t>
              </a:r>
              <a:r>
                <a:rPr kumimoji="0" lang="en-US" altLang="zh-CN" sz="1400" b="1" baseline="-25000">
                  <a:solidFill>
                    <a:schemeClr val="hlink"/>
                  </a:solidFill>
                  <a:latin typeface="Arial" panose="020B0604020202020204" pitchFamily="34" charset="0"/>
                  <a:ea typeface="宋体" panose="02010600030101010101" pitchFamily="2" charset="-122"/>
                </a:rPr>
                <a:t>1</a:t>
              </a:r>
              <a:endParaRPr kumimoji="0" lang="en-US" altLang="zh-CN" sz="1400" b="1">
                <a:solidFill>
                  <a:schemeClr val="hlink"/>
                </a:solidFill>
                <a:latin typeface="Arial" panose="020B0604020202020204" pitchFamily="34" charset="0"/>
                <a:ea typeface="宋体" panose="02010600030101010101" pitchFamily="2" charset="-122"/>
              </a:endParaRPr>
            </a:p>
          </p:txBody>
        </p:sp>
        <p:sp>
          <p:nvSpPr>
            <p:cNvPr id="994340" name="Text Box 36"/>
            <p:cNvSpPr txBox="1">
              <a:spLocks noChangeArrowheads="1"/>
            </p:cNvSpPr>
            <p:nvPr/>
          </p:nvSpPr>
          <p:spPr bwMode="auto">
            <a:xfrm>
              <a:off x="1837" y="2030"/>
              <a:ext cx="285" cy="180"/>
            </a:xfrm>
            <a:prstGeom prst="rect">
              <a:avLst/>
            </a:prstGeom>
            <a:noFill/>
            <a:ln w="9525">
              <a:noFill/>
              <a:miter lim="800000"/>
            </a:ln>
            <a:effectLst/>
          </p:spPr>
          <p:txBody>
            <a:bodyPr lIns="71676" tIns="35838" rIns="71676" bIns="35838">
              <a:spAutoFit/>
            </a:bodyPr>
            <a:lstStyle/>
            <a:p>
              <a:pPr defTabSz="717550">
                <a:spcBef>
                  <a:spcPct val="50000"/>
                </a:spcBef>
              </a:pPr>
              <a:r>
                <a:rPr kumimoji="0" lang="en-US" altLang="zh-CN" sz="1400" b="1">
                  <a:solidFill>
                    <a:schemeClr val="hlink"/>
                  </a:solidFill>
                  <a:ea typeface="宋体" panose="02010600030101010101" pitchFamily="2" charset="-122"/>
                </a:rPr>
                <a:t>s</a:t>
              </a:r>
              <a:r>
                <a:rPr kumimoji="0" lang="en-US" altLang="zh-CN" sz="1400" b="1" baseline="-25000">
                  <a:solidFill>
                    <a:schemeClr val="hlink"/>
                  </a:solidFill>
                  <a:latin typeface="Arial" panose="020B0604020202020204" pitchFamily="34" charset="0"/>
                  <a:ea typeface="宋体" panose="02010600030101010101" pitchFamily="2" charset="-122"/>
                </a:rPr>
                <a:t>2</a:t>
              </a:r>
              <a:endParaRPr kumimoji="0" lang="en-US" altLang="zh-CN" sz="1400" b="1">
                <a:solidFill>
                  <a:schemeClr val="hlink"/>
                </a:solidFill>
                <a:latin typeface="Arial" panose="020B0604020202020204" pitchFamily="34" charset="0"/>
                <a:ea typeface="宋体" panose="02010600030101010101" pitchFamily="2" charset="-122"/>
              </a:endParaRPr>
            </a:p>
          </p:txBody>
        </p:sp>
        <p:sp>
          <p:nvSpPr>
            <p:cNvPr id="994341" name="Text Box 37"/>
            <p:cNvSpPr txBox="1">
              <a:spLocks noChangeArrowheads="1"/>
            </p:cNvSpPr>
            <p:nvPr/>
          </p:nvSpPr>
          <p:spPr bwMode="auto">
            <a:xfrm>
              <a:off x="2124" y="1894"/>
              <a:ext cx="285" cy="180"/>
            </a:xfrm>
            <a:prstGeom prst="rect">
              <a:avLst/>
            </a:prstGeom>
            <a:noFill/>
            <a:ln w="9525">
              <a:noFill/>
              <a:miter lim="800000"/>
            </a:ln>
            <a:effectLst/>
          </p:spPr>
          <p:txBody>
            <a:bodyPr lIns="71676" tIns="35838" rIns="71676" bIns="35838">
              <a:spAutoFit/>
            </a:bodyPr>
            <a:lstStyle/>
            <a:p>
              <a:pPr defTabSz="717550">
                <a:spcBef>
                  <a:spcPct val="50000"/>
                </a:spcBef>
              </a:pPr>
              <a:r>
                <a:rPr kumimoji="0" lang="en-US" altLang="zh-CN" sz="1400" b="1">
                  <a:solidFill>
                    <a:schemeClr val="hlink"/>
                  </a:solidFill>
                  <a:ea typeface="宋体" panose="02010600030101010101" pitchFamily="2" charset="-122"/>
                </a:rPr>
                <a:t>s</a:t>
              </a:r>
              <a:r>
                <a:rPr kumimoji="0" lang="en-US" altLang="zh-CN" sz="1400" b="1" baseline="-25000">
                  <a:solidFill>
                    <a:schemeClr val="hlink"/>
                  </a:solidFill>
                  <a:latin typeface="Arial" panose="020B0604020202020204" pitchFamily="34" charset="0"/>
                  <a:ea typeface="宋体" panose="02010600030101010101" pitchFamily="2" charset="-122"/>
                </a:rPr>
                <a:t>3</a:t>
              </a:r>
              <a:endParaRPr kumimoji="0" lang="en-US" altLang="zh-CN" sz="1400" b="1">
                <a:solidFill>
                  <a:schemeClr val="hlink"/>
                </a:solidFill>
                <a:latin typeface="Arial" panose="020B0604020202020204" pitchFamily="34" charset="0"/>
                <a:ea typeface="宋体" panose="02010600030101010101" pitchFamily="2" charset="-122"/>
              </a:endParaRPr>
            </a:p>
          </p:txBody>
        </p:sp>
        <p:sp>
          <p:nvSpPr>
            <p:cNvPr id="994342" name="Text Box 38"/>
            <p:cNvSpPr txBox="1">
              <a:spLocks noChangeArrowheads="1"/>
            </p:cNvSpPr>
            <p:nvPr/>
          </p:nvSpPr>
          <p:spPr bwMode="auto">
            <a:xfrm>
              <a:off x="3120" y="2348"/>
              <a:ext cx="285" cy="180"/>
            </a:xfrm>
            <a:prstGeom prst="rect">
              <a:avLst/>
            </a:prstGeom>
            <a:noFill/>
            <a:ln w="12700">
              <a:noFill/>
              <a:miter lim="800000"/>
            </a:ln>
            <a:effectLst/>
          </p:spPr>
          <p:txBody>
            <a:bodyPr lIns="71676" tIns="35838" rIns="71676" bIns="35838">
              <a:spAutoFit/>
            </a:bodyPr>
            <a:lstStyle/>
            <a:p>
              <a:pPr defTabSz="717550">
                <a:spcBef>
                  <a:spcPct val="50000"/>
                </a:spcBef>
              </a:pPr>
              <a:r>
                <a:rPr kumimoji="0" lang="en-US" altLang="zh-CN" sz="1400" b="1">
                  <a:solidFill>
                    <a:schemeClr val="hlink"/>
                  </a:solidFill>
                  <a:ea typeface="宋体" panose="02010600030101010101" pitchFamily="2" charset="-122"/>
                </a:rPr>
                <a:t>s</a:t>
              </a:r>
              <a:r>
                <a:rPr kumimoji="0" lang="en-US" altLang="zh-CN" sz="1400" b="1" i="1" baseline="-25000">
                  <a:solidFill>
                    <a:schemeClr val="hlink"/>
                  </a:solidFill>
                  <a:ea typeface="宋体" panose="02010600030101010101" pitchFamily="2" charset="-122"/>
                </a:rPr>
                <a:t>n</a:t>
              </a:r>
              <a:endParaRPr kumimoji="0" lang="en-US" altLang="zh-CN" sz="1400" b="1" i="1">
                <a:solidFill>
                  <a:schemeClr val="hlink"/>
                </a:solidFill>
                <a:ea typeface="宋体" panose="02010600030101010101" pitchFamily="2" charset="-122"/>
              </a:endParaRPr>
            </a:p>
          </p:txBody>
        </p:sp>
        <p:sp>
          <p:nvSpPr>
            <p:cNvPr id="994343" name="Text Box 39"/>
            <p:cNvSpPr txBox="1">
              <a:spLocks noChangeArrowheads="1"/>
            </p:cNvSpPr>
            <p:nvPr/>
          </p:nvSpPr>
          <p:spPr bwMode="auto">
            <a:xfrm>
              <a:off x="2538" y="2535"/>
              <a:ext cx="355" cy="181"/>
            </a:xfrm>
            <a:prstGeom prst="rect">
              <a:avLst/>
            </a:prstGeom>
            <a:noFill/>
            <a:ln w="9525">
              <a:noFill/>
              <a:miter lim="800000"/>
            </a:ln>
            <a:effectLst/>
          </p:spPr>
          <p:txBody>
            <a:bodyPr lIns="71676" tIns="35838" rIns="71676" bIns="35838">
              <a:spAutoFit/>
            </a:bodyPr>
            <a:lstStyle/>
            <a:p>
              <a:pPr defTabSz="717550">
                <a:spcBef>
                  <a:spcPct val="50000"/>
                </a:spcBef>
              </a:pPr>
              <a:r>
                <a:rPr kumimoji="0" lang="en-US" altLang="zh-CN" sz="1400" b="1">
                  <a:solidFill>
                    <a:srgbClr val="FF0000"/>
                  </a:solidFill>
                  <a:ea typeface="宋体" panose="02010600030101010101" pitchFamily="2" charset="-122"/>
                </a:rPr>
                <a:t>…….</a:t>
              </a:r>
            </a:p>
          </p:txBody>
        </p:sp>
        <p:sp>
          <p:nvSpPr>
            <p:cNvPr id="994344" name="Text Box 40"/>
            <p:cNvSpPr txBox="1">
              <a:spLocks noChangeArrowheads="1"/>
            </p:cNvSpPr>
            <p:nvPr/>
          </p:nvSpPr>
          <p:spPr bwMode="auto">
            <a:xfrm>
              <a:off x="3075" y="2535"/>
              <a:ext cx="355" cy="181"/>
            </a:xfrm>
            <a:prstGeom prst="rect">
              <a:avLst/>
            </a:prstGeom>
            <a:noFill/>
            <a:ln w="9525">
              <a:noFill/>
              <a:miter lim="800000"/>
            </a:ln>
            <a:effectLst/>
          </p:spPr>
          <p:txBody>
            <a:bodyPr lIns="71676" tIns="35838" rIns="71676" bIns="35838">
              <a:spAutoFit/>
            </a:bodyPr>
            <a:lstStyle/>
            <a:p>
              <a:pPr defTabSz="717550">
                <a:spcBef>
                  <a:spcPct val="50000"/>
                </a:spcBef>
              </a:pPr>
              <a:r>
                <a:rPr kumimoji="0" lang="en-US" altLang="zh-CN" sz="1400" b="1" i="1">
                  <a:solidFill>
                    <a:srgbClr val="FF0000"/>
                  </a:solidFill>
                  <a:ea typeface="宋体" panose="02010600030101010101" pitchFamily="2" charset="-122"/>
                </a:rPr>
                <a:t>x</a:t>
              </a:r>
              <a:r>
                <a:rPr kumimoji="0" lang="en-US" altLang="zh-CN" sz="1400" b="1" i="1" baseline="-25000">
                  <a:solidFill>
                    <a:srgbClr val="FF0000"/>
                  </a:solidFill>
                  <a:ea typeface="宋体" panose="02010600030101010101" pitchFamily="2" charset="-122"/>
                </a:rPr>
                <a:t>n</a:t>
              </a:r>
              <a:r>
                <a:rPr kumimoji="0" lang="en-US" altLang="zh-CN" sz="1400" b="1" i="1">
                  <a:solidFill>
                    <a:srgbClr val="FF0000"/>
                  </a:solidFill>
                  <a:ea typeface="宋体" panose="02010600030101010101" pitchFamily="2" charset="-122"/>
                </a:rPr>
                <a:t>=b</a:t>
              </a:r>
            </a:p>
          </p:txBody>
        </p:sp>
        <p:graphicFrame>
          <p:nvGraphicFramePr>
            <p:cNvPr id="994345" name="Object 41"/>
            <p:cNvGraphicFramePr>
              <a:graphicFrameLocks noChangeAspect="1"/>
            </p:cNvGraphicFramePr>
            <p:nvPr/>
          </p:nvGraphicFramePr>
          <p:xfrm>
            <a:off x="3300" y="1608"/>
            <a:ext cx="72" cy="136"/>
          </p:xfrm>
          <a:graphic>
            <a:graphicData uri="http://schemas.openxmlformats.org/presentationml/2006/ole">
              <mc:AlternateContent xmlns:mc="http://schemas.openxmlformats.org/markup-compatibility/2006">
                <mc:Choice xmlns:v="urn:schemas-microsoft-com:vml" Requires="v">
                  <p:oleObj spid="_x0000_s49174" name="公式" r:id="rId6" imgW="2743200" imgH="5181600" progId="">
                    <p:embed/>
                  </p:oleObj>
                </mc:Choice>
                <mc:Fallback>
                  <p:oleObj name="公式" r:id="rId6" imgW="2743200" imgH="5181600" progId="">
                    <p:embed/>
                    <p:pic>
                      <p:nvPicPr>
                        <p:cNvPr id="0" name="图片 49153"/>
                        <p:cNvPicPr>
                          <a:picLocks noChangeAspect="1"/>
                        </p:cNvPicPr>
                        <p:nvPr/>
                      </p:nvPicPr>
                      <p:blipFill>
                        <a:blip r:embed="rId7"/>
                        <a:stretch>
                          <a:fillRect/>
                        </a:stretch>
                      </p:blipFill>
                      <p:spPr>
                        <a:xfrm>
                          <a:off x="3300" y="1608"/>
                          <a:ext cx="72" cy="136"/>
                        </a:xfrm>
                        <a:prstGeom prst="rect">
                          <a:avLst/>
                        </a:prstGeom>
                        <a:noFill/>
                        <a:ln w="9525">
                          <a:noFill/>
                        </a:ln>
                      </p:spPr>
                    </p:pic>
                  </p:oleObj>
                </mc:Fallback>
              </mc:AlternateContent>
            </a:graphicData>
          </a:graphic>
        </p:graphicFrame>
      </p:grpSp>
      <p:sp>
        <p:nvSpPr>
          <p:cNvPr id="994346" name="AutoShape 42"/>
          <p:cNvSpPr>
            <a:spLocks noChangeArrowheads="1"/>
          </p:cNvSpPr>
          <p:nvPr/>
        </p:nvSpPr>
        <p:spPr bwMode="auto">
          <a:xfrm>
            <a:off x="1247775" y="5445125"/>
            <a:ext cx="792163" cy="360363"/>
          </a:xfrm>
          <a:prstGeom prst="rightArrow">
            <a:avLst>
              <a:gd name="adj1" fmla="val 50000"/>
              <a:gd name="adj2" fmla="val 54956"/>
            </a:avLst>
          </a:prstGeom>
          <a:solidFill>
            <a:schemeClr val="accent1"/>
          </a:solidFill>
          <a:ln w="28575">
            <a:solidFill>
              <a:srgbClr val="FF6600"/>
            </a:solidFill>
            <a:miter lim="800000"/>
          </a:ln>
          <a:effectLst/>
        </p:spPr>
        <p:txBody>
          <a:bodyPr wrap="none" anchor="ctr"/>
          <a:lstStyle/>
          <a:p>
            <a:endParaRPr lang="zh-CN" altLang="en-US"/>
          </a:p>
        </p:txBody>
      </p:sp>
      <p:sp>
        <p:nvSpPr>
          <p:cNvPr id="994347" name="Text Box 43"/>
          <p:cNvSpPr txBox="1">
            <a:spLocks noChangeArrowheads="1"/>
          </p:cNvSpPr>
          <p:nvPr/>
        </p:nvSpPr>
        <p:spPr bwMode="auto">
          <a:xfrm>
            <a:off x="2039938" y="5445125"/>
            <a:ext cx="2592387" cy="381000"/>
          </a:xfrm>
          <a:prstGeom prst="rect">
            <a:avLst/>
          </a:prstGeom>
          <a:noFill/>
          <a:ln w="9525">
            <a:noFill/>
            <a:miter lim="800000"/>
          </a:ln>
          <a:effectLst/>
        </p:spPr>
        <p:txBody>
          <a:bodyPr lIns="91424" tIns="45712" rIns="91424" bIns="45712">
            <a:spAutoFit/>
          </a:bodyPr>
          <a:lstStyle/>
          <a:p>
            <a:pPr defTabSz="717550">
              <a:spcBef>
                <a:spcPct val="50000"/>
              </a:spcBef>
            </a:pPr>
            <a:endParaRPr lang="zh-CN" altLang="en-US" sz="1900" i="1">
              <a:ea typeface="宋体" panose="02010600030101010101" pitchFamily="2" charset="-122"/>
            </a:endParaRPr>
          </a:p>
        </p:txBody>
      </p:sp>
      <p:graphicFrame>
        <p:nvGraphicFramePr>
          <p:cNvPr id="994348" name="Object 44"/>
          <p:cNvGraphicFramePr>
            <a:graphicFrameLocks noChangeAspect="1"/>
          </p:cNvGraphicFramePr>
          <p:nvPr/>
        </p:nvGraphicFramePr>
        <p:xfrm>
          <a:off x="2114550" y="5229225"/>
          <a:ext cx="2344738" cy="766763"/>
        </p:xfrm>
        <a:graphic>
          <a:graphicData uri="http://schemas.openxmlformats.org/presentationml/2006/ole">
            <mc:AlternateContent xmlns:mc="http://schemas.openxmlformats.org/markup-compatibility/2006">
              <mc:Choice xmlns:v="urn:schemas-microsoft-com:vml" Requires="v">
                <p:oleObj spid="_x0000_s49175" name="公式" r:id="rId8" imgW="31699200" imgH="10363200" progId="">
                  <p:embed/>
                </p:oleObj>
              </mc:Choice>
              <mc:Fallback>
                <p:oleObj name="公式" r:id="rId8" imgW="31699200" imgH="10363200" progId="">
                  <p:embed/>
                  <p:pic>
                    <p:nvPicPr>
                      <p:cNvPr id="0" name="图片 49154"/>
                      <p:cNvPicPr>
                        <a:picLocks noChangeAspect="1"/>
                      </p:cNvPicPr>
                      <p:nvPr/>
                    </p:nvPicPr>
                    <p:blipFill>
                      <a:blip r:embed="rId9"/>
                      <a:stretch>
                        <a:fillRect/>
                      </a:stretch>
                    </p:blipFill>
                    <p:spPr>
                      <a:xfrm>
                        <a:off x="2114550" y="5229225"/>
                        <a:ext cx="2344738" cy="766763"/>
                      </a:xfrm>
                      <a:prstGeom prst="rect">
                        <a:avLst/>
                      </a:prstGeom>
                      <a:noFill/>
                      <a:ln w="9525">
                        <a:noFill/>
                      </a:ln>
                    </p:spPr>
                  </p:pic>
                </p:oleObj>
              </mc:Fallback>
            </mc:AlternateContent>
          </a:graphicData>
        </a:graphic>
      </p:graphicFrame>
      <p:sp>
        <p:nvSpPr>
          <p:cNvPr id="994349" name="Rectangle 45"/>
          <p:cNvSpPr>
            <a:spLocks noChangeArrowheads="1"/>
          </p:cNvSpPr>
          <p:nvPr/>
        </p:nvSpPr>
        <p:spPr bwMode="auto">
          <a:xfrm>
            <a:off x="4271963" y="5302250"/>
            <a:ext cx="3455987" cy="549275"/>
          </a:xfrm>
          <a:prstGeom prst="rect">
            <a:avLst/>
          </a:prstGeom>
          <a:noFill/>
          <a:ln w="9525">
            <a:noFill/>
            <a:miter lim="800000"/>
          </a:ln>
          <a:effectLst/>
        </p:spPr>
        <p:txBody>
          <a:bodyPr lIns="91424" tIns="45712" rIns="91424" bIns="45712">
            <a:spAutoFit/>
          </a:bodyPr>
          <a:lstStyle/>
          <a:p>
            <a:pPr defTabSz="717550">
              <a:lnSpc>
                <a:spcPct val="120000"/>
              </a:lnSpc>
            </a:pPr>
            <a:r>
              <a:rPr lang="zh-CN" altLang="en-US" sz="2500" b="1" i="1">
                <a:solidFill>
                  <a:srgbClr val="000000"/>
                </a:solidFill>
                <a:ea typeface="宋体" panose="02010600030101010101" pitchFamily="2" charset="-122"/>
              </a:rPr>
              <a:t> </a:t>
            </a:r>
            <a:r>
              <a:rPr lang="zh-CN" altLang="en-US" sz="2500" b="1">
                <a:solidFill>
                  <a:schemeClr val="tx2"/>
                </a:solidFill>
                <a:ea typeface="宋体" panose="02010600030101010101" pitchFamily="2" charset="-122"/>
              </a:rPr>
              <a:t>＝折线下面积之和！</a:t>
            </a:r>
          </a:p>
        </p:txBody>
      </p:sp>
      <p:sp>
        <p:nvSpPr>
          <p:cNvPr id="994350" name="AutoShape 46"/>
          <p:cNvSpPr>
            <a:spLocks noChangeArrowheads="1"/>
          </p:cNvSpPr>
          <p:nvPr/>
        </p:nvSpPr>
        <p:spPr bwMode="auto">
          <a:xfrm>
            <a:off x="960438" y="3405188"/>
            <a:ext cx="1871662" cy="865187"/>
          </a:xfrm>
          <a:prstGeom prst="rightArrowCallout">
            <a:avLst>
              <a:gd name="adj1" fmla="val 25000"/>
              <a:gd name="adj2" fmla="val 25000"/>
              <a:gd name="adj3" fmla="val 36055"/>
              <a:gd name="adj4" fmla="val 66667"/>
            </a:avLst>
          </a:prstGeom>
          <a:solidFill>
            <a:srgbClr val="FFFFCC"/>
          </a:solidFill>
          <a:ln w="19050">
            <a:solidFill>
              <a:schemeClr val="tx1"/>
            </a:solidFill>
            <a:miter lim="800000"/>
          </a:ln>
          <a:effectLst/>
        </p:spPr>
        <p:txBody>
          <a:bodyPr wrap="none" lIns="89984" tIns="46792" rIns="89984" bIns="46792" anchor="ctr"/>
          <a:lstStyle/>
          <a:p>
            <a:pPr algn="ctr" defTabSz="717550"/>
            <a:r>
              <a:rPr lang="en-US" altLang="zh-CN" sz="1900" b="1" i="1">
                <a:solidFill>
                  <a:srgbClr val="000000"/>
                </a:solidFill>
                <a:ea typeface="宋体" panose="02010600030101010101" pitchFamily="2" charset="-122"/>
              </a:rPr>
              <a:t>X</a:t>
            </a:r>
            <a:r>
              <a:rPr lang="zh-CN" altLang="en-US" sz="1900" b="1">
                <a:solidFill>
                  <a:srgbClr val="000000"/>
                </a:solidFill>
                <a:ea typeface="宋体" panose="02010600030101010101" pitchFamily="2" charset="-122"/>
              </a:rPr>
              <a:t>的概率</a:t>
            </a:r>
          </a:p>
          <a:p>
            <a:pPr algn="ctr" defTabSz="717550"/>
            <a:r>
              <a:rPr lang="zh-CN" altLang="en-US" sz="1900" b="1">
                <a:solidFill>
                  <a:srgbClr val="000000"/>
                </a:solidFill>
                <a:ea typeface="宋体" panose="02010600030101010101" pitchFamily="2" charset="-122"/>
              </a:rPr>
              <a:t>直方图：</a:t>
            </a:r>
          </a:p>
        </p:txBody>
      </p:sp>
      <p:sp>
        <p:nvSpPr>
          <p:cNvPr id="994351" name="Rectangle 47"/>
          <p:cNvSpPr>
            <a:spLocks noChangeArrowheads="1"/>
          </p:cNvSpPr>
          <p:nvPr/>
        </p:nvSpPr>
        <p:spPr bwMode="auto">
          <a:xfrm>
            <a:off x="1176338" y="1677988"/>
            <a:ext cx="5197475" cy="500062"/>
          </a:xfrm>
          <a:prstGeom prst="rect">
            <a:avLst/>
          </a:prstGeom>
          <a:noFill/>
          <a:ln w="9525">
            <a:noFill/>
            <a:miter lim="800000"/>
          </a:ln>
          <a:effectLst/>
        </p:spPr>
        <p:txBody>
          <a:bodyPr lIns="71658" tIns="35829" rIns="71658" bIns="35829">
            <a:spAutoFit/>
          </a:bodyPr>
          <a:lstStyle/>
          <a:p>
            <a:pPr defTabSz="717550"/>
            <a:r>
              <a:rPr lang="zh-CN" altLang="en-US" b="1">
                <a:solidFill>
                  <a:schemeClr val="tx2"/>
                </a:solidFill>
                <a:ea typeface="宋体" panose="02010600030101010101" pitchFamily="2" charset="-122"/>
              </a:rPr>
              <a:t>定义的引出</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94308">
                                            <p:txEl>
                                              <p:pRg st="0" end="0"/>
                                            </p:txEl>
                                          </p:spTgt>
                                        </p:tgtEl>
                                        <p:attrNameLst>
                                          <p:attrName>style.visibility</p:attrName>
                                        </p:attrNameLst>
                                      </p:cBhvr>
                                      <p:to>
                                        <p:strVal val="visible"/>
                                      </p:to>
                                    </p:set>
                                    <p:animEffect transition="in" filter="wipe(left)">
                                      <p:cBhvr>
                                        <p:cTn id="7" dur="500"/>
                                        <p:tgtEl>
                                          <p:spTgt spid="99430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94351"/>
                                        </p:tgtEl>
                                        <p:attrNameLst>
                                          <p:attrName>style.visibility</p:attrName>
                                        </p:attrNameLst>
                                      </p:cBhvr>
                                      <p:to>
                                        <p:strVal val="visible"/>
                                      </p:to>
                                    </p:set>
                                    <p:animEffect transition="in" filter="wipe(left)">
                                      <p:cBhvr>
                                        <p:cTn id="12" dur="500"/>
                                        <p:tgtEl>
                                          <p:spTgt spid="99435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94310"/>
                                        </p:tgtEl>
                                        <p:attrNameLst>
                                          <p:attrName>style.visibility</p:attrName>
                                        </p:attrNameLst>
                                      </p:cBhvr>
                                      <p:to>
                                        <p:strVal val="visible"/>
                                      </p:to>
                                    </p:set>
                                    <p:animEffect transition="in" filter="wipe(left)">
                                      <p:cBhvr>
                                        <p:cTn id="17" dur="500"/>
                                        <p:tgtEl>
                                          <p:spTgt spid="9943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94350"/>
                                        </p:tgtEl>
                                        <p:attrNameLst>
                                          <p:attrName>style.visibility</p:attrName>
                                        </p:attrNameLst>
                                      </p:cBhvr>
                                      <p:to>
                                        <p:strVal val="visible"/>
                                      </p:to>
                                    </p:set>
                                    <p:animEffect transition="in" filter="wipe(left)">
                                      <p:cBhvr>
                                        <p:cTn id="22" dur="500"/>
                                        <p:tgtEl>
                                          <p:spTgt spid="99435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500"/>
                                        <p:tgtEl>
                                          <p:spTgt spid="3"/>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994311"/>
                                        </p:tgtEl>
                                        <p:attrNameLst>
                                          <p:attrName>style.visibility</p:attrName>
                                        </p:attrNameLst>
                                      </p:cBhvr>
                                      <p:to>
                                        <p:strVal val="visible"/>
                                      </p:to>
                                    </p:set>
                                    <p:animEffect transition="in" filter="dissolve">
                                      <p:cBhvr>
                                        <p:cTn id="30" dur="500"/>
                                        <p:tgtEl>
                                          <p:spTgt spid="994311"/>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blinds(horizontal)">
                                      <p:cBhvr>
                                        <p:cTn id="35" dur="500"/>
                                        <p:tgtEl>
                                          <p:spTgt spid="2"/>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994346"/>
                                        </p:tgtEl>
                                        <p:attrNameLst>
                                          <p:attrName>style.visibility</p:attrName>
                                        </p:attrNameLst>
                                      </p:cBhvr>
                                      <p:to>
                                        <p:strVal val="visible"/>
                                      </p:to>
                                    </p:set>
                                    <p:animEffect transition="in" filter="wipe(left)">
                                      <p:cBhvr>
                                        <p:cTn id="40" dur="500"/>
                                        <p:tgtEl>
                                          <p:spTgt spid="994346"/>
                                        </p:tgtEl>
                                      </p:cBhvr>
                                    </p:animEffect>
                                  </p:childTnLst>
                                </p:cTn>
                              </p:par>
                              <p:par>
                                <p:cTn id="41" presetID="22" presetClass="entr" presetSubtype="8" fill="hold" nodeType="withEffect">
                                  <p:stCondLst>
                                    <p:cond delay="0"/>
                                  </p:stCondLst>
                                  <p:childTnLst>
                                    <p:set>
                                      <p:cBhvr>
                                        <p:cTn id="42" dur="1" fill="hold">
                                          <p:stCondLst>
                                            <p:cond delay="0"/>
                                          </p:stCondLst>
                                        </p:cTn>
                                        <p:tgtEl>
                                          <p:spTgt spid="994348"/>
                                        </p:tgtEl>
                                        <p:attrNameLst>
                                          <p:attrName>style.visibility</p:attrName>
                                        </p:attrNameLst>
                                      </p:cBhvr>
                                      <p:to>
                                        <p:strVal val="visible"/>
                                      </p:to>
                                    </p:set>
                                    <p:animEffect transition="in" filter="wipe(left)">
                                      <p:cBhvr>
                                        <p:cTn id="43" dur="500"/>
                                        <p:tgtEl>
                                          <p:spTgt spid="994348"/>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994349"/>
                                        </p:tgtEl>
                                        <p:attrNameLst>
                                          <p:attrName>style.visibility</p:attrName>
                                        </p:attrNameLst>
                                      </p:cBhvr>
                                      <p:to>
                                        <p:strVal val="visible"/>
                                      </p:to>
                                    </p:set>
                                    <p:animEffect transition="in" filter="wipe(left)">
                                      <p:cBhvr>
                                        <p:cTn id="48" dur="500"/>
                                        <p:tgtEl>
                                          <p:spTgt spid="9943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4308" grpId="0" build="p" autoUpdateAnimBg="0"/>
      <p:bldP spid="994310" grpId="0"/>
      <p:bldP spid="994311" grpId="0"/>
      <p:bldP spid="994346" grpId="0" animBg="1"/>
      <p:bldP spid="994349" grpId="0"/>
      <p:bldP spid="994350" grpId="0" animBg="1"/>
      <p:bldP spid="99435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6356" name="Rectangle 4"/>
          <p:cNvSpPr>
            <a:spLocks noChangeArrowheads="1"/>
          </p:cNvSpPr>
          <p:nvPr/>
        </p:nvSpPr>
        <p:spPr bwMode="auto">
          <a:xfrm>
            <a:off x="1042988" y="765175"/>
            <a:ext cx="7345362" cy="762000"/>
          </a:xfrm>
          <a:prstGeom prst="rect">
            <a:avLst/>
          </a:prstGeom>
          <a:noFill/>
          <a:ln w="9525">
            <a:noFill/>
            <a:miter lim="800000"/>
          </a:ln>
          <a:effectLst/>
        </p:spPr>
        <p:txBody>
          <a:bodyPr>
            <a:spAutoFit/>
          </a:bodyPr>
          <a:lstStyle/>
          <a:p>
            <a:r>
              <a:rPr lang="zh-CN" altLang="en-US" sz="4400" b="1">
                <a:solidFill>
                  <a:schemeClr val="accent2"/>
                </a:solidFill>
                <a:latin typeface="楷体_GB2312" pitchFamily="49" charset="-122"/>
                <a:ea typeface="楷体_GB2312" pitchFamily="49" charset="-122"/>
              </a:rPr>
              <a:t>连续型随机变量</a:t>
            </a:r>
            <a:r>
              <a:rPr lang="en-US" altLang="zh-CN" sz="4400" b="1">
                <a:solidFill>
                  <a:schemeClr val="accent2"/>
                </a:solidFill>
                <a:latin typeface="楷体_GB2312" pitchFamily="49" charset="-122"/>
                <a:ea typeface="楷体_GB2312" pitchFamily="49" charset="-122"/>
              </a:rPr>
              <a:t>(Cont.)</a:t>
            </a:r>
            <a:endParaRPr lang="en-US" altLang="zh-CN" sz="3200" b="1">
              <a:latin typeface="楷体_GB2312" pitchFamily="49" charset="-122"/>
              <a:ea typeface="楷体_GB2312" pitchFamily="49" charset="-122"/>
            </a:endParaRPr>
          </a:p>
        </p:txBody>
      </p:sp>
      <p:sp>
        <p:nvSpPr>
          <p:cNvPr id="996357" name="Rectangle 5"/>
          <p:cNvSpPr>
            <a:spLocks noChangeArrowheads="1"/>
          </p:cNvSpPr>
          <p:nvPr/>
        </p:nvSpPr>
        <p:spPr bwMode="auto">
          <a:xfrm>
            <a:off x="1177925" y="1763713"/>
            <a:ext cx="6480175" cy="1444625"/>
          </a:xfrm>
          <a:prstGeom prst="rect">
            <a:avLst/>
          </a:prstGeom>
          <a:noFill/>
          <a:ln w="9525">
            <a:noFill/>
            <a:miter lim="800000"/>
          </a:ln>
          <a:effectLst/>
        </p:spPr>
        <p:txBody>
          <a:bodyPr lIns="71670" tIns="35835" rIns="71670" bIns="35835">
            <a:spAutoFit/>
          </a:bodyPr>
          <a:lstStyle/>
          <a:p>
            <a:pPr defTabSz="717550">
              <a:lnSpc>
                <a:spcPct val="120000"/>
              </a:lnSpc>
            </a:pPr>
            <a:r>
              <a:rPr lang="zh-CN" altLang="en-US" sz="2500" b="1">
                <a:solidFill>
                  <a:srgbClr val="000000"/>
                </a:solidFill>
                <a:latin typeface="Arial" panose="020B0604020202020204" pitchFamily="34" charset="0"/>
                <a:ea typeface="宋体" panose="02010600030101010101" pitchFamily="2" charset="-122"/>
              </a:rPr>
              <a:t>      若</a:t>
            </a:r>
            <a:r>
              <a:rPr lang="en-US" altLang="zh-CN" sz="2500" b="1" i="1">
                <a:solidFill>
                  <a:srgbClr val="000000"/>
                </a:solidFill>
                <a:ea typeface="宋体" panose="02010600030101010101" pitchFamily="2" charset="-122"/>
              </a:rPr>
              <a:t>X</a:t>
            </a:r>
            <a:r>
              <a:rPr lang="zh-CN" altLang="en-US" sz="2500" b="1">
                <a:solidFill>
                  <a:srgbClr val="000000"/>
                </a:solidFill>
                <a:ea typeface="宋体" panose="02010600030101010101" pitchFamily="2" charset="-122"/>
              </a:rPr>
              <a:t>为连续型</a:t>
            </a:r>
            <a:r>
              <a:rPr lang="zh-CN" altLang="en-US" sz="2500" b="1">
                <a:solidFill>
                  <a:srgbClr val="000000"/>
                </a:solidFill>
                <a:latin typeface="Arial" panose="020B0604020202020204" pitchFamily="34" charset="0"/>
                <a:ea typeface="宋体" panose="02010600030101010101" pitchFamily="2" charset="-122"/>
              </a:rPr>
              <a:t>随机变量，由于</a:t>
            </a:r>
            <a:r>
              <a:rPr lang="en-US" altLang="zh-CN" sz="2500" b="1" i="1">
                <a:solidFill>
                  <a:srgbClr val="000000"/>
                </a:solidFill>
                <a:ea typeface="宋体" panose="02010600030101010101" pitchFamily="2" charset="-122"/>
              </a:rPr>
              <a:t>X</a:t>
            </a:r>
            <a:r>
              <a:rPr lang="zh-CN" altLang="en-US" sz="2500" b="1">
                <a:solidFill>
                  <a:srgbClr val="000000"/>
                </a:solidFill>
                <a:latin typeface="Arial" panose="020B0604020202020204" pitchFamily="34" charset="0"/>
                <a:ea typeface="宋体" panose="02010600030101010101" pitchFamily="2" charset="-122"/>
              </a:rPr>
              <a:t>在［</a:t>
            </a:r>
            <a:r>
              <a:rPr lang="en-US" altLang="zh-CN" sz="2500" b="1" i="1">
                <a:solidFill>
                  <a:srgbClr val="000000"/>
                </a:solidFill>
                <a:ea typeface="宋体" panose="02010600030101010101" pitchFamily="2" charset="-122"/>
              </a:rPr>
              <a:t>a, b</a:t>
            </a:r>
            <a:r>
              <a:rPr lang="zh-CN" altLang="en-US" sz="2500" b="1">
                <a:solidFill>
                  <a:srgbClr val="000000"/>
                </a:solidFill>
                <a:latin typeface="Arial" panose="020B0604020202020204" pitchFamily="34" charset="0"/>
                <a:ea typeface="宋体" panose="02010600030101010101" pitchFamily="2" charset="-122"/>
              </a:rPr>
              <a:t>］内取连续取无穷多个值，折线将变为一条光滑曲线</a:t>
            </a:r>
          </a:p>
        </p:txBody>
      </p:sp>
      <p:graphicFrame>
        <p:nvGraphicFramePr>
          <p:cNvPr id="996358" name="Object 6"/>
          <p:cNvGraphicFramePr>
            <a:graphicFrameLocks noChangeAspect="1"/>
          </p:cNvGraphicFramePr>
          <p:nvPr/>
        </p:nvGraphicFramePr>
        <p:xfrm>
          <a:off x="2286000" y="2833688"/>
          <a:ext cx="846138" cy="484187"/>
        </p:xfrm>
        <a:graphic>
          <a:graphicData uri="http://schemas.openxmlformats.org/presentationml/2006/ole">
            <mc:AlternateContent xmlns:mc="http://schemas.openxmlformats.org/markup-compatibility/2006">
              <mc:Choice xmlns:v="urn:schemas-microsoft-com:vml" Requires="v">
                <p:oleObj spid="_x0000_s50221" name="Equation" r:id="rId4" imgW="8534400" imgH="4876800" progId="">
                  <p:embed/>
                </p:oleObj>
              </mc:Choice>
              <mc:Fallback>
                <p:oleObj name="Equation" r:id="rId4" imgW="8534400" imgH="4876800" progId="">
                  <p:embed/>
                  <p:pic>
                    <p:nvPicPr>
                      <p:cNvPr id="0" name="图片 50176"/>
                      <p:cNvPicPr>
                        <a:picLocks noChangeAspect="1"/>
                      </p:cNvPicPr>
                      <p:nvPr/>
                    </p:nvPicPr>
                    <p:blipFill>
                      <a:blip r:embed="rId5"/>
                      <a:stretch>
                        <a:fillRect/>
                      </a:stretch>
                    </p:blipFill>
                    <p:spPr>
                      <a:xfrm>
                        <a:off x="2286000" y="2833688"/>
                        <a:ext cx="846138" cy="484187"/>
                      </a:xfrm>
                      <a:prstGeom prst="rect">
                        <a:avLst/>
                      </a:prstGeom>
                      <a:noFill/>
                      <a:ln w="9525">
                        <a:noFill/>
                      </a:ln>
                    </p:spPr>
                  </p:pic>
                </p:oleObj>
              </mc:Fallback>
            </mc:AlternateContent>
          </a:graphicData>
        </a:graphic>
      </p:graphicFrame>
      <p:sp>
        <p:nvSpPr>
          <p:cNvPr id="996359" name="Rectangle 7"/>
          <p:cNvSpPr>
            <a:spLocks noChangeArrowheads="1"/>
          </p:cNvSpPr>
          <p:nvPr/>
        </p:nvSpPr>
        <p:spPr bwMode="auto">
          <a:xfrm>
            <a:off x="1393825" y="3490913"/>
            <a:ext cx="1141413" cy="473075"/>
          </a:xfrm>
          <a:prstGeom prst="rect">
            <a:avLst/>
          </a:prstGeom>
          <a:noFill/>
          <a:ln w="9525">
            <a:noFill/>
            <a:miter lim="800000"/>
          </a:ln>
          <a:effectLst/>
        </p:spPr>
        <p:txBody>
          <a:bodyPr wrap="none" lIns="91424" tIns="45712" rIns="91424" bIns="45712">
            <a:spAutoFit/>
          </a:bodyPr>
          <a:lstStyle/>
          <a:p>
            <a:pPr defTabSz="717550"/>
            <a:r>
              <a:rPr lang="zh-CN" altLang="en-US" sz="2500" b="1">
                <a:solidFill>
                  <a:srgbClr val="000000"/>
                </a:solidFill>
                <a:latin typeface="Arial" panose="020B0604020202020204" pitchFamily="34" charset="0"/>
                <a:ea typeface="宋体" panose="02010600030101010101" pitchFamily="2" charset="-122"/>
              </a:rPr>
              <a:t>而且：</a:t>
            </a:r>
          </a:p>
        </p:txBody>
      </p:sp>
      <p:graphicFrame>
        <p:nvGraphicFramePr>
          <p:cNvPr id="996360" name="Object 8"/>
          <p:cNvGraphicFramePr>
            <a:graphicFrameLocks noChangeAspect="1"/>
          </p:cNvGraphicFramePr>
          <p:nvPr/>
        </p:nvGraphicFramePr>
        <p:xfrm>
          <a:off x="1441450" y="4140200"/>
          <a:ext cx="1017588" cy="369888"/>
        </p:xfrm>
        <a:graphic>
          <a:graphicData uri="http://schemas.openxmlformats.org/presentationml/2006/ole">
            <mc:AlternateContent xmlns:mc="http://schemas.openxmlformats.org/markup-compatibility/2006">
              <mc:Choice xmlns:v="urn:schemas-microsoft-com:vml" Requires="v">
                <p:oleObj spid="_x0000_s50222" name="Equation" r:id="rId6" imgW="13411200" imgH="4876800" progId="">
                  <p:embed/>
                </p:oleObj>
              </mc:Choice>
              <mc:Fallback>
                <p:oleObj name="Equation" r:id="rId6" imgW="13411200" imgH="4876800" progId="">
                  <p:embed/>
                  <p:pic>
                    <p:nvPicPr>
                      <p:cNvPr id="0" name="图片 50177"/>
                      <p:cNvPicPr>
                        <a:picLocks noChangeAspect="1"/>
                      </p:cNvPicPr>
                      <p:nvPr/>
                    </p:nvPicPr>
                    <p:blipFill>
                      <a:blip r:embed="rId7"/>
                      <a:stretch>
                        <a:fillRect/>
                      </a:stretch>
                    </p:blipFill>
                    <p:spPr>
                      <a:xfrm>
                        <a:off x="1441450" y="4140200"/>
                        <a:ext cx="1017588" cy="369888"/>
                      </a:xfrm>
                      <a:prstGeom prst="rect">
                        <a:avLst/>
                      </a:prstGeom>
                      <a:noFill/>
                      <a:ln w="9525">
                        <a:noFill/>
                      </a:ln>
                    </p:spPr>
                  </p:pic>
                </p:oleObj>
              </mc:Fallback>
            </mc:AlternateContent>
          </a:graphicData>
        </a:graphic>
      </p:graphicFrame>
      <p:graphicFrame>
        <p:nvGraphicFramePr>
          <p:cNvPr id="996361" name="Object 9"/>
          <p:cNvGraphicFramePr>
            <a:graphicFrameLocks noChangeAspect="1"/>
          </p:cNvGraphicFramePr>
          <p:nvPr/>
        </p:nvGraphicFramePr>
        <p:xfrm>
          <a:off x="1493838" y="4572000"/>
          <a:ext cx="3595687" cy="658813"/>
        </p:xfrm>
        <a:graphic>
          <a:graphicData uri="http://schemas.openxmlformats.org/presentationml/2006/ole">
            <mc:AlternateContent xmlns:mc="http://schemas.openxmlformats.org/markup-compatibility/2006">
              <mc:Choice xmlns:v="urn:schemas-microsoft-com:vml" Requires="v">
                <p:oleObj spid="_x0000_s50223" name="Equation" r:id="rId8" imgW="43281600" imgH="7924800" progId="">
                  <p:embed/>
                </p:oleObj>
              </mc:Choice>
              <mc:Fallback>
                <p:oleObj name="Equation" r:id="rId8" imgW="43281600" imgH="7924800" progId="">
                  <p:embed/>
                  <p:pic>
                    <p:nvPicPr>
                      <p:cNvPr id="0" name="图片 50178"/>
                      <p:cNvPicPr>
                        <a:picLocks noChangeAspect="1"/>
                      </p:cNvPicPr>
                      <p:nvPr/>
                    </p:nvPicPr>
                    <p:blipFill>
                      <a:blip r:embed="rId9"/>
                      <a:stretch>
                        <a:fillRect/>
                      </a:stretch>
                    </p:blipFill>
                    <p:spPr>
                      <a:xfrm>
                        <a:off x="1493838" y="4572000"/>
                        <a:ext cx="3595687" cy="658813"/>
                      </a:xfrm>
                      <a:prstGeom prst="rect">
                        <a:avLst/>
                      </a:prstGeom>
                      <a:noFill/>
                      <a:ln w="9525">
                        <a:noFill/>
                      </a:ln>
                    </p:spPr>
                  </p:pic>
                </p:oleObj>
              </mc:Fallback>
            </mc:AlternateContent>
          </a:graphicData>
        </a:graphic>
      </p:graphicFrame>
      <p:graphicFrame>
        <p:nvGraphicFramePr>
          <p:cNvPr id="996362" name="Object 10"/>
          <p:cNvGraphicFramePr>
            <a:graphicFrameLocks noChangeAspect="1"/>
          </p:cNvGraphicFramePr>
          <p:nvPr/>
        </p:nvGraphicFramePr>
        <p:xfrm>
          <a:off x="1436688" y="5148263"/>
          <a:ext cx="4084637" cy="661987"/>
        </p:xfrm>
        <a:graphic>
          <a:graphicData uri="http://schemas.openxmlformats.org/presentationml/2006/ole">
            <mc:AlternateContent xmlns:mc="http://schemas.openxmlformats.org/markup-compatibility/2006">
              <mc:Choice xmlns:v="urn:schemas-microsoft-com:vml" Requires="v">
                <p:oleObj spid="_x0000_s50224" name="Equation" r:id="rId10" imgW="48768000" imgH="7924800" progId="">
                  <p:embed/>
                </p:oleObj>
              </mc:Choice>
              <mc:Fallback>
                <p:oleObj name="Equation" r:id="rId10" imgW="48768000" imgH="7924800" progId="">
                  <p:embed/>
                  <p:pic>
                    <p:nvPicPr>
                      <p:cNvPr id="0" name="图片 50179"/>
                      <p:cNvPicPr>
                        <a:picLocks noChangeAspect="1"/>
                      </p:cNvPicPr>
                      <p:nvPr/>
                    </p:nvPicPr>
                    <p:blipFill>
                      <a:blip r:embed="rId11"/>
                      <a:stretch>
                        <a:fillRect/>
                      </a:stretch>
                    </p:blipFill>
                    <p:spPr>
                      <a:xfrm>
                        <a:off x="1436688" y="5148263"/>
                        <a:ext cx="4084637" cy="661987"/>
                      </a:xfrm>
                      <a:prstGeom prst="rect">
                        <a:avLst/>
                      </a:prstGeom>
                      <a:noFill/>
                      <a:ln w="9525">
                        <a:noFill/>
                      </a:ln>
                    </p:spPr>
                  </p:pic>
                </p:oleObj>
              </mc:Fallback>
            </mc:AlternateContent>
          </a:graphicData>
        </a:graphic>
      </p:graphicFrame>
      <p:grpSp>
        <p:nvGrpSpPr>
          <p:cNvPr id="2" name="Group 11"/>
          <p:cNvGrpSpPr/>
          <p:nvPr/>
        </p:nvGrpSpPr>
        <p:grpSpPr bwMode="auto">
          <a:xfrm>
            <a:off x="3276600" y="2636838"/>
            <a:ext cx="4502150" cy="2006600"/>
            <a:chOff x="1630" y="1013"/>
            <a:chExt cx="2836" cy="1264"/>
          </a:xfrm>
        </p:grpSpPr>
        <p:sp>
          <p:nvSpPr>
            <p:cNvPr id="996364" name="Text Box 12"/>
            <p:cNvSpPr txBox="1">
              <a:spLocks noChangeArrowheads="1"/>
            </p:cNvSpPr>
            <p:nvPr/>
          </p:nvSpPr>
          <p:spPr bwMode="auto">
            <a:xfrm>
              <a:off x="4111" y="1875"/>
              <a:ext cx="355" cy="180"/>
            </a:xfrm>
            <a:prstGeom prst="rect">
              <a:avLst/>
            </a:prstGeom>
            <a:noFill/>
            <a:ln w="9525">
              <a:noFill/>
              <a:miter lim="800000"/>
            </a:ln>
            <a:effectLst/>
          </p:spPr>
          <p:txBody>
            <a:bodyPr lIns="71676" tIns="35838" rIns="71676" bIns="35838">
              <a:spAutoFit/>
            </a:bodyPr>
            <a:lstStyle/>
            <a:p>
              <a:pPr defTabSz="717550">
                <a:spcBef>
                  <a:spcPct val="50000"/>
                </a:spcBef>
              </a:pPr>
              <a:r>
                <a:rPr kumimoji="0" lang="en-US" altLang="zh-CN" sz="1400" b="1" i="1">
                  <a:ea typeface="宋体" panose="02010600030101010101" pitchFamily="2" charset="-122"/>
                </a:rPr>
                <a:t>X</a:t>
              </a:r>
            </a:p>
          </p:txBody>
        </p:sp>
        <p:sp>
          <p:nvSpPr>
            <p:cNvPr id="996365" name="Line 13"/>
            <p:cNvSpPr>
              <a:spLocks noChangeShapeType="1"/>
            </p:cNvSpPr>
            <p:nvPr/>
          </p:nvSpPr>
          <p:spPr bwMode="auto">
            <a:xfrm flipV="1">
              <a:off x="1759" y="2011"/>
              <a:ext cx="2223" cy="10"/>
            </a:xfrm>
            <a:prstGeom prst="line">
              <a:avLst/>
            </a:prstGeom>
            <a:noFill/>
            <a:ln w="38100">
              <a:solidFill>
                <a:schemeClr val="tx1"/>
              </a:solidFill>
              <a:miter lim="800000"/>
              <a:tailEnd type="triangle" w="med" len="med"/>
            </a:ln>
            <a:effectLst/>
          </p:spPr>
          <p:txBody>
            <a:bodyPr wrap="none"/>
            <a:lstStyle/>
            <a:p>
              <a:endParaRPr lang="zh-CN" altLang="en-US"/>
            </a:p>
          </p:txBody>
        </p:sp>
        <p:sp>
          <p:nvSpPr>
            <p:cNvPr id="996366" name="Line 14"/>
            <p:cNvSpPr>
              <a:spLocks noChangeShapeType="1"/>
            </p:cNvSpPr>
            <p:nvPr/>
          </p:nvSpPr>
          <p:spPr bwMode="auto">
            <a:xfrm flipV="1">
              <a:off x="1867" y="1068"/>
              <a:ext cx="0" cy="1209"/>
            </a:xfrm>
            <a:prstGeom prst="line">
              <a:avLst/>
            </a:prstGeom>
            <a:noFill/>
            <a:ln w="38100">
              <a:solidFill>
                <a:schemeClr val="tx1"/>
              </a:solidFill>
              <a:miter lim="800000"/>
              <a:tailEnd type="triangle" w="med" len="med"/>
            </a:ln>
            <a:effectLst/>
          </p:spPr>
          <p:txBody>
            <a:bodyPr wrap="none"/>
            <a:lstStyle/>
            <a:p>
              <a:endParaRPr lang="zh-CN" altLang="en-US"/>
            </a:p>
          </p:txBody>
        </p:sp>
        <p:sp>
          <p:nvSpPr>
            <p:cNvPr id="996367" name="Line 15"/>
            <p:cNvSpPr>
              <a:spLocks noChangeShapeType="1"/>
            </p:cNvSpPr>
            <p:nvPr/>
          </p:nvSpPr>
          <p:spPr bwMode="auto">
            <a:xfrm>
              <a:off x="1879" y="1792"/>
              <a:ext cx="36" cy="0"/>
            </a:xfrm>
            <a:prstGeom prst="line">
              <a:avLst/>
            </a:prstGeom>
            <a:noFill/>
            <a:ln w="9525">
              <a:solidFill>
                <a:schemeClr val="tx1"/>
              </a:solidFill>
              <a:miter lim="800000"/>
            </a:ln>
            <a:effectLst/>
          </p:spPr>
          <p:txBody>
            <a:bodyPr wrap="none"/>
            <a:lstStyle/>
            <a:p>
              <a:endParaRPr lang="zh-CN" altLang="en-US"/>
            </a:p>
          </p:txBody>
        </p:sp>
        <p:sp>
          <p:nvSpPr>
            <p:cNvPr id="996368" name="Line 16"/>
            <p:cNvSpPr>
              <a:spLocks noChangeShapeType="1"/>
            </p:cNvSpPr>
            <p:nvPr/>
          </p:nvSpPr>
          <p:spPr bwMode="auto">
            <a:xfrm>
              <a:off x="1879" y="1544"/>
              <a:ext cx="36" cy="0"/>
            </a:xfrm>
            <a:prstGeom prst="line">
              <a:avLst/>
            </a:prstGeom>
            <a:noFill/>
            <a:ln w="9525">
              <a:solidFill>
                <a:schemeClr val="tx1"/>
              </a:solidFill>
              <a:miter lim="800000"/>
            </a:ln>
            <a:effectLst/>
          </p:spPr>
          <p:txBody>
            <a:bodyPr wrap="none"/>
            <a:lstStyle/>
            <a:p>
              <a:endParaRPr lang="zh-CN" altLang="en-US"/>
            </a:p>
          </p:txBody>
        </p:sp>
        <p:sp>
          <p:nvSpPr>
            <p:cNvPr id="996369" name="Line 17"/>
            <p:cNvSpPr>
              <a:spLocks noChangeShapeType="1"/>
            </p:cNvSpPr>
            <p:nvPr/>
          </p:nvSpPr>
          <p:spPr bwMode="auto">
            <a:xfrm>
              <a:off x="1879" y="1294"/>
              <a:ext cx="36" cy="0"/>
            </a:xfrm>
            <a:prstGeom prst="line">
              <a:avLst/>
            </a:prstGeom>
            <a:noFill/>
            <a:ln w="9525">
              <a:solidFill>
                <a:schemeClr val="tx1"/>
              </a:solidFill>
              <a:miter lim="800000"/>
            </a:ln>
            <a:effectLst/>
          </p:spPr>
          <p:txBody>
            <a:bodyPr wrap="none"/>
            <a:lstStyle/>
            <a:p>
              <a:endParaRPr lang="zh-CN" altLang="en-US"/>
            </a:p>
          </p:txBody>
        </p:sp>
        <p:sp>
          <p:nvSpPr>
            <p:cNvPr id="996370" name="Text Box 18"/>
            <p:cNvSpPr txBox="1">
              <a:spLocks noChangeArrowheads="1"/>
            </p:cNvSpPr>
            <p:nvPr/>
          </p:nvSpPr>
          <p:spPr bwMode="auto">
            <a:xfrm>
              <a:off x="2084" y="2027"/>
              <a:ext cx="355" cy="181"/>
            </a:xfrm>
            <a:prstGeom prst="rect">
              <a:avLst/>
            </a:prstGeom>
            <a:noFill/>
            <a:ln w="9525">
              <a:noFill/>
              <a:miter lim="800000"/>
            </a:ln>
            <a:effectLst/>
          </p:spPr>
          <p:txBody>
            <a:bodyPr lIns="71676" tIns="35838" rIns="71676" bIns="35838">
              <a:spAutoFit/>
            </a:bodyPr>
            <a:lstStyle/>
            <a:p>
              <a:pPr defTabSz="717550">
                <a:spcBef>
                  <a:spcPct val="50000"/>
                </a:spcBef>
              </a:pPr>
              <a:r>
                <a:rPr kumimoji="0" lang="en-US" altLang="zh-CN" sz="1400" b="1" i="1">
                  <a:solidFill>
                    <a:srgbClr val="FF0000"/>
                  </a:solidFill>
                  <a:ea typeface="宋体" panose="02010600030101010101" pitchFamily="2" charset="-122"/>
                </a:rPr>
                <a:t>a</a:t>
              </a:r>
            </a:p>
          </p:txBody>
        </p:sp>
        <p:grpSp>
          <p:nvGrpSpPr>
            <p:cNvPr id="3" name="Group 19"/>
            <p:cNvGrpSpPr/>
            <p:nvPr/>
          </p:nvGrpSpPr>
          <p:grpSpPr bwMode="auto">
            <a:xfrm>
              <a:off x="2167" y="2021"/>
              <a:ext cx="570" cy="35"/>
              <a:chOff x="3696" y="2611"/>
              <a:chExt cx="727" cy="45"/>
            </a:xfrm>
          </p:grpSpPr>
          <p:sp>
            <p:nvSpPr>
              <p:cNvPr id="996372" name="Line 20"/>
              <p:cNvSpPr>
                <a:spLocks noChangeShapeType="1"/>
              </p:cNvSpPr>
              <p:nvPr/>
            </p:nvSpPr>
            <p:spPr bwMode="auto">
              <a:xfrm>
                <a:off x="3696" y="2611"/>
                <a:ext cx="1" cy="45"/>
              </a:xfrm>
              <a:prstGeom prst="line">
                <a:avLst/>
              </a:prstGeom>
              <a:noFill/>
              <a:ln w="38100">
                <a:solidFill>
                  <a:schemeClr val="tx1"/>
                </a:solidFill>
                <a:miter lim="800000"/>
              </a:ln>
              <a:effectLst/>
            </p:spPr>
            <p:txBody>
              <a:bodyPr wrap="none"/>
              <a:lstStyle/>
              <a:p>
                <a:endParaRPr lang="zh-CN" altLang="en-US"/>
              </a:p>
            </p:txBody>
          </p:sp>
          <p:sp>
            <p:nvSpPr>
              <p:cNvPr id="996373" name="Line 21"/>
              <p:cNvSpPr>
                <a:spLocks noChangeShapeType="1"/>
              </p:cNvSpPr>
              <p:nvPr/>
            </p:nvSpPr>
            <p:spPr bwMode="auto">
              <a:xfrm flipH="1" flipV="1">
                <a:off x="4060" y="2611"/>
                <a:ext cx="1" cy="45"/>
              </a:xfrm>
              <a:prstGeom prst="line">
                <a:avLst/>
              </a:prstGeom>
              <a:noFill/>
              <a:ln w="38100">
                <a:solidFill>
                  <a:schemeClr val="tx1"/>
                </a:solidFill>
                <a:miter lim="800000"/>
              </a:ln>
              <a:effectLst/>
            </p:spPr>
            <p:txBody>
              <a:bodyPr wrap="none"/>
              <a:lstStyle/>
              <a:p>
                <a:endParaRPr lang="zh-CN" altLang="en-US"/>
              </a:p>
            </p:txBody>
          </p:sp>
          <p:sp>
            <p:nvSpPr>
              <p:cNvPr id="996374" name="Line 22"/>
              <p:cNvSpPr>
                <a:spLocks noChangeShapeType="1"/>
              </p:cNvSpPr>
              <p:nvPr/>
            </p:nvSpPr>
            <p:spPr bwMode="auto">
              <a:xfrm flipH="1" flipV="1">
                <a:off x="4422" y="2611"/>
                <a:ext cx="1" cy="45"/>
              </a:xfrm>
              <a:prstGeom prst="line">
                <a:avLst/>
              </a:prstGeom>
              <a:noFill/>
              <a:ln w="38100">
                <a:solidFill>
                  <a:schemeClr val="tx1"/>
                </a:solidFill>
                <a:miter lim="800000"/>
              </a:ln>
              <a:effectLst/>
            </p:spPr>
            <p:txBody>
              <a:bodyPr wrap="none"/>
              <a:lstStyle/>
              <a:p>
                <a:endParaRPr lang="zh-CN" altLang="en-US"/>
              </a:p>
            </p:txBody>
          </p:sp>
        </p:grpSp>
        <p:sp>
          <p:nvSpPr>
            <p:cNvPr id="996375" name="Text Box 23"/>
            <p:cNvSpPr txBox="1">
              <a:spLocks noChangeArrowheads="1"/>
            </p:cNvSpPr>
            <p:nvPr/>
          </p:nvSpPr>
          <p:spPr bwMode="auto">
            <a:xfrm>
              <a:off x="1630" y="1013"/>
              <a:ext cx="356" cy="181"/>
            </a:xfrm>
            <a:prstGeom prst="rect">
              <a:avLst/>
            </a:prstGeom>
            <a:noFill/>
            <a:ln w="9525">
              <a:noFill/>
              <a:miter lim="800000"/>
            </a:ln>
            <a:effectLst/>
          </p:spPr>
          <p:txBody>
            <a:bodyPr lIns="71676" tIns="35838" rIns="71676" bIns="35838">
              <a:spAutoFit/>
            </a:bodyPr>
            <a:lstStyle/>
            <a:p>
              <a:pPr defTabSz="717550">
                <a:spcBef>
                  <a:spcPct val="50000"/>
                </a:spcBef>
              </a:pPr>
              <a:r>
                <a:rPr kumimoji="0" lang="en-US" altLang="zh-CN" sz="1400" b="1" i="1">
                  <a:ea typeface="宋体" panose="02010600030101010101" pitchFamily="2" charset="-122"/>
                </a:rPr>
                <a:t>P</a:t>
              </a:r>
            </a:p>
          </p:txBody>
        </p:sp>
        <p:grpSp>
          <p:nvGrpSpPr>
            <p:cNvPr id="4" name="Group 24"/>
            <p:cNvGrpSpPr/>
            <p:nvPr/>
          </p:nvGrpSpPr>
          <p:grpSpPr bwMode="auto">
            <a:xfrm>
              <a:off x="3120" y="2015"/>
              <a:ext cx="570" cy="35"/>
              <a:chOff x="3696" y="2611"/>
              <a:chExt cx="727" cy="45"/>
            </a:xfrm>
          </p:grpSpPr>
          <p:sp>
            <p:nvSpPr>
              <p:cNvPr id="996377" name="Line 25"/>
              <p:cNvSpPr>
                <a:spLocks noChangeShapeType="1"/>
              </p:cNvSpPr>
              <p:nvPr/>
            </p:nvSpPr>
            <p:spPr bwMode="auto">
              <a:xfrm>
                <a:off x="3696" y="2611"/>
                <a:ext cx="1" cy="45"/>
              </a:xfrm>
              <a:prstGeom prst="line">
                <a:avLst/>
              </a:prstGeom>
              <a:noFill/>
              <a:ln w="38100">
                <a:solidFill>
                  <a:schemeClr val="tx1"/>
                </a:solidFill>
                <a:miter lim="800000"/>
              </a:ln>
              <a:effectLst/>
            </p:spPr>
            <p:txBody>
              <a:bodyPr wrap="none"/>
              <a:lstStyle/>
              <a:p>
                <a:endParaRPr lang="zh-CN" altLang="en-US"/>
              </a:p>
            </p:txBody>
          </p:sp>
          <p:sp>
            <p:nvSpPr>
              <p:cNvPr id="996378" name="Line 26"/>
              <p:cNvSpPr>
                <a:spLocks noChangeShapeType="1"/>
              </p:cNvSpPr>
              <p:nvPr/>
            </p:nvSpPr>
            <p:spPr bwMode="auto">
              <a:xfrm flipH="1" flipV="1">
                <a:off x="4060" y="2611"/>
                <a:ext cx="1" cy="45"/>
              </a:xfrm>
              <a:prstGeom prst="line">
                <a:avLst/>
              </a:prstGeom>
              <a:noFill/>
              <a:ln w="38100">
                <a:solidFill>
                  <a:schemeClr val="tx1"/>
                </a:solidFill>
                <a:miter lim="800000"/>
              </a:ln>
              <a:effectLst/>
            </p:spPr>
            <p:txBody>
              <a:bodyPr wrap="none"/>
              <a:lstStyle/>
              <a:p>
                <a:endParaRPr lang="zh-CN" altLang="en-US"/>
              </a:p>
            </p:txBody>
          </p:sp>
          <p:sp>
            <p:nvSpPr>
              <p:cNvPr id="996379" name="Line 27"/>
              <p:cNvSpPr>
                <a:spLocks noChangeShapeType="1"/>
              </p:cNvSpPr>
              <p:nvPr/>
            </p:nvSpPr>
            <p:spPr bwMode="auto">
              <a:xfrm flipH="1" flipV="1">
                <a:off x="4422" y="2611"/>
                <a:ext cx="1" cy="45"/>
              </a:xfrm>
              <a:prstGeom prst="line">
                <a:avLst/>
              </a:prstGeom>
              <a:noFill/>
              <a:ln w="38100">
                <a:solidFill>
                  <a:schemeClr val="tx1"/>
                </a:solidFill>
                <a:miter lim="800000"/>
              </a:ln>
              <a:effectLst/>
            </p:spPr>
            <p:txBody>
              <a:bodyPr wrap="none"/>
              <a:lstStyle/>
              <a:p>
                <a:endParaRPr lang="zh-CN" altLang="en-US"/>
              </a:p>
            </p:txBody>
          </p:sp>
        </p:grpSp>
        <p:sp>
          <p:nvSpPr>
            <p:cNvPr id="996380" name="Text Box 28"/>
            <p:cNvSpPr txBox="1">
              <a:spLocks noChangeArrowheads="1"/>
            </p:cNvSpPr>
            <p:nvPr/>
          </p:nvSpPr>
          <p:spPr bwMode="auto">
            <a:xfrm>
              <a:off x="3082" y="2021"/>
              <a:ext cx="355" cy="181"/>
            </a:xfrm>
            <a:prstGeom prst="rect">
              <a:avLst/>
            </a:prstGeom>
            <a:noFill/>
            <a:ln w="9525">
              <a:noFill/>
              <a:miter lim="800000"/>
            </a:ln>
            <a:effectLst/>
          </p:spPr>
          <p:txBody>
            <a:bodyPr lIns="71676" tIns="35838" rIns="71676" bIns="35838">
              <a:spAutoFit/>
            </a:bodyPr>
            <a:lstStyle/>
            <a:p>
              <a:pPr defTabSz="717550">
                <a:spcBef>
                  <a:spcPct val="50000"/>
                </a:spcBef>
              </a:pPr>
              <a:r>
                <a:rPr kumimoji="0" lang="en-US" altLang="zh-CN" sz="1400" b="1">
                  <a:solidFill>
                    <a:srgbClr val="FF0000"/>
                  </a:solidFill>
                  <a:ea typeface="宋体" panose="02010600030101010101" pitchFamily="2" charset="-122"/>
                </a:rPr>
                <a:t>…….</a:t>
              </a:r>
            </a:p>
          </p:txBody>
        </p:sp>
        <p:sp>
          <p:nvSpPr>
            <p:cNvPr id="996381" name="Text Box 29"/>
            <p:cNvSpPr txBox="1">
              <a:spLocks noChangeArrowheads="1"/>
            </p:cNvSpPr>
            <p:nvPr/>
          </p:nvSpPr>
          <p:spPr bwMode="auto">
            <a:xfrm>
              <a:off x="3619" y="2011"/>
              <a:ext cx="181" cy="181"/>
            </a:xfrm>
            <a:prstGeom prst="rect">
              <a:avLst/>
            </a:prstGeom>
            <a:noFill/>
            <a:ln w="9525">
              <a:noFill/>
              <a:miter lim="800000"/>
            </a:ln>
            <a:effectLst/>
          </p:spPr>
          <p:txBody>
            <a:bodyPr lIns="71676" tIns="35838" rIns="71676" bIns="35838">
              <a:spAutoFit/>
            </a:bodyPr>
            <a:lstStyle/>
            <a:p>
              <a:pPr defTabSz="717550">
                <a:spcBef>
                  <a:spcPct val="50000"/>
                </a:spcBef>
              </a:pPr>
              <a:r>
                <a:rPr kumimoji="0" lang="en-US" altLang="zh-CN" sz="1400" b="1" i="1">
                  <a:solidFill>
                    <a:srgbClr val="FF0000"/>
                  </a:solidFill>
                  <a:ea typeface="宋体" panose="02010600030101010101" pitchFamily="2" charset="-122"/>
                </a:rPr>
                <a:t>b</a:t>
              </a:r>
            </a:p>
          </p:txBody>
        </p:sp>
        <p:graphicFrame>
          <p:nvGraphicFramePr>
            <p:cNvPr id="996382" name="Object 30"/>
            <p:cNvGraphicFramePr>
              <a:graphicFrameLocks noChangeAspect="1"/>
            </p:cNvGraphicFramePr>
            <p:nvPr/>
          </p:nvGraphicFramePr>
          <p:xfrm>
            <a:off x="3844" y="1094"/>
            <a:ext cx="72" cy="136"/>
          </p:xfrm>
          <a:graphic>
            <a:graphicData uri="http://schemas.openxmlformats.org/presentationml/2006/ole">
              <mc:AlternateContent xmlns:mc="http://schemas.openxmlformats.org/markup-compatibility/2006">
                <mc:Choice xmlns:v="urn:schemas-microsoft-com:vml" Requires="v">
                  <p:oleObj spid="_x0000_s50225" name="公式" r:id="rId12" imgW="2743200" imgH="5181600" progId="">
                    <p:embed/>
                  </p:oleObj>
                </mc:Choice>
                <mc:Fallback>
                  <p:oleObj name="公式" r:id="rId12" imgW="2743200" imgH="5181600" progId="">
                    <p:embed/>
                    <p:pic>
                      <p:nvPicPr>
                        <p:cNvPr id="0" name="图片 50180"/>
                        <p:cNvPicPr>
                          <a:picLocks noChangeAspect="1"/>
                        </p:cNvPicPr>
                        <p:nvPr/>
                      </p:nvPicPr>
                      <p:blipFill>
                        <a:blip r:embed="rId13"/>
                        <a:stretch>
                          <a:fillRect/>
                        </a:stretch>
                      </p:blipFill>
                      <p:spPr>
                        <a:xfrm>
                          <a:off x="3844" y="1094"/>
                          <a:ext cx="72" cy="136"/>
                        </a:xfrm>
                        <a:prstGeom prst="rect">
                          <a:avLst/>
                        </a:prstGeom>
                        <a:noFill/>
                        <a:ln w="9525">
                          <a:noFill/>
                        </a:ln>
                      </p:spPr>
                    </p:pic>
                  </p:oleObj>
                </mc:Fallback>
              </mc:AlternateContent>
            </a:graphicData>
          </a:graphic>
        </p:graphicFrame>
        <p:sp>
          <p:nvSpPr>
            <p:cNvPr id="996383" name="Freeform 31"/>
            <p:cNvSpPr/>
            <p:nvPr/>
          </p:nvSpPr>
          <p:spPr bwMode="auto">
            <a:xfrm>
              <a:off x="2171" y="1048"/>
              <a:ext cx="1539" cy="590"/>
            </a:xfrm>
            <a:custGeom>
              <a:avLst/>
              <a:gdLst/>
              <a:ahLst/>
              <a:cxnLst>
                <a:cxn ang="0">
                  <a:pos x="0" y="544"/>
                </a:cxn>
                <a:cxn ang="0">
                  <a:pos x="318" y="181"/>
                </a:cxn>
                <a:cxn ang="0">
                  <a:pos x="545" y="45"/>
                </a:cxn>
                <a:cxn ang="0">
                  <a:pos x="907" y="45"/>
                </a:cxn>
                <a:cxn ang="0">
                  <a:pos x="1225" y="317"/>
                </a:cxn>
                <a:cxn ang="0">
                  <a:pos x="1497" y="680"/>
                </a:cxn>
                <a:cxn ang="0">
                  <a:pos x="1951" y="816"/>
                </a:cxn>
              </a:cxnLst>
              <a:rect l="0" t="0" r="r" b="b"/>
              <a:pathLst>
                <a:path w="1951" h="816">
                  <a:moveTo>
                    <a:pt x="0" y="544"/>
                  </a:moveTo>
                  <a:cubicBezTo>
                    <a:pt x="113" y="404"/>
                    <a:pt x="227" y="264"/>
                    <a:pt x="318" y="181"/>
                  </a:cubicBezTo>
                  <a:cubicBezTo>
                    <a:pt x="409" y="98"/>
                    <a:pt x="447" y="68"/>
                    <a:pt x="545" y="45"/>
                  </a:cubicBezTo>
                  <a:cubicBezTo>
                    <a:pt x="643" y="22"/>
                    <a:pt x="794" y="0"/>
                    <a:pt x="907" y="45"/>
                  </a:cubicBezTo>
                  <a:cubicBezTo>
                    <a:pt x="1020" y="90"/>
                    <a:pt x="1127" y="211"/>
                    <a:pt x="1225" y="317"/>
                  </a:cubicBezTo>
                  <a:cubicBezTo>
                    <a:pt x="1323" y="423"/>
                    <a:pt x="1376" y="597"/>
                    <a:pt x="1497" y="680"/>
                  </a:cubicBezTo>
                  <a:cubicBezTo>
                    <a:pt x="1618" y="763"/>
                    <a:pt x="1875" y="793"/>
                    <a:pt x="1951" y="816"/>
                  </a:cubicBezTo>
                </a:path>
              </a:pathLst>
            </a:custGeom>
            <a:solidFill>
              <a:srgbClr val="33CCCC"/>
            </a:solidFill>
            <a:ln w="41275" cap="flat" cmpd="sng">
              <a:solidFill>
                <a:srgbClr val="800000"/>
              </a:solidFill>
              <a:prstDash val="solid"/>
              <a:miter lim="800000"/>
              <a:headEnd type="none" w="med" len="med"/>
              <a:tailEnd type="none" w="med" len="med"/>
            </a:ln>
            <a:effectLst/>
          </p:spPr>
          <p:txBody>
            <a:bodyPr wrap="none"/>
            <a:lstStyle/>
            <a:p>
              <a:endParaRPr lang="zh-CN" altLang="en-US"/>
            </a:p>
          </p:txBody>
        </p:sp>
        <p:sp>
          <p:nvSpPr>
            <p:cNvPr id="996384" name="Freeform 32"/>
            <p:cNvSpPr/>
            <p:nvPr/>
          </p:nvSpPr>
          <p:spPr bwMode="auto">
            <a:xfrm>
              <a:off x="2168" y="1421"/>
              <a:ext cx="1543" cy="590"/>
            </a:xfrm>
            <a:custGeom>
              <a:avLst/>
              <a:gdLst/>
              <a:ahLst/>
              <a:cxnLst>
                <a:cxn ang="0">
                  <a:pos x="0" y="499"/>
                </a:cxn>
                <a:cxn ang="0">
                  <a:pos x="0" y="0"/>
                </a:cxn>
                <a:cxn ang="0">
                  <a:pos x="1497" y="182"/>
                </a:cxn>
                <a:cxn ang="0">
                  <a:pos x="1543" y="182"/>
                </a:cxn>
                <a:cxn ang="0">
                  <a:pos x="1543" y="499"/>
                </a:cxn>
                <a:cxn ang="0">
                  <a:pos x="0" y="499"/>
                </a:cxn>
              </a:cxnLst>
              <a:rect l="0" t="0" r="r" b="b"/>
              <a:pathLst>
                <a:path w="1543" h="499">
                  <a:moveTo>
                    <a:pt x="0" y="499"/>
                  </a:moveTo>
                  <a:lnTo>
                    <a:pt x="0" y="0"/>
                  </a:lnTo>
                  <a:lnTo>
                    <a:pt x="1497" y="182"/>
                  </a:lnTo>
                  <a:lnTo>
                    <a:pt x="1543" y="182"/>
                  </a:lnTo>
                  <a:lnTo>
                    <a:pt x="1543" y="499"/>
                  </a:lnTo>
                  <a:lnTo>
                    <a:pt x="0" y="499"/>
                  </a:lnTo>
                  <a:close/>
                </a:path>
              </a:pathLst>
            </a:custGeom>
            <a:solidFill>
              <a:srgbClr val="33CCCC"/>
            </a:solidFill>
            <a:ln w="9525" cap="flat" cmpd="sng">
              <a:noFill/>
              <a:prstDash val="solid"/>
              <a:miter lim="800000"/>
              <a:headEnd type="none" w="med" len="med"/>
              <a:tailEnd type="none" w="med" len="med"/>
            </a:ln>
            <a:effectLst/>
          </p:spPr>
          <p:txBody>
            <a:bodyPr wrap="none"/>
            <a:lstStyle/>
            <a:p>
              <a:endParaRPr lang="zh-CN" altLang="en-US"/>
            </a:p>
          </p:txBody>
        </p:sp>
        <p:graphicFrame>
          <p:nvGraphicFramePr>
            <p:cNvPr id="996385" name="Object 33"/>
            <p:cNvGraphicFramePr>
              <a:graphicFrameLocks noChangeAspect="1"/>
            </p:cNvGraphicFramePr>
            <p:nvPr/>
          </p:nvGraphicFramePr>
          <p:xfrm>
            <a:off x="3233" y="1240"/>
            <a:ext cx="378" cy="233"/>
          </p:xfrm>
          <a:graphic>
            <a:graphicData uri="http://schemas.openxmlformats.org/presentationml/2006/ole">
              <mc:AlternateContent xmlns:mc="http://schemas.openxmlformats.org/markup-compatibility/2006">
                <mc:Choice xmlns:v="urn:schemas-microsoft-com:vml" Requires="v">
                  <p:oleObj spid="_x0000_s50226" name="Equation" r:id="rId14" imgW="7924800" imgH="4876800" progId="">
                    <p:embed/>
                  </p:oleObj>
                </mc:Choice>
                <mc:Fallback>
                  <p:oleObj name="Equation" r:id="rId14" imgW="7924800" imgH="4876800" progId="">
                    <p:embed/>
                    <p:pic>
                      <p:nvPicPr>
                        <p:cNvPr id="0" name="图片 50181"/>
                        <p:cNvPicPr>
                          <a:picLocks noChangeAspect="1"/>
                        </p:cNvPicPr>
                        <p:nvPr/>
                      </p:nvPicPr>
                      <p:blipFill>
                        <a:blip r:embed="rId15"/>
                        <a:stretch>
                          <a:fillRect/>
                        </a:stretch>
                      </p:blipFill>
                      <p:spPr>
                        <a:xfrm>
                          <a:off x="3233" y="1240"/>
                          <a:ext cx="378" cy="233"/>
                        </a:xfrm>
                        <a:prstGeom prst="rect">
                          <a:avLst/>
                        </a:prstGeom>
                        <a:noFill/>
                        <a:ln w="9525">
                          <a:noFill/>
                        </a:ln>
                      </p:spPr>
                    </p:pic>
                  </p:oleObj>
                </mc:Fallback>
              </mc:AlternateContent>
            </a:graphicData>
          </a:graphic>
        </p:graphicFrame>
        <p:graphicFrame>
          <p:nvGraphicFramePr>
            <p:cNvPr id="996386" name="Object 34"/>
            <p:cNvGraphicFramePr>
              <a:graphicFrameLocks noChangeAspect="1"/>
            </p:cNvGraphicFramePr>
            <p:nvPr/>
          </p:nvGraphicFramePr>
          <p:xfrm>
            <a:off x="2378" y="1467"/>
            <a:ext cx="769" cy="298"/>
          </p:xfrm>
          <a:graphic>
            <a:graphicData uri="http://schemas.openxmlformats.org/presentationml/2006/ole">
              <mc:AlternateContent xmlns:mc="http://schemas.openxmlformats.org/markup-compatibility/2006">
                <mc:Choice xmlns:v="urn:schemas-microsoft-com:vml" Requires="v">
                  <p:oleObj spid="_x0000_s50227" name="Equation" r:id="rId16" imgW="20421600" imgH="7924800" progId="">
                    <p:embed/>
                  </p:oleObj>
                </mc:Choice>
                <mc:Fallback>
                  <p:oleObj name="Equation" r:id="rId16" imgW="20421600" imgH="7924800" progId="">
                    <p:embed/>
                    <p:pic>
                      <p:nvPicPr>
                        <p:cNvPr id="0" name="图片 50182"/>
                        <p:cNvPicPr>
                          <a:picLocks noChangeAspect="1"/>
                        </p:cNvPicPr>
                        <p:nvPr/>
                      </p:nvPicPr>
                      <p:blipFill>
                        <a:blip r:embed="rId17"/>
                        <a:stretch>
                          <a:fillRect/>
                        </a:stretch>
                      </p:blipFill>
                      <p:spPr>
                        <a:xfrm>
                          <a:off x="2378" y="1467"/>
                          <a:ext cx="769" cy="298"/>
                        </a:xfrm>
                        <a:prstGeom prst="rect">
                          <a:avLst/>
                        </a:prstGeom>
                        <a:noFill/>
                        <a:ln w="9525">
                          <a:noFill/>
                        </a:ln>
                      </p:spPr>
                    </p:pic>
                  </p:oleObj>
                </mc:Fallback>
              </mc:AlternateContent>
            </a:graphicData>
          </a:graphic>
        </p:graphicFrame>
      </p:grpSp>
      <p:sp>
        <p:nvSpPr>
          <p:cNvPr id="996387" name="AutoShape 35"/>
          <p:cNvSpPr>
            <a:spLocks noChangeArrowheads="1"/>
          </p:cNvSpPr>
          <p:nvPr/>
        </p:nvSpPr>
        <p:spPr bwMode="auto">
          <a:xfrm>
            <a:off x="5856288" y="4641850"/>
            <a:ext cx="1727200" cy="1439863"/>
          </a:xfrm>
          <a:prstGeom prst="downArrowCallout">
            <a:avLst>
              <a:gd name="adj1" fmla="val 29989"/>
              <a:gd name="adj2" fmla="val 29989"/>
              <a:gd name="adj3" fmla="val 16667"/>
              <a:gd name="adj4" fmla="val 66667"/>
            </a:avLst>
          </a:prstGeom>
          <a:solidFill>
            <a:srgbClr val="FFFFCC"/>
          </a:solidFill>
          <a:ln w="19050">
            <a:solidFill>
              <a:schemeClr val="tx1"/>
            </a:solidFill>
            <a:miter lim="800000"/>
          </a:ln>
          <a:effectLst/>
        </p:spPr>
        <p:txBody>
          <a:bodyPr wrap="none" lIns="89984" tIns="46792" rIns="89984" bIns="46792" anchor="ctr"/>
          <a:lstStyle/>
          <a:p>
            <a:pPr algn="ctr" defTabSz="717550"/>
            <a:r>
              <a:rPr lang="zh-CN" altLang="en-US" sz="1900" b="1">
                <a:solidFill>
                  <a:srgbClr val="FF0000"/>
                </a:solidFill>
                <a:ea typeface="华文行楷" panose="02010800040101010101" pitchFamily="2" charset="-122"/>
              </a:rPr>
              <a:t>由此推出连续</a:t>
            </a:r>
          </a:p>
          <a:p>
            <a:pPr algn="ctr" defTabSz="717550"/>
            <a:r>
              <a:rPr lang="zh-CN" altLang="en-US" sz="1900" b="1">
                <a:solidFill>
                  <a:srgbClr val="FF0000"/>
                </a:solidFill>
                <a:ea typeface="华文行楷" panose="02010800040101010101" pitchFamily="2" charset="-122"/>
              </a:rPr>
              <a:t>型随机变量</a:t>
            </a:r>
          </a:p>
          <a:p>
            <a:pPr algn="ctr" defTabSz="717550"/>
            <a:r>
              <a:rPr lang="zh-CN" altLang="en-US" sz="1900" b="1">
                <a:solidFill>
                  <a:srgbClr val="FF0000"/>
                </a:solidFill>
                <a:ea typeface="华文行楷" panose="02010800040101010101" pitchFamily="2" charset="-122"/>
              </a:rPr>
              <a:t>的定义</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96356">
                                            <p:txEl>
                                              <p:pRg st="0" end="0"/>
                                            </p:txEl>
                                          </p:spTgt>
                                        </p:tgtEl>
                                        <p:attrNameLst>
                                          <p:attrName>style.visibility</p:attrName>
                                        </p:attrNameLst>
                                      </p:cBhvr>
                                      <p:to>
                                        <p:strVal val="visible"/>
                                      </p:to>
                                    </p:set>
                                    <p:animEffect transition="in" filter="wipe(left)">
                                      <p:cBhvr>
                                        <p:cTn id="7" dur="500"/>
                                        <p:tgtEl>
                                          <p:spTgt spid="99635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96359"/>
                                        </p:tgtEl>
                                        <p:attrNameLst>
                                          <p:attrName>style.visibility</p:attrName>
                                        </p:attrNameLst>
                                      </p:cBhvr>
                                      <p:to>
                                        <p:strVal val="visible"/>
                                      </p:to>
                                    </p:set>
                                    <p:animEffect transition="in" filter="wipe(left)">
                                      <p:cBhvr>
                                        <p:cTn id="17" dur="500"/>
                                        <p:tgtEl>
                                          <p:spTgt spid="99635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996360"/>
                                        </p:tgtEl>
                                        <p:attrNameLst>
                                          <p:attrName>style.visibility</p:attrName>
                                        </p:attrNameLst>
                                      </p:cBhvr>
                                      <p:to>
                                        <p:strVal val="visible"/>
                                      </p:to>
                                    </p:set>
                                    <p:animEffect transition="in" filter="wipe(left)">
                                      <p:cBhvr>
                                        <p:cTn id="22" dur="500"/>
                                        <p:tgtEl>
                                          <p:spTgt spid="99636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996361"/>
                                        </p:tgtEl>
                                        <p:attrNameLst>
                                          <p:attrName>style.visibility</p:attrName>
                                        </p:attrNameLst>
                                      </p:cBhvr>
                                      <p:to>
                                        <p:strVal val="visible"/>
                                      </p:to>
                                    </p:set>
                                    <p:animEffect transition="in" filter="wipe(left)">
                                      <p:cBhvr>
                                        <p:cTn id="27" dur="500"/>
                                        <p:tgtEl>
                                          <p:spTgt spid="99636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996362"/>
                                        </p:tgtEl>
                                        <p:attrNameLst>
                                          <p:attrName>style.visibility</p:attrName>
                                        </p:attrNameLst>
                                      </p:cBhvr>
                                      <p:to>
                                        <p:strVal val="visible"/>
                                      </p:to>
                                    </p:set>
                                    <p:animEffect transition="in" filter="wipe(left)">
                                      <p:cBhvr>
                                        <p:cTn id="32" dur="500"/>
                                        <p:tgtEl>
                                          <p:spTgt spid="99636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996387"/>
                                        </p:tgtEl>
                                        <p:attrNameLst>
                                          <p:attrName>style.visibility</p:attrName>
                                        </p:attrNameLst>
                                      </p:cBhvr>
                                      <p:to>
                                        <p:strVal val="visible"/>
                                      </p:to>
                                    </p:set>
                                    <p:animEffect transition="in" filter="wipe(up)">
                                      <p:cBhvr>
                                        <p:cTn id="37" dur="500"/>
                                        <p:tgtEl>
                                          <p:spTgt spid="996387"/>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mph" presetSubtype="0" fill="hold" grpId="1" nodeType="clickEffect">
                                  <p:stCondLst>
                                    <p:cond delay="0"/>
                                  </p:stCondLst>
                                  <p:childTnLst>
                                    <p:animScale>
                                      <p:cBhvr>
                                        <p:cTn id="41" dur="2000" fill="hold"/>
                                        <p:tgtEl>
                                          <p:spTgt spid="99638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6356" grpId="0" build="p" autoUpdateAnimBg="0"/>
      <p:bldP spid="996359" grpId="0"/>
      <p:bldP spid="996387" grpId="0" animBg="1"/>
      <p:bldP spid="996387"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452" name="Rectangle 4"/>
          <p:cNvSpPr>
            <a:spLocks noChangeArrowheads="1"/>
          </p:cNvSpPr>
          <p:nvPr/>
        </p:nvSpPr>
        <p:spPr bwMode="auto">
          <a:xfrm>
            <a:off x="761683" y="152400"/>
            <a:ext cx="7345362" cy="762000"/>
          </a:xfrm>
          <a:prstGeom prst="rect">
            <a:avLst/>
          </a:prstGeom>
          <a:noFill/>
          <a:ln w="9525">
            <a:noFill/>
            <a:miter lim="800000"/>
          </a:ln>
          <a:effectLst/>
        </p:spPr>
        <p:txBody>
          <a:bodyPr>
            <a:spAutoFit/>
          </a:bodyPr>
          <a:lstStyle/>
          <a:p>
            <a:r>
              <a:rPr lang="zh-CN" altLang="en-US" sz="4400" b="1">
                <a:solidFill>
                  <a:schemeClr val="accent2"/>
                </a:solidFill>
                <a:latin typeface="楷体_GB2312" pitchFamily="49" charset="-122"/>
                <a:ea typeface="楷体_GB2312" pitchFamily="49" charset="-122"/>
              </a:rPr>
              <a:t>连续型随机变量</a:t>
            </a:r>
            <a:r>
              <a:rPr lang="en-US" altLang="zh-CN" sz="4400" b="1">
                <a:solidFill>
                  <a:schemeClr val="accent2"/>
                </a:solidFill>
                <a:latin typeface="楷体_GB2312" pitchFamily="49" charset="-122"/>
                <a:ea typeface="楷体_GB2312" pitchFamily="49" charset="-122"/>
              </a:rPr>
              <a:t>(Cont.)</a:t>
            </a:r>
            <a:endParaRPr lang="en-US" altLang="zh-CN" sz="3200" b="1">
              <a:latin typeface="楷体_GB2312" pitchFamily="49" charset="-122"/>
              <a:ea typeface="楷体_GB2312" pitchFamily="49" charset="-122"/>
            </a:endParaRPr>
          </a:p>
        </p:txBody>
      </p:sp>
      <p:sp>
        <p:nvSpPr>
          <p:cNvPr id="1000453" name="Text Box 5"/>
          <p:cNvSpPr txBox="1">
            <a:spLocks noChangeArrowheads="1"/>
          </p:cNvSpPr>
          <p:nvPr/>
        </p:nvSpPr>
        <p:spPr bwMode="auto">
          <a:xfrm>
            <a:off x="761683" y="923925"/>
            <a:ext cx="3313112" cy="454025"/>
          </a:xfrm>
          <a:prstGeom prst="rect">
            <a:avLst/>
          </a:prstGeom>
          <a:noFill/>
          <a:ln w="9525">
            <a:noFill/>
            <a:miter lim="800000"/>
          </a:ln>
          <a:effectLst/>
        </p:spPr>
        <p:txBody>
          <a:bodyPr lIns="71670" tIns="35835" rIns="71670" bIns="35835">
            <a:spAutoFit/>
          </a:bodyPr>
          <a:lstStyle/>
          <a:p>
            <a:pPr defTabSz="717550"/>
            <a:r>
              <a:rPr lang="zh-CN" altLang="en-US" sz="2500" b="1" dirty="0">
                <a:ea typeface="宋体" panose="02010600030101010101" pitchFamily="2" charset="-122"/>
              </a:rPr>
              <a:t> </a:t>
            </a:r>
            <a:r>
              <a:rPr lang="zh-CN" altLang="en-US" sz="2500" b="1" dirty="0">
                <a:solidFill>
                  <a:srgbClr val="FF0000"/>
                </a:solidFill>
                <a:latin typeface="Arial" panose="020B0604020202020204" pitchFamily="34" charset="0"/>
                <a:ea typeface="宋体" panose="02010600030101010101" pitchFamily="2" charset="-122"/>
              </a:rPr>
              <a:t>概率密度函数</a:t>
            </a:r>
            <a:r>
              <a:rPr lang="zh-CN" altLang="en-US" sz="2500" b="1" dirty="0">
                <a:latin typeface="Arial" panose="020B0604020202020204" pitchFamily="34" charset="0"/>
                <a:ea typeface="宋体" panose="02010600030101010101" pitchFamily="2" charset="-122"/>
              </a:rPr>
              <a:t>的性质</a:t>
            </a:r>
            <a:endParaRPr lang="zh-CN" altLang="en-US" sz="1900" b="1" dirty="0">
              <a:solidFill>
                <a:srgbClr val="FFFF66"/>
              </a:solidFill>
              <a:latin typeface="Arial" panose="020B0604020202020204" pitchFamily="34" charset="0"/>
              <a:ea typeface="宋体" panose="02010600030101010101" pitchFamily="2" charset="-122"/>
            </a:endParaRPr>
          </a:p>
        </p:txBody>
      </p:sp>
      <p:grpSp>
        <p:nvGrpSpPr>
          <p:cNvPr id="2" name="Group 6"/>
          <p:cNvGrpSpPr/>
          <p:nvPr/>
        </p:nvGrpSpPr>
        <p:grpSpPr bwMode="auto">
          <a:xfrm>
            <a:off x="906145" y="1466850"/>
            <a:ext cx="1903413" cy="468313"/>
            <a:chOff x="533" y="623"/>
            <a:chExt cx="1531" cy="376"/>
          </a:xfrm>
        </p:grpSpPr>
        <p:sp>
          <p:nvSpPr>
            <p:cNvPr id="1000455" name="Text Box 7"/>
            <p:cNvSpPr txBox="1">
              <a:spLocks noChangeArrowheads="1"/>
            </p:cNvSpPr>
            <p:nvPr/>
          </p:nvSpPr>
          <p:spPr bwMode="auto">
            <a:xfrm>
              <a:off x="533" y="623"/>
              <a:ext cx="319" cy="352"/>
            </a:xfrm>
            <a:prstGeom prst="rect">
              <a:avLst/>
            </a:prstGeom>
            <a:noFill/>
            <a:ln w="9525">
              <a:noFill/>
              <a:miter lim="800000"/>
            </a:ln>
            <a:effectLst/>
          </p:spPr>
          <p:txBody>
            <a:bodyPr wrap="none" lIns="71670" tIns="35835" rIns="71670" bIns="35835">
              <a:spAutoFit/>
            </a:bodyPr>
            <a:lstStyle/>
            <a:p>
              <a:pPr algn="r" defTabSz="717550"/>
              <a:r>
                <a:rPr lang="en-US" altLang="zh-CN" sz="2400" b="1">
                  <a:solidFill>
                    <a:srgbClr val="000000"/>
                  </a:solidFill>
                  <a:ea typeface="宋体" panose="02010600030101010101" pitchFamily="2" charset="-122"/>
                </a:rPr>
                <a:t>1)</a:t>
              </a:r>
              <a:endParaRPr lang="en-US" altLang="zh-CN" sz="2400" b="1">
                <a:solidFill>
                  <a:srgbClr val="000000"/>
                </a:solidFill>
                <a:latin typeface="Arial" panose="020B0604020202020204" pitchFamily="34" charset="0"/>
                <a:ea typeface="宋体" panose="02010600030101010101" pitchFamily="2" charset="-122"/>
              </a:endParaRPr>
            </a:p>
          </p:txBody>
        </p:sp>
        <p:graphicFrame>
          <p:nvGraphicFramePr>
            <p:cNvPr id="1000456" name="Object 8"/>
            <p:cNvGraphicFramePr>
              <a:graphicFrameLocks noChangeAspect="1"/>
            </p:cNvGraphicFramePr>
            <p:nvPr/>
          </p:nvGraphicFramePr>
          <p:xfrm>
            <a:off x="1104" y="652"/>
            <a:ext cx="960" cy="347"/>
          </p:xfrm>
          <a:graphic>
            <a:graphicData uri="http://schemas.openxmlformats.org/presentationml/2006/ole">
              <mc:AlternateContent xmlns:mc="http://schemas.openxmlformats.org/markup-compatibility/2006">
                <mc:Choice xmlns:v="urn:schemas-microsoft-com:vml" Requires="v">
                  <p:oleObj spid="_x0000_s52322" name="Equation" r:id="rId4" imgW="13411200" imgH="4876800" progId="">
                    <p:embed/>
                  </p:oleObj>
                </mc:Choice>
                <mc:Fallback>
                  <p:oleObj name="Equation" r:id="rId4" imgW="13411200" imgH="4876800" progId="">
                    <p:embed/>
                    <p:pic>
                      <p:nvPicPr>
                        <p:cNvPr id="0" name="图片 52224"/>
                        <p:cNvPicPr>
                          <a:picLocks noChangeAspect="1"/>
                        </p:cNvPicPr>
                        <p:nvPr/>
                      </p:nvPicPr>
                      <p:blipFill>
                        <a:blip r:embed="rId5"/>
                        <a:stretch>
                          <a:fillRect/>
                        </a:stretch>
                      </p:blipFill>
                      <p:spPr>
                        <a:xfrm>
                          <a:off x="1104" y="652"/>
                          <a:ext cx="960" cy="347"/>
                        </a:xfrm>
                        <a:prstGeom prst="rect">
                          <a:avLst/>
                        </a:prstGeom>
                        <a:noFill/>
                        <a:ln w="9525">
                          <a:noFill/>
                        </a:ln>
                      </p:spPr>
                    </p:pic>
                  </p:oleObj>
                </mc:Fallback>
              </mc:AlternateContent>
            </a:graphicData>
          </a:graphic>
        </p:graphicFrame>
      </p:grpSp>
      <p:grpSp>
        <p:nvGrpSpPr>
          <p:cNvPr id="3" name="Group 9"/>
          <p:cNvGrpSpPr/>
          <p:nvPr/>
        </p:nvGrpSpPr>
        <p:grpSpPr bwMode="auto">
          <a:xfrm>
            <a:off x="907733" y="1881188"/>
            <a:ext cx="2457450" cy="720725"/>
            <a:chOff x="472" y="960"/>
            <a:chExt cx="1976" cy="578"/>
          </a:xfrm>
        </p:grpSpPr>
        <p:sp>
          <p:nvSpPr>
            <p:cNvPr id="1000458" name="Text Box 10"/>
            <p:cNvSpPr txBox="1">
              <a:spLocks noChangeArrowheads="1"/>
            </p:cNvSpPr>
            <p:nvPr/>
          </p:nvSpPr>
          <p:spPr bwMode="auto">
            <a:xfrm>
              <a:off x="472" y="1103"/>
              <a:ext cx="381" cy="351"/>
            </a:xfrm>
            <a:prstGeom prst="rect">
              <a:avLst/>
            </a:prstGeom>
            <a:noFill/>
            <a:ln w="9525">
              <a:noFill/>
              <a:miter lim="800000"/>
            </a:ln>
            <a:effectLst/>
          </p:spPr>
          <p:txBody>
            <a:bodyPr wrap="none" lIns="71670" tIns="35835" rIns="71670" bIns="35835">
              <a:spAutoFit/>
            </a:bodyPr>
            <a:lstStyle/>
            <a:p>
              <a:pPr algn="r" defTabSz="717550"/>
              <a:r>
                <a:rPr lang="en-US" altLang="zh-CN" sz="2400" b="1">
                  <a:solidFill>
                    <a:srgbClr val="000000"/>
                  </a:solidFill>
                  <a:ea typeface="宋体" panose="02010600030101010101" pitchFamily="2" charset="-122"/>
                </a:rPr>
                <a:t>2) </a:t>
              </a:r>
              <a:endParaRPr lang="en-US" altLang="zh-CN" sz="2400" b="1">
                <a:solidFill>
                  <a:srgbClr val="000000"/>
                </a:solidFill>
                <a:latin typeface="Arial" panose="020B0604020202020204" pitchFamily="34" charset="0"/>
                <a:ea typeface="宋体" panose="02010600030101010101" pitchFamily="2" charset="-122"/>
              </a:endParaRPr>
            </a:p>
          </p:txBody>
        </p:sp>
        <p:graphicFrame>
          <p:nvGraphicFramePr>
            <p:cNvPr id="1000459" name="Object 11"/>
            <p:cNvGraphicFramePr>
              <a:graphicFrameLocks noChangeAspect="1"/>
            </p:cNvGraphicFramePr>
            <p:nvPr/>
          </p:nvGraphicFramePr>
          <p:xfrm>
            <a:off x="912" y="960"/>
            <a:ext cx="1536" cy="578"/>
          </p:xfrm>
          <a:graphic>
            <a:graphicData uri="http://schemas.openxmlformats.org/presentationml/2006/ole">
              <mc:AlternateContent xmlns:mc="http://schemas.openxmlformats.org/markup-compatibility/2006">
                <mc:Choice xmlns:v="urn:schemas-microsoft-com:vml" Requires="v">
                  <p:oleObj spid="_x0000_s52323" name="Equation" r:id="rId6" imgW="21031200" imgH="7924800" progId="">
                    <p:embed/>
                  </p:oleObj>
                </mc:Choice>
                <mc:Fallback>
                  <p:oleObj name="Equation" r:id="rId6" imgW="21031200" imgH="7924800" progId="">
                    <p:embed/>
                    <p:pic>
                      <p:nvPicPr>
                        <p:cNvPr id="0" name="图片 52225"/>
                        <p:cNvPicPr>
                          <a:picLocks noChangeAspect="1"/>
                        </p:cNvPicPr>
                        <p:nvPr/>
                      </p:nvPicPr>
                      <p:blipFill>
                        <a:blip r:embed="rId7"/>
                        <a:stretch>
                          <a:fillRect/>
                        </a:stretch>
                      </p:blipFill>
                      <p:spPr>
                        <a:xfrm>
                          <a:off x="912" y="960"/>
                          <a:ext cx="1536" cy="578"/>
                        </a:xfrm>
                        <a:prstGeom prst="rect">
                          <a:avLst/>
                        </a:prstGeom>
                        <a:noFill/>
                        <a:ln w="9525">
                          <a:noFill/>
                        </a:ln>
                      </p:spPr>
                    </p:pic>
                  </p:oleObj>
                </mc:Fallback>
              </mc:AlternateContent>
            </a:graphicData>
          </a:graphic>
        </p:graphicFrame>
      </p:grpSp>
      <p:grpSp>
        <p:nvGrpSpPr>
          <p:cNvPr id="4" name="Group 12"/>
          <p:cNvGrpSpPr/>
          <p:nvPr/>
        </p:nvGrpSpPr>
        <p:grpSpPr bwMode="auto">
          <a:xfrm>
            <a:off x="2930208" y="2925445"/>
            <a:ext cx="815975" cy="1312863"/>
            <a:chOff x="3800" y="2011"/>
            <a:chExt cx="514" cy="827"/>
          </a:xfrm>
        </p:grpSpPr>
        <p:sp>
          <p:nvSpPr>
            <p:cNvPr id="1000461" name="Rectangle 13"/>
            <p:cNvSpPr>
              <a:spLocks noChangeArrowheads="1"/>
            </p:cNvSpPr>
            <p:nvPr/>
          </p:nvSpPr>
          <p:spPr bwMode="auto">
            <a:xfrm>
              <a:off x="3907" y="2188"/>
              <a:ext cx="270" cy="389"/>
            </a:xfrm>
            <a:prstGeom prst="rect">
              <a:avLst/>
            </a:prstGeom>
            <a:solidFill>
              <a:srgbClr val="FFFF00"/>
            </a:solidFill>
            <a:ln w="9525">
              <a:noFill/>
              <a:miter lim="800000"/>
            </a:ln>
            <a:effectLst/>
          </p:spPr>
          <p:txBody>
            <a:bodyPr wrap="none" anchor="ctr"/>
            <a:lstStyle/>
            <a:p>
              <a:endParaRPr lang="zh-CN" altLang="en-US"/>
            </a:p>
          </p:txBody>
        </p:sp>
        <p:sp>
          <p:nvSpPr>
            <p:cNvPr id="1000462" name="AutoShape 14"/>
            <p:cNvSpPr>
              <a:spLocks noChangeArrowheads="1"/>
            </p:cNvSpPr>
            <p:nvPr/>
          </p:nvSpPr>
          <p:spPr bwMode="auto">
            <a:xfrm rot="21537797" flipH="1">
              <a:off x="3907" y="2011"/>
              <a:ext cx="270" cy="177"/>
            </a:xfrm>
            <a:prstGeom prst="rtTriangle">
              <a:avLst/>
            </a:prstGeom>
            <a:solidFill>
              <a:srgbClr val="FFFF00"/>
            </a:solidFill>
            <a:ln w="9525">
              <a:noFill/>
              <a:miter lim="800000"/>
            </a:ln>
            <a:effectLst/>
          </p:spPr>
          <p:txBody>
            <a:bodyPr wrap="none" lIns="71658" tIns="35829" rIns="71658" bIns="35829" anchor="ctr"/>
            <a:lstStyle/>
            <a:p>
              <a:pPr algn="ctr" defTabSz="717550"/>
              <a:endParaRPr lang="zh-CN" altLang="en-US" sz="1900">
                <a:ea typeface="宋体" panose="02010600030101010101" pitchFamily="2" charset="-122"/>
              </a:endParaRPr>
            </a:p>
          </p:txBody>
        </p:sp>
        <p:graphicFrame>
          <p:nvGraphicFramePr>
            <p:cNvPr id="1000463" name="Object 15"/>
            <p:cNvGraphicFramePr>
              <a:graphicFrameLocks noChangeAspect="1"/>
            </p:cNvGraphicFramePr>
            <p:nvPr/>
          </p:nvGraphicFramePr>
          <p:xfrm>
            <a:off x="3800" y="2653"/>
            <a:ext cx="158" cy="174"/>
          </p:xfrm>
          <a:graphic>
            <a:graphicData uri="http://schemas.openxmlformats.org/presentationml/2006/ole">
              <mc:AlternateContent xmlns:mc="http://schemas.openxmlformats.org/markup-compatibility/2006">
                <mc:Choice xmlns:v="urn:schemas-microsoft-com:vml" Requires="v">
                  <p:oleObj spid="_x0000_s52324" name="公式" r:id="rId8" imgW="3048000" imgH="3352800" progId="">
                    <p:embed/>
                  </p:oleObj>
                </mc:Choice>
                <mc:Fallback>
                  <p:oleObj name="公式" r:id="rId8" imgW="3048000" imgH="3352800" progId="">
                    <p:embed/>
                    <p:pic>
                      <p:nvPicPr>
                        <p:cNvPr id="0" name="图片 52226"/>
                        <p:cNvPicPr>
                          <a:picLocks noChangeAspect="1"/>
                        </p:cNvPicPr>
                        <p:nvPr/>
                      </p:nvPicPr>
                      <p:blipFill>
                        <a:blip r:embed="rId9"/>
                        <a:stretch>
                          <a:fillRect/>
                        </a:stretch>
                      </p:blipFill>
                      <p:spPr>
                        <a:xfrm>
                          <a:off x="3800" y="2653"/>
                          <a:ext cx="158" cy="174"/>
                        </a:xfrm>
                        <a:prstGeom prst="rect">
                          <a:avLst/>
                        </a:prstGeom>
                        <a:noFill/>
                        <a:ln w="9525">
                          <a:noFill/>
                        </a:ln>
                      </p:spPr>
                    </p:pic>
                  </p:oleObj>
                </mc:Fallback>
              </mc:AlternateContent>
            </a:graphicData>
          </a:graphic>
        </p:graphicFrame>
        <p:graphicFrame>
          <p:nvGraphicFramePr>
            <p:cNvPr id="1000464" name="Object 16"/>
            <p:cNvGraphicFramePr>
              <a:graphicFrameLocks noChangeAspect="1"/>
            </p:cNvGraphicFramePr>
            <p:nvPr/>
          </p:nvGraphicFramePr>
          <p:xfrm>
            <a:off x="3936" y="2238"/>
            <a:ext cx="190" cy="223"/>
          </p:xfrm>
          <a:graphic>
            <a:graphicData uri="http://schemas.openxmlformats.org/presentationml/2006/ole">
              <mc:AlternateContent xmlns:mc="http://schemas.openxmlformats.org/markup-compatibility/2006">
                <mc:Choice xmlns:v="urn:schemas-microsoft-com:vml" Requires="v">
                  <p:oleObj spid="_x0000_s52325" name="公式" r:id="rId10" imgW="3657600" imgH="4267200" progId="">
                    <p:embed/>
                  </p:oleObj>
                </mc:Choice>
                <mc:Fallback>
                  <p:oleObj name="公式" r:id="rId10" imgW="3657600" imgH="4267200" progId="">
                    <p:embed/>
                    <p:pic>
                      <p:nvPicPr>
                        <p:cNvPr id="0" name="图片 52227"/>
                        <p:cNvPicPr>
                          <a:picLocks noChangeAspect="1"/>
                        </p:cNvPicPr>
                        <p:nvPr/>
                      </p:nvPicPr>
                      <p:blipFill>
                        <a:blip r:embed="rId11"/>
                        <a:stretch>
                          <a:fillRect/>
                        </a:stretch>
                      </p:blipFill>
                      <p:spPr>
                        <a:xfrm>
                          <a:off x="3936" y="2238"/>
                          <a:ext cx="190" cy="223"/>
                        </a:xfrm>
                        <a:prstGeom prst="rect">
                          <a:avLst/>
                        </a:prstGeom>
                        <a:noFill/>
                        <a:ln w="9525">
                          <a:noFill/>
                        </a:ln>
                      </p:spPr>
                    </p:pic>
                  </p:oleObj>
                </mc:Fallback>
              </mc:AlternateContent>
            </a:graphicData>
          </a:graphic>
        </p:graphicFrame>
        <p:graphicFrame>
          <p:nvGraphicFramePr>
            <p:cNvPr id="1000465" name="Object 17"/>
            <p:cNvGraphicFramePr>
              <a:graphicFrameLocks noChangeAspect="1"/>
            </p:cNvGraphicFramePr>
            <p:nvPr/>
          </p:nvGraphicFramePr>
          <p:xfrm>
            <a:off x="4156" y="2617"/>
            <a:ext cx="158" cy="221"/>
          </p:xfrm>
          <a:graphic>
            <a:graphicData uri="http://schemas.openxmlformats.org/presentationml/2006/ole">
              <mc:AlternateContent xmlns:mc="http://schemas.openxmlformats.org/markup-compatibility/2006">
                <mc:Choice xmlns:v="urn:schemas-microsoft-com:vml" Requires="v">
                  <p:oleObj spid="_x0000_s52326" name="公式" r:id="rId12" imgW="3048000" imgH="4267200" progId="">
                    <p:embed/>
                  </p:oleObj>
                </mc:Choice>
                <mc:Fallback>
                  <p:oleObj name="公式" r:id="rId12" imgW="3048000" imgH="4267200" progId="">
                    <p:embed/>
                    <p:pic>
                      <p:nvPicPr>
                        <p:cNvPr id="0" name="图片 52228"/>
                        <p:cNvPicPr>
                          <a:picLocks noChangeAspect="1"/>
                        </p:cNvPicPr>
                        <p:nvPr/>
                      </p:nvPicPr>
                      <p:blipFill>
                        <a:blip r:embed="rId13"/>
                        <a:stretch>
                          <a:fillRect/>
                        </a:stretch>
                      </p:blipFill>
                      <p:spPr>
                        <a:xfrm>
                          <a:off x="4156" y="2617"/>
                          <a:ext cx="158" cy="221"/>
                        </a:xfrm>
                        <a:prstGeom prst="rect">
                          <a:avLst/>
                        </a:prstGeom>
                        <a:noFill/>
                        <a:ln w="9525">
                          <a:noFill/>
                        </a:ln>
                      </p:spPr>
                    </p:pic>
                  </p:oleObj>
                </mc:Fallback>
              </mc:AlternateContent>
            </a:graphicData>
          </a:graphic>
        </p:graphicFrame>
        <p:graphicFrame>
          <p:nvGraphicFramePr>
            <p:cNvPr id="1000466" name="Object 18"/>
            <p:cNvGraphicFramePr>
              <a:graphicFrameLocks noChangeAspect="1"/>
            </p:cNvGraphicFramePr>
            <p:nvPr/>
          </p:nvGraphicFramePr>
          <p:xfrm>
            <a:off x="4135" y="2542"/>
            <a:ext cx="94" cy="94"/>
          </p:xfrm>
          <a:graphic>
            <a:graphicData uri="http://schemas.openxmlformats.org/presentationml/2006/ole">
              <mc:AlternateContent xmlns:mc="http://schemas.openxmlformats.org/markup-compatibility/2006">
                <mc:Choice xmlns:v="urn:schemas-microsoft-com:vml" Requires="v">
                  <p:oleObj spid="_x0000_s52327" name="Equation" r:id="rId14" imgW="4572000" imgH="4572000" progId="">
                    <p:embed/>
                  </p:oleObj>
                </mc:Choice>
                <mc:Fallback>
                  <p:oleObj name="Equation" r:id="rId14" imgW="4572000" imgH="4572000" progId="">
                    <p:embed/>
                    <p:pic>
                      <p:nvPicPr>
                        <p:cNvPr id="0" name="图片 52229"/>
                        <p:cNvPicPr>
                          <a:picLocks noChangeAspect="1"/>
                        </p:cNvPicPr>
                        <p:nvPr/>
                      </p:nvPicPr>
                      <p:blipFill>
                        <a:blip r:embed="rId15"/>
                        <a:stretch>
                          <a:fillRect/>
                        </a:stretch>
                      </p:blipFill>
                      <p:spPr>
                        <a:xfrm>
                          <a:off x="4135" y="2542"/>
                          <a:ext cx="94" cy="94"/>
                        </a:xfrm>
                        <a:prstGeom prst="rect">
                          <a:avLst/>
                        </a:prstGeom>
                        <a:noFill/>
                        <a:ln w="9525">
                          <a:noFill/>
                        </a:ln>
                      </p:spPr>
                    </p:pic>
                  </p:oleObj>
                </mc:Fallback>
              </mc:AlternateContent>
            </a:graphicData>
          </a:graphic>
        </p:graphicFrame>
        <p:graphicFrame>
          <p:nvGraphicFramePr>
            <p:cNvPr id="1000467" name="Object 19"/>
            <p:cNvGraphicFramePr>
              <a:graphicFrameLocks noChangeAspect="1"/>
            </p:cNvGraphicFramePr>
            <p:nvPr/>
          </p:nvGraphicFramePr>
          <p:xfrm>
            <a:off x="3836" y="2546"/>
            <a:ext cx="94" cy="94"/>
          </p:xfrm>
          <a:graphic>
            <a:graphicData uri="http://schemas.openxmlformats.org/presentationml/2006/ole">
              <mc:AlternateContent xmlns:mc="http://schemas.openxmlformats.org/markup-compatibility/2006">
                <mc:Choice xmlns:v="urn:schemas-microsoft-com:vml" Requires="v">
                  <p:oleObj spid="_x0000_s52328" name="Equation" r:id="rId16" imgW="4572000" imgH="4572000" progId="">
                    <p:embed/>
                  </p:oleObj>
                </mc:Choice>
                <mc:Fallback>
                  <p:oleObj name="Equation" r:id="rId16" imgW="4572000" imgH="4572000" progId="">
                    <p:embed/>
                    <p:pic>
                      <p:nvPicPr>
                        <p:cNvPr id="0" name="图片 52230"/>
                        <p:cNvPicPr>
                          <a:picLocks noChangeAspect="1"/>
                        </p:cNvPicPr>
                        <p:nvPr/>
                      </p:nvPicPr>
                      <p:blipFill>
                        <a:blip r:embed="rId15"/>
                        <a:stretch>
                          <a:fillRect/>
                        </a:stretch>
                      </p:blipFill>
                      <p:spPr>
                        <a:xfrm>
                          <a:off x="3836" y="2546"/>
                          <a:ext cx="94" cy="94"/>
                        </a:xfrm>
                        <a:prstGeom prst="rect">
                          <a:avLst/>
                        </a:prstGeom>
                        <a:noFill/>
                        <a:ln w="9525">
                          <a:noFill/>
                        </a:ln>
                      </p:spPr>
                    </p:pic>
                  </p:oleObj>
                </mc:Fallback>
              </mc:AlternateContent>
            </a:graphicData>
          </a:graphic>
        </p:graphicFrame>
      </p:grpSp>
      <p:grpSp>
        <p:nvGrpSpPr>
          <p:cNvPr id="5" name="Group 20"/>
          <p:cNvGrpSpPr/>
          <p:nvPr/>
        </p:nvGrpSpPr>
        <p:grpSpPr bwMode="auto">
          <a:xfrm>
            <a:off x="914083" y="2361883"/>
            <a:ext cx="3895725" cy="1911350"/>
            <a:chOff x="535" y="1376"/>
            <a:chExt cx="2454" cy="1204"/>
          </a:xfrm>
        </p:grpSpPr>
        <p:grpSp>
          <p:nvGrpSpPr>
            <p:cNvPr id="6" name="Group 21"/>
            <p:cNvGrpSpPr/>
            <p:nvPr/>
          </p:nvGrpSpPr>
          <p:grpSpPr bwMode="auto">
            <a:xfrm>
              <a:off x="535" y="1585"/>
              <a:ext cx="2454" cy="889"/>
              <a:chOff x="535" y="1585"/>
              <a:chExt cx="2454" cy="889"/>
            </a:xfrm>
          </p:grpSpPr>
          <p:sp>
            <p:nvSpPr>
              <p:cNvPr id="1000470" name="Line 22"/>
              <p:cNvSpPr>
                <a:spLocks noChangeShapeType="1"/>
              </p:cNvSpPr>
              <p:nvPr/>
            </p:nvSpPr>
            <p:spPr bwMode="auto">
              <a:xfrm flipH="1">
                <a:off x="535" y="2077"/>
                <a:ext cx="151" cy="226"/>
              </a:xfrm>
              <a:prstGeom prst="line">
                <a:avLst/>
              </a:prstGeom>
              <a:noFill/>
              <a:ln w="28575">
                <a:solidFill>
                  <a:srgbClr val="CC00FF"/>
                </a:solidFill>
                <a:round/>
              </a:ln>
              <a:effectLst/>
            </p:spPr>
            <p:txBody>
              <a:bodyPr wrap="none" anchor="ctr"/>
              <a:lstStyle/>
              <a:p>
                <a:endParaRPr lang="zh-CN" altLang="en-US"/>
              </a:p>
            </p:txBody>
          </p:sp>
          <p:sp>
            <p:nvSpPr>
              <p:cNvPr id="1000471" name="Line 23"/>
              <p:cNvSpPr>
                <a:spLocks noChangeShapeType="1"/>
              </p:cNvSpPr>
              <p:nvPr/>
            </p:nvSpPr>
            <p:spPr bwMode="auto">
              <a:xfrm flipH="1">
                <a:off x="648" y="2077"/>
                <a:ext cx="150" cy="226"/>
              </a:xfrm>
              <a:prstGeom prst="line">
                <a:avLst/>
              </a:prstGeom>
              <a:noFill/>
              <a:ln w="28575">
                <a:solidFill>
                  <a:srgbClr val="CC00FF"/>
                </a:solidFill>
                <a:round/>
              </a:ln>
              <a:effectLst/>
            </p:spPr>
            <p:txBody>
              <a:bodyPr wrap="none" anchor="ctr"/>
              <a:lstStyle/>
              <a:p>
                <a:endParaRPr lang="zh-CN" altLang="en-US"/>
              </a:p>
            </p:txBody>
          </p:sp>
          <p:sp>
            <p:nvSpPr>
              <p:cNvPr id="1000472" name="Line 24"/>
              <p:cNvSpPr>
                <a:spLocks noChangeShapeType="1"/>
              </p:cNvSpPr>
              <p:nvPr/>
            </p:nvSpPr>
            <p:spPr bwMode="auto">
              <a:xfrm flipH="1">
                <a:off x="761" y="2077"/>
                <a:ext cx="150" cy="226"/>
              </a:xfrm>
              <a:prstGeom prst="line">
                <a:avLst/>
              </a:prstGeom>
              <a:noFill/>
              <a:ln w="28575">
                <a:solidFill>
                  <a:srgbClr val="CC00FF"/>
                </a:solidFill>
                <a:round/>
              </a:ln>
              <a:effectLst/>
            </p:spPr>
            <p:txBody>
              <a:bodyPr wrap="none" anchor="ctr"/>
              <a:lstStyle/>
              <a:p>
                <a:endParaRPr lang="zh-CN" altLang="en-US"/>
              </a:p>
            </p:txBody>
          </p:sp>
          <p:sp>
            <p:nvSpPr>
              <p:cNvPr id="1000473" name="Line 25"/>
              <p:cNvSpPr>
                <a:spLocks noChangeShapeType="1"/>
              </p:cNvSpPr>
              <p:nvPr/>
            </p:nvSpPr>
            <p:spPr bwMode="auto">
              <a:xfrm flipH="1">
                <a:off x="874" y="2077"/>
                <a:ext cx="150" cy="226"/>
              </a:xfrm>
              <a:prstGeom prst="line">
                <a:avLst/>
              </a:prstGeom>
              <a:noFill/>
              <a:ln w="28575">
                <a:solidFill>
                  <a:srgbClr val="CC00FF"/>
                </a:solidFill>
                <a:round/>
              </a:ln>
              <a:effectLst/>
            </p:spPr>
            <p:txBody>
              <a:bodyPr wrap="none" anchor="ctr"/>
              <a:lstStyle/>
              <a:p>
                <a:endParaRPr lang="zh-CN" altLang="en-US"/>
              </a:p>
            </p:txBody>
          </p:sp>
          <p:sp>
            <p:nvSpPr>
              <p:cNvPr id="1000474" name="Line 26"/>
              <p:cNvSpPr>
                <a:spLocks noChangeShapeType="1"/>
              </p:cNvSpPr>
              <p:nvPr/>
            </p:nvSpPr>
            <p:spPr bwMode="auto">
              <a:xfrm flipH="1">
                <a:off x="987" y="2077"/>
                <a:ext cx="150" cy="226"/>
              </a:xfrm>
              <a:prstGeom prst="line">
                <a:avLst/>
              </a:prstGeom>
              <a:noFill/>
              <a:ln w="28575">
                <a:solidFill>
                  <a:srgbClr val="CC00FF"/>
                </a:solidFill>
                <a:round/>
              </a:ln>
              <a:effectLst/>
            </p:spPr>
            <p:txBody>
              <a:bodyPr wrap="none" anchor="ctr"/>
              <a:lstStyle/>
              <a:p>
                <a:endParaRPr lang="zh-CN" altLang="en-US"/>
              </a:p>
            </p:txBody>
          </p:sp>
          <p:sp>
            <p:nvSpPr>
              <p:cNvPr id="1000475" name="Line 27"/>
              <p:cNvSpPr>
                <a:spLocks noChangeShapeType="1"/>
              </p:cNvSpPr>
              <p:nvPr/>
            </p:nvSpPr>
            <p:spPr bwMode="auto">
              <a:xfrm flipH="1">
                <a:off x="1099" y="1889"/>
                <a:ext cx="264" cy="414"/>
              </a:xfrm>
              <a:prstGeom prst="line">
                <a:avLst/>
              </a:prstGeom>
              <a:noFill/>
              <a:ln w="28575">
                <a:solidFill>
                  <a:srgbClr val="CC00FF"/>
                </a:solidFill>
                <a:round/>
              </a:ln>
              <a:effectLst/>
            </p:spPr>
            <p:txBody>
              <a:bodyPr wrap="none" anchor="ctr"/>
              <a:lstStyle/>
              <a:p>
                <a:endParaRPr lang="zh-CN" altLang="en-US"/>
              </a:p>
            </p:txBody>
          </p:sp>
          <p:sp>
            <p:nvSpPr>
              <p:cNvPr id="1000476" name="Line 28"/>
              <p:cNvSpPr>
                <a:spLocks noChangeShapeType="1"/>
              </p:cNvSpPr>
              <p:nvPr/>
            </p:nvSpPr>
            <p:spPr bwMode="auto">
              <a:xfrm flipH="1">
                <a:off x="1212" y="1625"/>
                <a:ext cx="414" cy="678"/>
              </a:xfrm>
              <a:prstGeom prst="line">
                <a:avLst/>
              </a:prstGeom>
              <a:noFill/>
              <a:ln w="28575">
                <a:solidFill>
                  <a:srgbClr val="CC00FF"/>
                </a:solidFill>
                <a:round/>
              </a:ln>
              <a:effectLst/>
            </p:spPr>
            <p:txBody>
              <a:bodyPr wrap="none" anchor="ctr"/>
              <a:lstStyle/>
              <a:p>
                <a:endParaRPr lang="zh-CN" altLang="en-US"/>
              </a:p>
            </p:txBody>
          </p:sp>
          <p:sp>
            <p:nvSpPr>
              <p:cNvPr id="1000477" name="Line 29"/>
              <p:cNvSpPr>
                <a:spLocks noChangeShapeType="1"/>
              </p:cNvSpPr>
              <p:nvPr/>
            </p:nvSpPr>
            <p:spPr bwMode="auto">
              <a:xfrm flipH="1">
                <a:off x="1325" y="1738"/>
                <a:ext cx="377" cy="565"/>
              </a:xfrm>
              <a:prstGeom prst="line">
                <a:avLst/>
              </a:prstGeom>
              <a:noFill/>
              <a:ln w="28575">
                <a:solidFill>
                  <a:srgbClr val="CC00FF"/>
                </a:solidFill>
                <a:round/>
              </a:ln>
              <a:effectLst/>
            </p:spPr>
            <p:txBody>
              <a:bodyPr wrap="none" anchor="ctr"/>
              <a:lstStyle/>
              <a:p>
                <a:endParaRPr lang="zh-CN" altLang="en-US"/>
              </a:p>
            </p:txBody>
          </p:sp>
          <p:sp>
            <p:nvSpPr>
              <p:cNvPr id="1000478" name="Line 30"/>
              <p:cNvSpPr>
                <a:spLocks noChangeShapeType="1"/>
              </p:cNvSpPr>
              <p:nvPr/>
            </p:nvSpPr>
            <p:spPr bwMode="auto">
              <a:xfrm flipH="1">
                <a:off x="1438" y="1851"/>
                <a:ext cx="301" cy="452"/>
              </a:xfrm>
              <a:prstGeom prst="line">
                <a:avLst/>
              </a:prstGeom>
              <a:noFill/>
              <a:ln w="28575">
                <a:solidFill>
                  <a:srgbClr val="CC00FF"/>
                </a:solidFill>
                <a:round/>
              </a:ln>
              <a:effectLst/>
            </p:spPr>
            <p:txBody>
              <a:bodyPr wrap="none" anchor="ctr"/>
              <a:lstStyle/>
              <a:p>
                <a:endParaRPr lang="zh-CN" altLang="en-US"/>
              </a:p>
            </p:txBody>
          </p:sp>
          <p:sp>
            <p:nvSpPr>
              <p:cNvPr id="1000479" name="Line 31"/>
              <p:cNvSpPr>
                <a:spLocks noChangeShapeType="1"/>
              </p:cNvSpPr>
              <p:nvPr/>
            </p:nvSpPr>
            <p:spPr bwMode="auto">
              <a:xfrm flipH="1">
                <a:off x="1551" y="1889"/>
                <a:ext cx="263" cy="414"/>
              </a:xfrm>
              <a:prstGeom prst="line">
                <a:avLst/>
              </a:prstGeom>
              <a:noFill/>
              <a:ln w="28575">
                <a:solidFill>
                  <a:srgbClr val="CC00FF"/>
                </a:solidFill>
                <a:round/>
              </a:ln>
              <a:effectLst/>
            </p:spPr>
            <p:txBody>
              <a:bodyPr wrap="none" anchor="ctr"/>
              <a:lstStyle/>
              <a:p>
                <a:endParaRPr lang="zh-CN" altLang="en-US"/>
              </a:p>
            </p:txBody>
          </p:sp>
          <p:sp>
            <p:nvSpPr>
              <p:cNvPr id="1000480" name="Line 32"/>
              <p:cNvSpPr>
                <a:spLocks noChangeShapeType="1"/>
              </p:cNvSpPr>
              <p:nvPr/>
            </p:nvSpPr>
            <p:spPr bwMode="auto">
              <a:xfrm flipH="1">
                <a:off x="1664" y="1889"/>
                <a:ext cx="263" cy="414"/>
              </a:xfrm>
              <a:prstGeom prst="line">
                <a:avLst/>
              </a:prstGeom>
              <a:noFill/>
              <a:ln w="28575">
                <a:solidFill>
                  <a:srgbClr val="CC00FF"/>
                </a:solidFill>
                <a:round/>
              </a:ln>
              <a:effectLst/>
            </p:spPr>
            <p:txBody>
              <a:bodyPr wrap="none" anchor="ctr"/>
              <a:lstStyle/>
              <a:p>
                <a:endParaRPr lang="zh-CN" altLang="en-US"/>
              </a:p>
            </p:txBody>
          </p:sp>
          <p:sp>
            <p:nvSpPr>
              <p:cNvPr id="1000481" name="Line 33"/>
              <p:cNvSpPr>
                <a:spLocks noChangeShapeType="1"/>
              </p:cNvSpPr>
              <p:nvPr/>
            </p:nvSpPr>
            <p:spPr bwMode="auto">
              <a:xfrm flipH="1">
                <a:off x="1777" y="1776"/>
                <a:ext cx="339" cy="527"/>
              </a:xfrm>
              <a:prstGeom prst="line">
                <a:avLst/>
              </a:prstGeom>
              <a:noFill/>
              <a:ln w="28575">
                <a:solidFill>
                  <a:srgbClr val="CC00FF"/>
                </a:solidFill>
                <a:round/>
              </a:ln>
              <a:effectLst/>
            </p:spPr>
            <p:txBody>
              <a:bodyPr wrap="none" anchor="ctr"/>
              <a:lstStyle/>
              <a:p>
                <a:endParaRPr lang="zh-CN" altLang="en-US"/>
              </a:p>
            </p:txBody>
          </p:sp>
          <p:sp>
            <p:nvSpPr>
              <p:cNvPr id="1000482" name="Line 34"/>
              <p:cNvSpPr>
                <a:spLocks noChangeShapeType="1"/>
              </p:cNvSpPr>
              <p:nvPr/>
            </p:nvSpPr>
            <p:spPr bwMode="auto">
              <a:xfrm flipH="1">
                <a:off x="1890" y="1776"/>
                <a:ext cx="338" cy="527"/>
              </a:xfrm>
              <a:prstGeom prst="line">
                <a:avLst/>
              </a:prstGeom>
              <a:noFill/>
              <a:ln w="28575">
                <a:solidFill>
                  <a:srgbClr val="CC00FF"/>
                </a:solidFill>
                <a:round/>
              </a:ln>
              <a:effectLst/>
            </p:spPr>
            <p:txBody>
              <a:bodyPr wrap="none" anchor="ctr"/>
              <a:lstStyle/>
              <a:p>
                <a:endParaRPr lang="zh-CN" altLang="en-US"/>
              </a:p>
            </p:txBody>
          </p:sp>
          <p:sp>
            <p:nvSpPr>
              <p:cNvPr id="1000483" name="Line 35"/>
              <p:cNvSpPr>
                <a:spLocks noChangeShapeType="1"/>
              </p:cNvSpPr>
              <p:nvPr/>
            </p:nvSpPr>
            <p:spPr bwMode="auto">
              <a:xfrm flipH="1">
                <a:off x="2003" y="1851"/>
                <a:ext cx="301" cy="452"/>
              </a:xfrm>
              <a:prstGeom prst="line">
                <a:avLst/>
              </a:prstGeom>
              <a:noFill/>
              <a:ln w="28575">
                <a:solidFill>
                  <a:srgbClr val="CC00FF"/>
                </a:solidFill>
                <a:round/>
              </a:ln>
              <a:effectLst/>
            </p:spPr>
            <p:txBody>
              <a:bodyPr wrap="none" anchor="ctr"/>
              <a:lstStyle/>
              <a:p>
                <a:endParaRPr lang="zh-CN" altLang="en-US"/>
              </a:p>
            </p:txBody>
          </p:sp>
          <p:sp>
            <p:nvSpPr>
              <p:cNvPr id="1000484" name="Line 36"/>
              <p:cNvSpPr>
                <a:spLocks noChangeShapeType="1"/>
              </p:cNvSpPr>
              <p:nvPr/>
            </p:nvSpPr>
            <p:spPr bwMode="auto">
              <a:xfrm flipH="1">
                <a:off x="2266" y="2002"/>
                <a:ext cx="151" cy="263"/>
              </a:xfrm>
              <a:prstGeom prst="line">
                <a:avLst/>
              </a:prstGeom>
              <a:noFill/>
              <a:ln w="28575">
                <a:solidFill>
                  <a:srgbClr val="CC00FF"/>
                </a:solidFill>
                <a:round/>
              </a:ln>
              <a:effectLst/>
            </p:spPr>
            <p:txBody>
              <a:bodyPr wrap="none" anchor="ctr"/>
              <a:lstStyle/>
              <a:p>
                <a:endParaRPr lang="zh-CN" altLang="en-US"/>
              </a:p>
            </p:txBody>
          </p:sp>
          <p:sp>
            <p:nvSpPr>
              <p:cNvPr id="1000485" name="Line 37"/>
              <p:cNvSpPr>
                <a:spLocks noChangeShapeType="1"/>
              </p:cNvSpPr>
              <p:nvPr/>
            </p:nvSpPr>
            <p:spPr bwMode="auto">
              <a:xfrm flipH="1">
                <a:off x="2153" y="1926"/>
                <a:ext cx="226" cy="377"/>
              </a:xfrm>
              <a:prstGeom prst="line">
                <a:avLst/>
              </a:prstGeom>
              <a:noFill/>
              <a:ln w="28575">
                <a:solidFill>
                  <a:srgbClr val="CC00FF"/>
                </a:solidFill>
                <a:round/>
              </a:ln>
              <a:effectLst/>
            </p:spPr>
            <p:txBody>
              <a:bodyPr wrap="none" anchor="ctr"/>
              <a:lstStyle/>
              <a:p>
                <a:endParaRPr lang="zh-CN" altLang="en-US"/>
              </a:p>
            </p:txBody>
          </p:sp>
          <p:sp>
            <p:nvSpPr>
              <p:cNvPr id="1000486" name="Line 38"/>
              <p:cNvSpPr>
                <a:spLocks noChangeShapeType="1"/>
              </p:cNvSpPr>
              <p:nvPr/>
            </p:nvSpPr>
            <p:spPr bwMode="auto">
              <a:xfrm flipH="1">
                <a:off x="2341" y="1964"/>
                <a:ext cx="188" cy="339"/>
              </a:xfrm>
              <a:prstGeom prst="line">
                <a:avLst/>
              </a:prstGeom>
              <a:noFill/>
              <a:ln w="28575">
                <a:solidFill>
                  <a:srgbClr val="CC00FF"/>
                </a:solidFill>
                <a:round/>
              </a:ln>
              <a:effectLst/>
            </p:spPr>
            <p:txBody>
              <a:bodyPr wrap="none" anchor="ctr"/>
              <a:lstStyle/>
              <a:p>
                <a:endParaRPr lang="zh-CN" altLang="en-US"/>
              </a:p>
            </p:txBody>
          </p:sp>
          <p:sp>
            <p:nvSpPr>
              <p:cNvPr id="1000487" name="Line 39"/>
              <p:cNvSpPr>
                <a:spLocks noChangeShapeType="1"/>
              </p:cNvSpPr>
              <p:nvPr/>
            </p:nvSpPr>
            <p:spPr bwMode="auto">
              <a:xfrm flipH="1">
                <a:off x="2454" y="2027"/>
                <a:ext cx="122" cy="276"/>
              </a:xfrm>
              <a:prstGeom prst="line">
                <a:avLst/>
              </a:prstGeom>
              <a:noFill/>
              <a:ln w="28575">
                <a:solidFill>
                  <a:srgbClr val="CC00FF"/>
                </a:solidFill>
                <a:round/>
              </a:ln>
              <a:effectLst/>
            </p:spPr>
            <p:txBody>
              <a:bodyPr wrap="none" anchor="ctr"/>
              <a:lstStyle/>
              <a:p>
                <a:endParaRPr lang="zh-CN" altLang="en-US"/>
              </a:p>
            </p:txBody>
          </p:sp>
          <p:sp>
            <p:nvSpPr>
              <p:cNvPr id="1000488" name="Line 40"/>
              <p:cNvSpPr>
                <a:spLocks noChangeShapeType="1"/>
              </p:cNvSpPr>
              <p:nvPr/>
            </p:nvSpPr>
            <p:spPr bwMode="auto">
              <a:xfrm flipH="1">
                <a:off x="2567" y="2077"/>
                <a:ext cx="113" cy="226"/>
              </a:xfrm>
              <a:prstGeom prst="line">
                <a:avLst/>
              </a:prstGeom>
              <a:noFill/>
              <a:ln w="28575">
                <a:solidFill>
                  <a:srgbClr val="CC00FF"/>
                </a:solidFill>
                <a:round/>
              </a:ln>
              <a:effectLst/>
            </p:spPr>
            <p:txBody>
              <a:bodyPr wrap="none" anchor="ctr"/>
              <a:lstStyle/>
              <a:p>
                <a:endParaRPr lang="zh-CN" altLang="en-US"/>
              </a:p>
            </p:txBody>
          </p:sp>
          <p:sp>
            <p:nvSpPr>
              <p:cNvPr id="1000489" name="Text Box 41"/>
              <p:cNvSpPr txBox="1">
                <a:spLocks noChangeArrowheads="1"/>
              </p:cNvSpPr>
              <p:nvPr/>
            </p:nvSpPr>
            <p:spPr bwMode="auto">
              <a:xfrm>
                <a:off x="1495" y="1732"/>
                <a:ext cx="202" cy="315"/>
              </a:xfrm>
              <a:prstGeom prst="rect">
                <a:avLst/>
              </a:prstGeom>
              <a:noFill/>
              <a:ln w="9525">
                <a:noFill/>
                <a:miter lim="800000"/>
              </a:ln>
              <a:effectLst/>
            </p:spPr>
            <p:txBody>
              <a:bodyPr wrap="none" lIns="71658" tIns="35829" rIns="71658" bIns="35829">
                <a:spAutoFit/>
              </a:bodyPr>
              <a:lstStyle/>
              <a:p>
                <a:pPr defTabSz="717550"/>
                <a:r>
                  <a:rPr lang="en-US" altLang="zh-CN" b="1">
                    <a:solidFill>
                      <a:srgbClr val="0000FF"/>
                    </a:solidFill>
                    <a:ea typeface="宋体" panose="02010600030101010101" pitchFamily="2" charset="-122"/>
                  </a:rPr>
                  <a:t>1</a:t>
                </a:r>
                <a:endParaRPr lang="en-US" altLang="zh-CN" sz="1900">
                  <a:solidFill>
                    <a:srgbClr val="0000FF"/>
                  </a:solidFill>
                  <a:ea typeface="宋体" panose="02010600030101010101" pitchFamily="2" charset="-122"/>
                </a:endParaRPr>
              </a:p>
            </p:txBody>
          </p:sp>
          <p:graphicFrame>
            <p:nvGraphicFramePr>
              <p:cNvPr id="1000490" name="Object 42"/>
              <p:cNvGraphicFramePr>
                <a:graphicFrameLocks noChangeAspect="1"/>
              </p:cNvGraphicFramePr>
              <p:nvPr/>
            </p:nvGraphicFramePr>
            <p:xfrm>
              <a:off x="2839" y="2352"/>
              <a:ext cx="150" cy="119"/>
            </p:xfrm>
            <a:graphic>
              <a:graphicData uri="http://schemas.openxmlformats.org/presentationml/2006/ole">
                <mc:AlternateContent xmlns:mc="http://schemas.openxmlformats.org/markup-compatibility/2006">
                  <mc:Choice xmlns:v="urn:schemas-microsoft-com:vml" Requires="v">
                    <p:oleObj spid="_x0000_s52329" name="Equation" r:id="rId17" imgW="6096000" imgH="5791200" progId="">
                      <p:embed/>
                    </p:oleObj>
                  </mc:Choice>
                  <mc:Fallback>
                    <p:oleObj name="Equation" r:id="rId17" imgW="6096000" imgH="5791200" progId="">
                      <p:embed/>
                      <p:pic>
                        <p:nvPicPr>
                          <p:cNvPr id="0" name="图片 52231"/>
                          <p:cNvPicPr>
                            <a:picLocks noChangeAspect="1"/>
                          </p:cNvPicPr>
                          <p:nvPr/>
                        </p:nvPicPr>
                        <p:blipFill>
                          <a:blip r:embed="rId18"/>
                          <a:stretch>
                            <a:fillRect/>
                          </a:stretch>
                        </p:blipFill>
                        <p:spPr>
                          <a:xfrm>
                            <a:off x="2839" y="2352"/>
                            <a:ext cx="150" cy="119"/>
                          </a:xfrm>
                          <a:prstGeom prst="rect">
                            <a:avLst/>
                          </a:prstGeom>
                          <a:noFill/>
                          <a:ln w="9525">
                            <a:noFill/>
                          </a:ln>
                        </p:spPr>
                      </p:pic>
                    </p:oleObj>
                  </mc:Fallback>
                </mc:AlternateContent>
              </a:graphicData>
            </a:graphic>
          </p:graphicFrame>
          <p:graphicFrame>
            <p:nvGraphicFramePr>
              <p:cNvPr id="1000491" name="Object 43"/>
              <p:cNvGraphicFramePr>
                <a:graphicFrameLocks noChangeAspect="1"/>
              </p:cNvGraphicFramePr>
              <p:nvPr/>
            </p:nvGraphicFramePr>
            <p:xfrm>
              <a:off x="1331" y="2349"/>
              <a:ext cx="135" cy="125"/>
            </p:xfrm>
            <a:graphic>
              <a:graphicData uri="http://schemas.openxmlformats.org/presentationml/2006/ole">
                <mc:AlternateContent xmlns:mc="http://schemas.openxmlformats.org/markup-compatibility/2006">
                  <mc:Choice xmlns:v="urn:schemas-microsoft-com:vml" Requires="v">
                    <p:oleObj spid="_x0000_s52330" name="Equation" r:id="rId19" imgW="5486400" imgH="6096000" progId="">
                      <p:embed/>
                    </p:oleObj>
                  </mc:Choice>
                  <mc:Fallback>
                    <p:oleObj name="Equation" r:id="rId19" imgW="5486400" imgH="6096000" progId="">
                      <p:embed/>
                      <p:pic>
                        <p:nvPicPr>
                          <p:cNvPr id="0" name="图片 52232"/>
                          <p:cNvPicPr>
                            <a:picLocks noChangeAspect="1"/>
                          </p:cNvPicPr>
                          <p:nvPr/>
                        </p:nvPicPr>
                        <p:blipFill>
                          <a:blip r:embed="rId20"/>
                          <a:stretch>
                            <a:fillRect/>
                          </a:stretch>
                        </p:blipFill>
                        <p:spPr>
                          <a:xfrm>
                            <a:off x="1331" y="2349"/>
                            <a:ext cx="135" cy="125"/>
                          </a:xfrm>
                          <a:prstGeom prst="rect">
                            <a:avLst/>
                          </a:prstGeom>
                          <a:noFill/>
                          <a:ln w="9525">
                            <a:noFill/>
                          </a:ln>
                        </p:spPr>
                      </p:pic>
                    </p:oleObj>
                  </mc:Fallback>
                </mc:AlternateContent>
              </a:graphicData>
            </a:graphic>
          </p:graphicFrame>
          <p:graphicFrame>
            <p:nvGraphicFramePr>
              <p:cNvPr id="1000492" name="Object 44"/>
              <p:cNvGraphicFramePr>
                <a:graphicFrameLocks noChangeAspect="1"/>
              </p:cNvGraphicFramePr>
              <p:nvPr/>
            </p:nvGraphicFramePr>
            <p:xfrm>
              <a:off x="1044" y="1786"/>
              <a:ext cx="149" cy="100"/>
            </p:xfrm>
            <a:graphic>
              <a:graphicData uri="http://schemas.openxmlformats.org/presentationml/2006/ole">
                <mc:AlternateContent xmlns:mc="http://schemas.openxmlformats.org/markup-compatibility/2006">
                  <mc:Choice xmlns:v="urn:schemas-microsoft-com:vml" Requires="v">
                    <p:oleObj spid="_x0000_s52331" name="Equation" r:id="rId21" imgW="7924800" imgH="4876800" progId="">
                      <p:embed/>
                    </p:oleObj>
                  </mc:Choice>
                  <mc:Fallback>
                    <p:oleObj name="Equation" r:id="rId21" imgW="7924800" imgH="4876800" progId="">
                      <p:embed/>
                      <p:pic>
                        <p:nvPicPr>
                          <p:cNvPr id="0" name="图片 52233"/>
                          <p:cNvPicPr>
                            <a:picLocks noChangeAspect="1"/>
                          </p:cNvPicPr>
                          <p:nvPr/>
                        </p:nvPicPr>
                        <p:blipFill>
                          <a:blip r:embed="rId22"/>
                          <a:stretch>
                            <a:fillRect/>
                          </a:stretch>
                        </p:blipFill>
                        <p:spPr>
                          <a:xfrm>
                            <a:off x="1044" y="1786"/>
                            <a:ext cx="149" cy="100"/>
                          </a:xfrm>
                          <a:prstGeom prst="rect">
                            <a:avLst/>
                          </a:prstGeom>
                          <a:noFill/>
                          <a:ln w="9525">
                            <a:noFill/>
                          </a:ln>
                        </p:spPr>
                      </p:pic>
                    </p:oleObj>
                  </mc:Fallback>
                </mc:AlternateContent>
              </a:graphicData>
            </a:graphic>
          </p:graphicFrame>
          <p:sp>
            <p:nvSpPr>
              <p:cNvPr id="1000493" name="Freeform 45"/>
              <p:cNvSpPr/>
              <p:nvPr/>
            </p:nvSpPr>
            <p:spPr bwMode="auto">
              <a:xfrm>
                <a:off x="616" y="1585"/>
                <a:ext cx="2145" cy="514"/>
              </a:xfrm>
              <a:custGeom>
                <a:avLst/>
                <a:gdLst/>
                <a:ahLst/>
                <a:cxnLst>
                  <a:cxn ang="0">
                    <a:pos x="0" y="608"/>
                  </a:cxn>
                  <a:cxn ang="0">
                    <a:pos x="768" y="560"/>
                  </a:cxn>
                  <a:cxn ang="0">
                    <a:pos x="1248" y="32"/>
                  </a:cxn>
                  <a:cxn ang="0">
                    <a:pos x="1632" y="368"/>
                  </a:cxn>
                  <a:cxn ang="0">
                    <a:pos x="2016" y="176"/>
                  </a:cxn>
                  <a:cxn ang="0">
                    <a:pos x="2304" y="416"/>
                  </a:cxn>
                  <a:cxn ang="0">
                    <a:pos x="2736" y="608"/>
                  </a:cxn>
                </a:cxnLst>
                <a:rect l="0" t="0" r="r" b="b"/>
                <a:pathLst>
                  <a:path w="2736" h="656">
                    <a:moveTo>
                      <a:pt x="0" y="608"/>
                    </a:moveTo>
                    <a:cubicBezTo>
                      <a:pt x="280" y="632"/>
                      <a:pt x="560" y="656"/>
                      <a:pt x="768" y="560"/>
                    </a:cubicBezTo>
                    <a:cubicBezTo>
                      <a:pt x="976" y="464"/>
                      <a:pt x="1104" y="64"/>
                      <a:pt x="1248" y="32"/>
                    </a:cubicBezTo>
                    <a:cubicBezTo>
                      <a:pt x="1392" y="0"/>
                      <a:pt x="1504" y="344"/>
                      <a:pt x="1632" y="368"/>
                    </a:cubicBezTo>
                    <a:cubicBezTo>
                      <a:pt x="1760" y="392"/>
                      <a:pt x="1904" y="168"/>
                      <a:pt x="2016" y="176"/>
                    </a:cubicBezTo>
                    <a:cubicBezTo>
                      <a:pt x="2128" y="184"/>
                      <a:pt x="2184" y="344"/>
                      <a:pt x="2304" y="416"/>
                    </a:cubicBezTo>
                    <a:cubicBezTo>
                      <a:pt x="2424" y="488"/>
                      <a:pt x="2664" y="576"/>
                      <a:pt x="2736" y="608"/>
                    </a:cubicBezTo>
                  </a:path>
                </a:pathLst>
              </a:custGeom>
              <a:noFill/>
              <a:ln w="28575" cmpd="sng">
                <a:solidFill>
                  <a:schemeClr val="tx1"/>
                </a:solidFill>
                <a:round/>
              </a:ln>
              <a:effectLst/>
            </p:spPr>
            <p:txBody>
              <a:bodyPr wrap="none" anchor="ctr"/>
              <a:lstStyle/>
              <a:p>
                <a:endParaRPr lang="zh-CN" altLang="en-US"/>
              </a:p>
            </p:txBody>
          </p:sp>
          <p:sp>
            <p:nvSpPr>
              <p:cNvPr id="1000494" name="Line 46"/>
              <p:cNvSpPr>
                <a:spLocks noChangeShapeType="1"/>
              </p:cNvSpPr>
              <p:nvPr/>
            </p:nvSpPr>
            <p:spPr bwMode="auto">
              <a:xfrm>
                <a:off x="590" y="2316"/>
                <a:ext cx="2334" cy="0"/>
              </a:xfrm>
              <a:prstGeom prst="line">
                <a:avLst/>
              </a:prstGeom>
              <a:noFill/>
              <a:ln w="19050">
                <a:solidFill>
                  <a:schemeClr val="tx1"/>
                </a:solidFill>
                <a:round/>
                <a:tailEnd type="triangle" w="med" len="med"/>
              </a:ln>
              <a:effectLst/>
            </p:spPr>
            <p:txBody>
              <a:bodyPr wrap="none" anchor="ctr"/>
              <a:lstStyle/>
              <a:p>
                <a:endParaRPr lang="zh-CN" altLang="en-US"/>
              </a:p>
            </p:txBody>
          </p:sp>
        </p:grpSp>
        <p:sp>
          <p:nvSpPr>
            <p:cNvPr id="1000495" name="Line 47"/>
            <p:cNvSpPr>
              <a:spLocks noChangeShapeType="1"/>
            </p:cNvSpPr>
            <p:nvPr/>
          </p:nvSpPr>
          <p:spPr bwMode="auto">
            <a:xfrm flipV="1">
              <a:off x="1487" y="1376"/>
              <a:ext cx="0" cy="1204"/>
            </a:xfrm>
            <a:prstGeom prst="line">
              <a:avLst/>
            </a:prstGeom>
            <a:noFill/>
            <a:ln w="19050">
              <a:solidFill>
                <a:schemeClr val="tx1"/>
              </a:solidFill>
              <a:round/>
              <a:tailEnd type="triangle" w="med" len="med"/>
            </a:ln>
            <a:effectLst/>
          </p:spPr>
          <p:txBody>
            <a:bodyPr wrap="none" anchor="ctr"/>
            <a:lstStyle/>
            <a:p>
              <a:endParaRPr lang="zh-CN" altLang="en-US"/>
            </a:p>
          </p:txBody>
        </p:sp>
      </p:grpSp>
      <p:sp>
        <p:nvSpPr>
          <p:cNvPr id="1000496" name="AutoShape 48"/>
          <p:cNvSpPr>
            <a:spLocks noChangeArrowheads="1"/>
          </p:cNvSpPr>
          <p:nvPr/>
        </p:nvSpPr>
        <p:spPr bwMode="auto">
          <a:xfrm>
            <a:off x="3569970" y="944563"/>
            <a:ext cx="3529013" cy="1800225"/>
          </a:xfrm>
          <a:prstGeom prst="leftArrowCallout">
            <a:avLst>
              <a:gd name="adj1" fmla="val 25000"/>
              <a:gd name="adj2" fmla="val 25000"/>
              <a:gd name="adj3" fmla="val 32672"/>
              <a:gd name="adj4" fmla="val 66667"/>
            </a:avLst>
          </a:prstGeom>
          <a:solidFill>
            <a:schemeClr val="accent1"/>
          </a:solidFill>
          <a:ln w="9525">
            <a:solidFill>
              <a:schemeClr val="tx1"/>
            </a:solidFill>
            <a:miter lim="800000"/>
          </a:ln>
          <a:effectLst/>
        </p:spPr>
        <p:txBody>
          <a:bodyPr wrap="none" lIns="91416" tIns="45708" rIns="91416" bIns="45708" anchor="ctr"/>
          <a:lstStyle/>
          <a:p>
            <a:pPr algn="dist" defTabSz="717550"/>
            <a:endParaRPr lang="zh-CN" altLang="en-US" sz="1900" b="1">
              <a:solidFill>
                <a:srgbClr val="740613"/>
              </a:solidFill>
              <a:ea typeface="宋体" panose="02010600030101010101" pitchFamily="2" charset="-122"/>
            </a:endParaRPr>
          </a:p>
          <a:p>
            <a:pPr algn="dist" defTabSz="717550">
              <a:lnSpc>
                <a:spcPct val="120000"/>
              </a:lnSpc>
            </a:pPr>
            <a:r>
              <a:rPr lang="zh-CN" altLang="en-US" sz="1900" b="1">
                <a:solidFill>
                  <a:srgbClr val="740613"/>
                </a:solidFill>
                <a:ea typeface="宋体" panose="02010600030101010101" pitchFamily="2" charset="-122"/>
              </a:rPr>
              <a:t>这两条性质是判定一</a:t>
            </a:r>
          </a:p>
          <a:p>
            <a:pPr algn="dist" defTabSz="717550">
              <a:lnSpc>
                <a:spcPct val="120000"/>
              </a:lnSpc>
            </a:pPr>
            <a:r>
              <a:rPr lang="zh-CN" altLang="en-US" sz="1900" b="1">
                <a:solidFill>
                  <a:srgbClr val="740613"/>
                </a:solidFill>
                <a:ea typeface="宋体" panose="02010600030101010101" pitchFamily="2" charset="-122"/>
              </a:rPr>
              <a:t>个函数 </a:t>
            </a:r>
            <a:r>
              <a:rPr lang="en-US" altLang="zh-CN" sz="1900" b="1" i="1">
                <a:solidFill>
                  <a:srgbClr val="740613"/>
                </a:solidFill>
                <a:ea typeface="宋体" panose="02010600030101010101" pitchFamily="2" charset="-122"/>
              </a:rPr>
              <a:t>p(x)</a:t>
            </a:r>
            <a:r>
              <a:rPr lang="zh-CN" altLang="en-US" sz="1900" b="1">
                <a:solidFill>
                  <a:srgbClr val="740613"/>
                </a:solidFill>
                <a:ea typeface="宋体" panose="02010600030101010101" pitchFamily="2" charset="-122"/>
              </a:rPr>
              <a:t>是否为某</a:t>
            </a:r>
          </a:p>
          <a:p>
            <a:pPr algn="dist" defTabSz="717550">
              <a:lnSpc>
                <a:spcPct val="120000"/>
              </a:lnSpc>
            </a:pPr>
            <a:r>
              <a:rPr lang="zh-CN" altLang="en-US" sz="1900" b="1">
                <a:solidFill>
                  <a:srgbClr val="740613"/>
                </a:solidFill>
                <a:ea typeface="宋体" panose="02010600030101010101" pitchFamily="2" charset="-122"/>
              </a:rPr>
              <a:t>个随机变量</a:t>
            </a:r>
            <a:r>
              <a:rPr lang="en-US" altLang="zh-CN" sz="1900" b="1" i="1">
                <a:solidFill>
                  <a:srgbClr val="740613"/>
                </a:solidFill>
                <a:ea typeface="宋体" panose="02010600030101010101" pitchFamily="2" charset="-122"/>
              </a:rPr>
              <a:t>X</a:t>
            </a:r>
            <a:r>
              <a:rPr lang="zh-CN" altLang="en-US" sz="1900" b="1">
                <a:solidFill>
                  <a:srgbClr val="740613"/>
                </a:solidFill>
                <a:ea typeface="宋体" panose="02010600030101010101" pitchFamily="2" charset="-122"/>
              </a:rPr>
              <a:t>的概率</a:t>
            </a:r>
          </a:p>
          <a:p>
            <a:pPr algn="dist" defTabSz="717550">
              <a:lnSpc>
                <a:spcPct val="120000"/>
              </a:lnSpc>
            </a:pPr>
            <a:r>
              <a:rPr lang="zh-CN" altLang="en-US" sz="1900" b="1">
                <a:solidFill>
                  <a:srgbClr val="740613"/>
                </a:solidFill>
                <a:ea typeface="宋体" panose="02010600030101010101" pitchFamily="2" charset="-122"/>
              </a:rPr>
              <a:t>密度函数的充要条件</a:t>
            </a:r>
            <a:r>
              <a:rPr lang="en-US" altLang="zh-CN" sz="1900" b="1">
                <a:solidFill>
                  <a:srgbClr val="740613"/>
                </a:solidFill>
                <a:ea typeface="宋体" panose="02010600030101010101" pitchFamily="2" charset="-122"/>
              </a:rPr>
              <a:t>.</a:t>
            </a:r>
          </a:p>
          <a:p>
            <a:pPr algn="dist" defTabSz="717550"/>
            <a:endParaRPr lang="zh-CN" altLang="en-US" sz="1900" i="1">
              <a:ea typeface="宋体" panose="02010600030101010101" pitchFamily="2" charset="-122"/>
            </a:endParaRPr>
          </a:p>
        </p:txBody>
      </p:sp>
      <p:sp>
        <p:nvSpPr>
          <p:cNvPr id="1000497" name="Text Box 49"/>
          <p:cNvSpPr txBox="1">
            <a:spLocks noChangeArrowheads="1"/>
          </p:cNvSpPr>
          <p:nvPr/>
        </p:nvSpPr>
        <p:spPr bwMode="auto">
          <a:xfrm>
            <a:off x="853758" y="4176078"/>
            <a:ext cx="4538662" cy="438150"/>
          </a:xfrm>
          <a:prstGeom prst="rect">
            <a:avLst/>
          </a:prstGeom>
          <a:noFill/>
          <a:ln w="9525">
            <a:noFill/>
            <a:miter lim="800000"/>
          </a:ln>
          <a:effectLst/>
        </p:spPr>
        <p:txBody>
          <a:bodyPr wrap="none" lIns="71670" tIns="35835" rIns="71670" bIns="35835">
            <a:spAutoFit/>
          </a:bodyPr>
          <a:lstStyle/>
          <a:p>
            <a:pPr algn="r" defTabSz="717550"/>
            <a:r>
              <a:rPr lang="en-US" altLang="zh-CN" sz="2400" b="1">
                <a:solidFill>
                  <a:srgbClr val="000000"/>
                </a:solidFill>
                <a:ea typeface="宋体" panose="02010600030101010101" pitchFamily="2" charset="-122"/>
              </a:rPr>
              <a:t>3) X</a:t>
            </a:r>
            <a:r>
              <a:rPr lang="zh-CN" altLang="en-US" sz="2400" b="1">
                <a:solidFill>
                  <a:srgbClr val="000000"/>
                </a:solidFill>
                <a:ea typeface="宋体" panose="02010600030101010101" pitchFamily="2" charset="-122"/>
              </a:rPr>
              <a:t>落入区间［</a:t>
            </a:r>
            <a:r>
              <a:rPr lang="en-US" altLang="zh-CN" sz="2400" b="1">
                <a:solidFill>
                  <a:srgbClr val="000000"/>
                </a:solidFill>
                <a:ea typeface="宋体" panose="02010600030101010101" pitchFamily="2" charset="-122"/>
              </a:rPr>
              <a:t>a,b</a:t>
            </a:r>
            <a:r>
              <a:rPr lang="zh-CN" altLang="en-US" sz="2400" b="1">
                <a:solidFill>
                  <a:srgbClr val="000000"/>
                </a:solidFill>
                <a:ea typeface="宋体" panose="02010600030101010101" pitchFamily="2" charset="-122"/>
              </a:rPr>
              <a:t>］内的概率＝ </a:t>
            </a:r>
            <a:endParaRPr lang="zh-CN" altLang="en-US" sz="2400" b="1">
              <a:solidFill>
                <a:srgbClr val="000000"/>
              </a:solidFill>
              <a:latin typeface="Arial" panose="020B0604020202020204" pitchFamily="34" charset="0"/>
              <a:ea typeface="宋体" panose="02010600030101010101" pitchFamily="2" charset="-122"/>
            </a:endParaRPr>
          </a:p>
        </p:txBody>
      </p:sp>
      <p:graphicFrame>
        <p:nvGraphicFramePr>
          <p:cNvPr id="1000498" name="Object 50"/>
          <p:cNvGraphicFramePr>
            <a:graphicFrameLocks noChangeAspect="1"/>
          </p:cNvGraphicFramePr>
          <p:nvPr/>
        </p:nvGraphicFramePr>
        <p:xfrm>
          <a:off x="5297170" y="4100195"/>
          <a:ext cx="1230313" cy="720725"/>
        </p:xfrm>
        <a:graphic>
          <a:graphicData uri="http://schemas.openxmlformats.org/presentationml/2006/ole">
            <mc:AlternateContent xmlns:mc="http://schemas.openxmlformats.org/markup-compatibility/2006">
              <mc:Choice xmlns:v="urn:schemas-microsoft-com:vml" Requires="v">
                <p:oleObj spid="_x0000_s52332" name="Equation" r:id="rId23" imgW="14935200" imgH="7924800" progId="">
                  <p:embed/>
                </p:oleObj>
              </mc:Choice>
              <mc:Fallback>
                <p:oleObj name="Equation" r:id="rId23" imgW="14935200" imgH="7924800" progId="">
                  <p:embed/>
                  <p:pic>
                    <p:nvPicPr>
                      <p:cNvPr id="0" name="图片 52234"/>
                      <p:cNvPicPr>
                        <a:picLocks noChangeAspect="1"/>
                      </p:cNvPicPr>
                      <p:nvPr/>
                    </p:nvPicPr>
                    <p:blipFill>
                      <a:blip r:embed="rId24"/>
                      <a:stretch>
                        <a:fillRect/>
                      </a:stretch>
                    </p:blipFill>
                    <p:spPr>
                      <a:xfrm>
                        <a:off x="5297170" y="4100195"/>
                        <a:ext cx="1230313" cy="720725"/>
                      </a:xfrm>
                      <a:prstGeom prst="rect">
                        <a:avLst/>
                      </a:prstGeom>
                      <a:noFill/>
                      <a:ln w="9525">
                        <a:noFill/>
                      </a:ln>
                    </p:spPr>
                  </p:pic>
                </p:oleObj>
              </mc:Fallback>
            </mc:AlternateContent>
          </a:graphicData>
        </a:graphic>
      </p:graphicFrame>
      <p:sp>
        <p:nvSpPr>
          <p:cNvPr id="998410" name="Text Box 10"/>
          <p:cNvSpPr txBox="1">
            <a:spLocks noChangeArrowheads="1"/>
          </p:cNvSpPr>
          <p:nvPr/>
        </p:nvSpPr>
        <p:spPr bwMode="auto">
          <a:xfrm>
            <a:off x="877570" y="4698683"/>
            <a:ext cx="1862138" cy="547687"/>
          </a:xfrm>
          <a:prstGeom prst="rect">
            <a:avLst/>
          </a:prstGeom>
          <a:noFill/>
          <a:ln w="9525">
            <a:noFill/>
            <a:miter lim="800000"/>
          </a:ln>
          <a:effectLst/>
        </p:spPr>
        <p:txBody>
          <a:bodyPr lIns="71658" tIns="35829" rIns="71658" bIns="35829">
            <a:spAutoFit/>
          </a:bodyPr>
          <a:lstStyle/>
          <a:p>
            <a:pPr defTabSz="717550">
              <a:lnSpc>
                <a:spcPct val="130000"/>
              </a:lnSpc>
            </a:pPr>
            <a:r>
              <a:rPr lang="zh-CN" altLang="en-US" sz="2400" b="1">
                <a:solidFill>
                  <a:srgbClr val="000000"/>
                </a:solidFill>
                <a:latin typeface="宋体" panose="02010600030101010101" pitchFamily="2" charset="-122"/>
                <a:ea typeface="宋体" panose="02010600030101010101" pitchFamily="2" charset="-122"/>
              </a:rPr>
              <a:t>对于任意的</a:t>
            </a:r>
          </a:p>
        </p:txBody>
      </p:sp>
      <p:graphicFrame>
        <p:nvGraphicFramePr>
          <p:cNvPr id="998411" name="Object 11"/>
          <p:cNvGraphicFramePr>
            <a:graphicFrameLocks noChangeAspect="1"/>
          </p:cNvGraphicFramePr>
          <p:nvPr/>
        </p:nvGraphicFramePr>
        <p:xfrm>
          <a:off x="2514283" y="4820920"/>
          <a:ext cx="4919662" cy="431800"/>
        </p:xfrm>
        <a:graphic>
          <a:graphicData uri="http://schemas.openxmlformats.org/presentationml/2006/ole">
            <mc:AlternateContent xmlns:mc="http://schemas.openxmlformats.org/markup-compatibility/2006">
              <mc:Choice xmlns:v="urn:schemas-microsoft-com:vml" Requires="v">
                <p:oleObj spid="_x0000_s52333" name="公式" r:id="rId25" imgW="59131200" imgH="5181600" progId="">
                  <p:embed/>
                </p:oleObj>
              </mc:Choice>
              <mc:Fallback>
                <p:oleObj name="公式" r:id="rId25" imgW="59131200" imgH="5181600" progId="">
                  <p:embed/>
                  <p:pic>
                    <p:nvPicPr>
                      <p:cNvPr id="0" name="图片 51200"/>
                      <p:cNvPicPr>
                        <a:picLocks noChangeAspect="1"/>
                      </p:cNvPicPr>
                      <p:nvPr/>
                    </p:nvPicPr>
                    <p:blipFill>
                      <a:blip r:embed="rId26"/>
                      <a:stretch>
                        <a:fillRect/>
                      </a:stretch>
                    </p:blipFill>
                    <p:spPr>
                      <a:xfrm>
                        <a:off x="2514283" y="4820920"/>
                        <a:ext cx="4919662" cy="431800"/>
                      </a:xfrm>
                      <a:prstGeom prst="rect">
                        <a:avLst/>
                      </a:prstGeom>
                      <a:noFill/>
                      <a:ln w="9525">
                        <a:noFill/>
                      </a:ln>
                    </p:spPr>
                  </p:pic>
                </p:oleObj>
              </mc:Fallback>
            </mc:AlternateContent>
          </a:graphicData>
        </a:graphic>
      </p:graphicFrame>
      <p:graphicFrame>
        <p:nvGraphicFramePr>
          <p:cNvPr id="998413" name="Object 13"/>
          <p:cNvGraphicFramePr>
            <a:graphicFrameLocks noChangeAspect="1"/>
          </p:cNvGraphicFramePr>
          <p:nvPr/>
        </p:nvGraphicFramePr>
        <p:xfrm>
          <a:off x="1552258" y="5178108"/>
          <a:ext cx="3179762" cy="650875"/>
        </p:xfrm>
        <a:graphic>
          <a:graphicData uri="http://schemas.openxmlformats.org/presentationml/2006/ole">
            <mc:AlternateContent xmlns:mc="http://schemas.openxmlformats.org/markup-compatibility/2006">
              <mc:Choice xmlns:v="urn:schemas-microsoft-com:vml" Requires="v">
                <p:oleObj spid="_x0000_s52334" name="Equation" r:id="rId27" imgW="38709600" imgH="7924800" progId="">
                  <p:embed/>
                </p:oleObj>
              </mc:Choice>
              <mc:Fallback>
                <p:oleObj name="Equation" r:id="rId27" imgW="38709600" imgH="7924800" progId="">
                  <p:embed/>
                  <p:pic>
                    <p:nvPicPr>
                      <p:cNvPr id="0" name="图片 51201"/>
                      <p:cNvPicPr>
                        <a:picLocks noChangeAspect="1"/>
                      </p:cNvPicPr>
                      <p:nvPr/>
                    </p:nvPicPr>
                    <p:blipFill>
                      <a:blip r:embed="rId28"/>
                      <a:stretch>
                        <a:fillRect/>
                      </a:stretch>
                    </p:blipFill>
                    <p:spPr>
                      <a:xfrm>
                        <a:off x="1552258" y="5178108"/>
                        <a:ext cx="3179762" cy="650875"/>
                      </a:xfrm>
                      <a:prstGeom prst="rect">
                        <a:avLst/>
                      </a:prstGeom>
                      <a:noFill/>
                      <a:ln w="9525">
                        <a:noFill/>
                      </a:ln>
                    </p:spPr>
                  </p:pic>
                </p:oleObj>
              </mc:Fallback>
            </mc:AlternateContent>
          </a:graphicData>
        </a:graphic>
      </p:graphicFrame>
      <p:grpSp>
        <p:nvGrpSpPr>
          <p:cNvPr id="7" name="Group 14"/>
          <p:cNvGrpSpPr/>
          <p:nvPr/>
        </p:nvGrpSpPr>
        <p:grpSpPr bwMode="auto">
          <a:xfrm>
            <a:off x="787083" y="5684520"/>
            <a:ext cx="6888162" cy="1022350"/>
            <a:chOff x="217" y="2374"/>
            <a:chExt cx="4339" cy="644"/>
          </a:xfrm>
        </p:grpSpPr>
        <p:sp>
          <p:nvSpPr>
            <p:cNvPr id="998415" name="Text Box 15"/>
            <p:cNvSpPr txBox="1">
              <a:spLocks noChangeArrowheads="1"/>
            </p:cNvSpPr>
            <p:nvPr/>
          </p:nvSpPr>
          <p:spPr bwMode="auto">
            <a:xfrm>
              <a:off x="217" y="2374"/>
              <a:ext cx="4339" cy="644"/>
            </a:xfrm>
            <a:prstGeom prst="rect">
              <a:avLst/>
            </a:prstGeom>
            <a:noFill/>
            <a:ln w="9525">
              <a:noFill/>
              <a:miter lim="800000"/>
            </a:ln>
            <a:effectLst/>
          </p:spPr>
          <p:txBody>
            <a:bodyPr lIns="71658" tIns="35829" rIns="71658" bIns="35829">
              <a:spAutoFit/>
            </a:bodyPr>
            <a:lstStyle/>
            <a:p>
              <a:pPr defTabSz="717550">
                <a:lnSpc>
                  <a:spcPct val="130000"/>
                </a:lnSpc>
              </a:pPr>
              <a:r>
                <a:rPr lang="zh-CN" altLang="en-US" sz="2400" b="1" dirty="0">
                  <a:solidFill>
                    <a:srgbClr val="000000"/>
                  </a:solidFill>
                  <a:latin typeface="宋体" panose="02010600030101010101" pitchFamily="2" charset="-122"/>
                  <a:ea typeface="宋体" panose="02010600030101010101" pitchFamily="2" charset="-122"/>
                </a:rPr>
                <a:t>则称</a:t>
              </a:r>
              <a:r>
                <a:rPr lang="en-US" altLang="zh-CN" sz="2400" b="1" i="1" dirty="0">
                  <a:solidFill>
                    <a:srgbClr val="000000"/>
                  </a:solidFill>
                  <a:ea typeface="宋体" panose="02010600030101010101" pitchFamily="2" charset="-122"/>
                </a:rPr>
                <a:t>X</a:t>
              </a:r>
              <a:r>
                <a:rPr lang="zh-CN" altLang="en-US" sz="2400" b="1" dirty="0">
                  <a:solidFill>
                    <a:srgbClr val="000000"/>
                  </a:solidFill>
                  <a:latin typeface="宋体" panose="02010600030101010101" pitchFamily="2" charset="-122"/>
                  <a:ea typeface="宋体" panose="02010600030101010101" pitchFamily="2" charset="-122"/>
                </a:rPr>
                <a:t>是</a:t>
              </a:r>
              <a:r>
                <a:rPr lang="zh-CN" altLang="en-US" sz="2400" b="1" dirty="0">
                  <a:solidFill>
                    <a:srgbClr val="FF0000"/>
                  </a:solidFill>
                  <a:latin typeface="宋体" panose="02010600030101010101" pitchFamily="2" charset="-122"/>
                  <a:ea typeface="宋体" panose="02010600030101010101" pitchFamily="2" charset="-122"/>
                </a:rPr>
                <a:t>连续型随机变量</a:t>
              </a:r>
              <a:r>
                <a:rPr lang="zh-CN" altLang="en-US" sz="2400" b="1" dirty="0">
                  <a:solidFill>
                    <a:srgbClr val="000000"/>
                  </a:solidFill>
                  <a:latin typeface="宋体" panose="02010600030101010101" pitchFamily="2" charset="-122"/>
                  <a:ea typeface="宋体" panose="02010600030101010101" pitchFamily="2" charset="-122"/>
                </a:rPr>
                <a:t>，</a:t>
              </a:r>
              <a:r>
                <a:rPr lang="zh-CN" altLang="en-US" sz="2400" b="1" i="1" dirty="0">
                  <a:solidFill>
                    <a:srgbClr val="000000"/>
                  </a:solidFill>
                  <a:latin typeface="宋体" panose="02010600030101010101" pitchFamily="2" charset="-122"/>
                  <a:ea typeface="宋体" panose="02010600030101010101" pitchFamily="2" charset="-122"/>
                </a:rPr>
                <a:t>   </a:t>
              </a:r>
              <a:r>
                <a:rPr lang="zh-CN" altLang="en-US" sz="2400" b="1" dirty="0">
                  <a:solidFill>
                    <a:srgbClr val="000000"/>
                  </a:solidFill>
                  <a:latin typeface="宋体" panose="02010600030101010101" pitchFamily="2" charset="-122"/>
                  <a:ea typeface="宋体" panose="02010600030101010101" pitchFamily="2" charset="-122"/>
                </a:rPr>
                <a:t>称为</a:t>
              </a:r>
              <a:r>
                <a:rPr lang="en-US" altLang="zh-CN" sz="2400" b="1" i="1" dirty="0">
                  <a:solidFill>
                    <a:srgbClr val="000000"/>
                  </a:solidFill>
                  <a:ea typeface="宋体" panose="02010600030101010101" pitchFamily="2" charset="-122"/>
                </a:rPr>
                <a:t>X</a:t>
              </a:r>
              <a:r>
                <a:rPr lang="zh-CN" altLang="en-US" sz="2400" b="1" dirty="0">
                  <a:solidFill>
                    <a:srgbClr val="000000"/>
                  </a:solidFill>
                  <a:latin typeface="宋体" panose="02010600030101010101" pitchFamily="2" charset="-122"/>
                  <a:ea typeface="宋体" panose="02010600030101010101" pitchFamily="2" charset="-122"/>
                </a:rPr>
                <a:t>的</a:t>
              </a:r>
              <a:r>
                <a:rPr lang="zh-CN" altLang="en-US" sz="2400" b="1" dirty="0">
                  <a:solidFill>
                    <a:srgbClr val="FF0000"/>
                  </a:solidFill>
                  <a:latin typeface="宋体" panose="02010600030101010101" pitchFamily="2" charset="-122"/>
                  <a:ea typeface="宋体" panose="02010600030101010101" pitchFamily="2" charset="-122"/>
                </a:rPr>
                <a:t>概率密度函数</a:t>
              </a:r>
              <a:r>
                <a:rPr lang="en-US" altLang="zh-CN" sz="2400" b="1" dirty="0">
                  <a:solidFill>
                    <a:srgbClr val="FF0000"/>
                  </a:solidFill>
                  <a:latin typeface="宋体" panose="02010600030101010101" pitchFamily="2" charset="-122"/>
                  <a:ea typeface="宋体" panose="02010600030101010101" pitchFamily="2" charset="-122"/>
                </a:rPr>
                <a:t>,</a:t>
              </a:r>
              <a:r>
                <a:rPr lang="zh-CN" altLang="en-US" sz="2400" b="1" dirty="0">
                  <a:solidFill>
                    <a:srgbClr val="FF0000"/>
                  </a:solidFill>
                  <a:latin typeface="宋体" panose="02010600030101010101" pitchFamily="2" charset="-122"/>
                  <a:ea typeface="宋体" panose="02010600030101010101" pitchFamily="2" charset="-122"/>
                </a:rPr>
                <a:t>简称概率密度</a:t>
              </a:r>
              <a:r>
                <a:rPr lang="en-US" altLang="zh-CN" sz="2400" b="1" dirty="0">
                  <a:solidFill>
                    <a:srgbClr val="000000"/>
                  </a:solidFill>
                  <a:latin typeface="宋体" panose="02010600030101010101" pitchFamily="2" charset="-122"/>
                  <a:ea typeface="宋体" panose="02010600030101010101" pitchFamily="2" charset="-122"/>
                </a:rPr>
                <a:t>.</a:t>
              </a:r>
            </a:p>
          </p:txBody>
        </p:sp>
        <p:graphicFrame>
          <p:nvGraphicFramePr>
            <p:cNvPr id="998416" name="Object 16"/>
            <p:cNvGraphicFramePr>
              <a:graphicFrameLocks noChangeAspect="1"/>
            </p:cNvGraphicFramePr>
            <p:nvPr/>
          </p:nvGraphicFramePr>
          <p:xfrm>
            <a:off x="2336" y="2473"/>
            <a:ext cx="413" cy="254"/>
          </p:xfrm>
          <a:graphic>
            <a:graphicData uri="http://schemas.openxmlformats.org/presentationml/2006/ole">
              <mc:AlternateContent xmlns:mc="http://schemas.openxmlformats.org/markup-compatibility/2006">
                <mc:Choice xmlns:v="urn:schemas-microsoft-com:vml" Requires="v">
                  <p:oleObj spid="_x0000_s52335" name="Equation" r:id="rId29" imgW="7924800" imgH="4876800" progId="">
                    <p:embed/>
                  </p:oleObj>
                </mc:Choice>
                <mc:Fallback>
                  <p:oleObj name="Equation" r:id="rId29" imgW="7924800" imgH="4876800" progId="">
                    <p:embed/>
                    <p:pic>
                      <p:nvPicPr>
                        <p:cNvPr id="0" name="图片 51202"/>
                        <p:cNvPicPr>
                          <a:picLocks noChangeAspect="1"/>
                        </p:cNvPicPr>
                        <p:nvPr/>
                      </p:nvPicPr>
                      <p:blipFill>
                        <a:blip r:embed="rId30"/>
                        <a:stretch>
                          <a:fillRect/>
                        </a:stretch>
                      </p:blipFill>
                      <p:spPr>
                        <a:xfrm>
                          <a:off x="2336" y="2473"/>
                          <a:ext cx="413" cy="254"/>
                        </a:xfrm>
                        <a:prstGeom prst="rect">
                          <a:avLst/>
                        </a:prstGeom>
                        <a:noFill/>
                        <a:ln w="9525">
                          <a:noFill/>
                        </a:ln>
                      </p:spPr>
                    </p:pic>
                  </p:oleObj>
                </mc:Fallback>
              </mc:AlternateContent>
            </a:graphicData>
          </a:graphic>
        </p:graphicFrame>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00452">
                                            <p:txEl>
                                              <p:pRg st="0" end="0"/>
                                            </p:txEl>
                                          </p:spTgt>
                                        </p:tgtEl>
                                        <p:attrNameLst>
                                          <p:attrName>style.visibility</p:attrName>
                                        </p:attrNameLst>
                                      </p:cBhvr>
                                      <p:to>
                                        <p:strVal val="visible"/>
                                      </p:to>
                                    </p:set>
                                    <p:animEffect transition="in" filter="wipe(left)">
                                      <p:cBhvr>
                                        <p:cTn id="7" dur="500"/>
                                        <p:tgtEl>
                                          <p:spTgt spid="100045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499"/>
                                          </p:stCondLst>
                                        </p:cTn>
                                        <p:tgtEl>
                                          <p:spTgt spid="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499"/>
                                          </p:stCondLst>
                                        </p:cTn>
                                        <p:tgtEl>
                                          <p:spTgt spid="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left)">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000496"/>
                                        </p:tgtEl>
                                        <p:attrNameLst>
                                          <p:attrName>style.visibility</p:attrName>
                                        </p:attrNameLst>
                                      </p:cBhvr>
                                      <p:to>
                                        <p:strVal val="visible"/>
                                      </p:to>
                                    </p:set>
                                    <p:animEffect transition="in" filter="dissolve">
                                      <p:cBhvr>
                                        <p:cTn id="25" dur="500"/>
                                        <p:tgtEl>
                                          <p:spTgt spid="1000496"/>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000497"/>
                                        </p:tgtEl>
                                        <p:attrNameLst>
                                          <p:attrName>style.visibility</p:attrName>
                                        </p:attrNameLst>
                                      </p:cBhvr>
                                      <p:to>
                                        <p:strVal val="visible"/>
                                      </p:to>
                                    </p:set>
                                    <p:animEffect transition="in" filter="wipe(left)">
                                      <p:cBhvr>
                                        <p:cTn id="30" dur="500"/>
                                        <p:tgtEl>
                                          <p:spTgt spid="1000497"/>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dissolve">
                                      <p:cBhvr>
                                        <p:cTn id="35" dur="500"/>
                                        <p:tgtEl>
                                          <p:spTgt spid="4"/>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1000498"/>
                                        </p:tgtEl>
                                        <p:attrNameLst>
                                          <p:attrName>style.visibility</p:attrName>
                                        </p:attrNameLst>
                                      </p:cBhvr>
                                      <p:to>
                                        <p:strVal val="visible"/>
                                      </p:to>
                                    </p:set>
                                    <p:animEffect transition="in" filter="wipe(left)">
                                      <p:cBhvr>
                                        <p:cTn id="40" dur="500"/>
                                        <p:tgtEl>
                                          <p:spTgt spid="1000498"/>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998410"/>
                                        </p:tgtEl>
                                        <p:attrNameLst>
                                          <p:attrName>style.visibility</p:attrName>
                                        </p:attrNameLst>
                                      </p:cBhvr>
                                      <p:to>
                                        <p:strVal val="visible"/>
                                      </p:to>
                                    </p:set>
                                    <p:animEffect transition="in" filter="wipe(left)">
                                      <p:cBhvr>
                                        <p:cTn id="45" dur="500"/>
                                        <p:tgtEl>
                                          <p:spTgt spid="998410"/>
                                        </p:tgtEl>
                                      </p:cBhvr>
                                    </p:animEffect>
                                  </p:childTnLst>
                                </p:cTn>
                              </p:par>
                            </p:childTnLst>
                          </p:cTn>
                        </p:par>
                        <p:par>
                          <p:cTn id="46" fill="hold">
                            <p:stCondLst>
                              <p:cond delay="500"/>
                            </p:stCondLst>
                            <p:childTnLst>
                              <p:par>
                                <p:cTn id="47" presetID="22" presetClass="entr" presetSubtype="8" fill="hold" nodeType="afterEffect">
                                  <p:stCondLst>
                                    <p:cond delay="0"/>
                                  </p:stCondLst>
                                  <p:childTnLst>
                                    <p:set>
                                      <p:cBhvr>
                                        <p:cTn id="48" dur="1" fill="hold">
                                          <p:stCondLst>
                                            <p:cond delay="0"/>
                                          </p:stCondLst>
                                        </p:cTn>
                                        <p:tgtEl>
                                          <p:spTgt spid="998411"/>
                                        </p:tgtEl>
                                        <p:attrNameLst>
                                          <p:attrName>style.visibility</p:attrName>
                                        </p:attrNameLst>
                                      </p:cBhvr>
                                      <p:to>
                                        <p:strVal val="visible"/>
                                      </p:to>
                                    </p:set>
                                    <p:animEffect transition="in" filter="wipe(left)">
                                      <p:cBhvr>
                                        <p:cTn id="49" dur="500"/>
                                        <p:tgtEl>
                                          <p:spTgt spid="998411"/>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998413"/>
                                        </p:tgtEl>
                                        <p:attrNameLst>
                                          <p:attrName>style.visibility</p:attrName>
                                        </p:attrNameLst>
                                      </p:cBhvr>
                                      <p:to>
                                        <p:strVal val="visible"/>
                                      </p:to>
                                    </p:set>
                                    <p:animEffect transition="in" filter="wipe(left)">
                                      <p:cBhvr>
                                        <p:cTn id="54" dur="500"/>
                                        <p:tgtEl>
                                          <p:spTgt spid="998413"/>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7"/>
                                        </p:tgtEl>
                                        <p:attrNameLst>
                                          <p:attrName>style.visibility</p:attrName>
                                        </p:attrNameLst>
                                      </p:cBhvr>
                                      <p:to>
                                        <p:strVal val="visible"/>
                                      </p:to>
                                    </p:set>
                                    <p:animEffect transition="in" filter="wipe(left)">
                                      <p:cBhvr>
                                        <p:cTn id="5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0452" grpId="0" build="p" autoUpdateAnimBg="0"/>
      <p:bldP spid="1000496" grpId="0" bldLvl="0" animBg="1"/>
      <p:bldP spid="1000497" grpId="0" bldLvl="0" animBg="1"/>
      <p:bldP spid="998410"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8884" name="Rectangle 4"/>
          <p:cNvSpPr>
            <a:spLocks noGrp="1" noChangeArrowheads="1"/>
          </p:cNvSpPr>
          <p:nvPr>
            <p:ph type="title"/>
          </p:nvPr>
        </p:nvSpPr>
        <p:spPr bwMode="auto">
          <a:xfrm>
            <a:off x="1042988" y="765175"/>
            <a:ext cx="7921625" cy="742950"/>
          </a:xfrm>
          <a:noFill/>
          <a:ln>
            <a:miter lim="800000"/>
          </a:ln>
        </p:spPr>
        <p:txBody>
          <a:bodyPr vert="horz" wrap="square" lIns="71658" tIns="35829" rIns="71658" bIns="35829" numCol="1" anchor="ctr" anchorCtr="0" compatLnSpc="1">
            <a:spAutoFit/>
          </a:bodyPr>
          <a:lstStyle/>
          <a:p>
            <a:pPr defTabSz="717550"/>
            <a:r>
              <a:rPr lang="zh-CN" altLang="en-US" b="1">
                <a:ea typeface="宋体" panose="02010600030101010101" pitchFamily="2" charset="-122"/>
              </a:rPr>
              <a:t>常见的连续型随机变量</a:t>
            </a:r>
          </a:p>
        </p:txBody>
      </p:sp>
      <p:graphicFrame>
        <p:nvGraphicFramePr>
          <p:cNvPr id="1018885" name="Object 5"/>
          <p:cNvGraphicFramePr>
            <a:graphicFrameLocks noChangeAspect="1"/>
          </p:cNvGraphicFramePr>
          <p:nvPr/>
        </p:nvGraphicFramePr>
        <p:xfrm>
          <a:off x="1082675" y="2017713"/>
          <a:ext cx="5238750" cy="2560637"/>
        </p:xfrm>
        <a:graphic>
          <a:graphicData uri="http://schemas.openxmlformats.org/presentationml/2006/ole">
            <mc:AlternateContent xmlns:mc="http://schemas.openxmlformats.org/markup-compatibility/2006">
              <mc:Choice xmlns:v="urn:schemas-microsoft-com:vml" Requires="v">
                <p:oleObj spid="_x0000_s54299" name="Equation" r:id="rId4" imgW="67360800" imgH="32918400" progId="">
                  <p:embed/>
                </p:oleObj>
              </mc:Choice>
              <mc:Fallback>
                <p:oleObj name="Equation" r:id="rId4" imgW="67360800" imgH="32918400" progId="">
                  <p:embed/>
                  <p:pic>
                    <p:nvPicPr>
                      <p:cNvPr id="0" name="图片 54272"/>
                      <p:cNvPicPr>
                        <a:picLocks noChangeAspect="1"/>
                      </p:cNvPicPr>
                      <p:nvPr/>
                    </p:nvPicPr>
                    <p:blipFill>
                      <a:blip r:embed="rId5"/>
                      <a:stretch>
                        <a:fillRect/>
                      </a:stretch>
                    </p:blipFill>
                    <p:spPr>
                      <a:xfrm>
                        <a:off x="1082675" y="2017713"/>
                        <a:ext cx="5238750" cy="2560637"/>
                      </a:xfrm>
                      <a:prstGeom prst="rect">
                        <a:avLst/>
                      </a:prstGeom>
                      <a:noFill/>
                      <a:ln w="9525">
                        <a:noFill/>
                      </a:ln>
                    </p:spPr>
                  </p:pic>
                </p:oleObj>
              </mc:Fallback>
            </mc:AlternateContent>
          </a:graphicData>
        </a:graphic>
      </p:graphicFrame>
      <p:sp>
        <p:nvSpPr>
          <p:cNvPr id="1018886" name="Rectangle 6"/>
          <p:cNvSpPr>
            <a:spLocks noChangeArrowheads="1"/>
          </p:cNvSpPr>
          <p:nvPr/>
        </p:nvSpPr>
        <p:spPr bwMode="auto">
          <a:xfrm>
            <a:off x="898525" y="1581150"/>
            <a:ext cx="2289175" cy="454025"/>
          </a:xfrm>
          <a:prstGeom prst="rect">
            <a:avLst/>
          </a:prstGeom>
          <a:noFill/>
          <a:ln w="9525">
            <a:noFill/>
            <a:miter lim="800000"/>
          </a:ln>
          <a:effectLst/>
        </p:spPr>
        <p:txBody>
          <a:bodyPr lIns="71658" tIns="35829" rIns="71658" bIns="35829">
            <a:spAutoFit/>
          </a:bodyPr>
          <a:lstStyle/>
          <a:p>
            <a:pPr marL="358775" indent="-358775" defTabSz="717550"/>
            <a:r>
              <a:rPr lang="en-US" altLang="zh-CN" sz="2500" b="1">
                <a:solidFill>
                  <a:srgbClr val="0000FF"/>
                </a:solidFill>
                <a:ea typeface="黑体" panose="02010609060101010101" pitchFamily="49" charset="-122"/>
              </a:rPr>
              <a:t>(</a:t>
            </a:r>
            <a:r>
              <a:rPr lang="zh-CN" altLang="en-US" sz="2500" b="1">
                <a:solidFill>
                  <a:srgbClr val="0000FF"/>
                </a:solidFill>
                <a:ea typeface="黑体" panose="02010609060101010101" pitchFamily="49" charset="-122"/>
              </a:rPr>
              <a:t>１</a:t>
            </a:r>
            <a:r>
              <a:rPr lang="en-US" altLang="zh-CN" sz="2500" b="1">
                <a:solidFill>
                  <a:srgbClr val="0000FF"/>
                </a:solidFill>
                <a:ea typeface="黑体" panose="02010609060101010101" pitchFamily="49" charset="-122"/>
              </a:rPr>
              <a:t>) </a:t>
            </a:r>
            <a:r>
              <a:rPr lang="zh-CN" altLang="en-US" sz="2500" b="1">
                <a:solidFill>
                  <a:srgbClr val="0000FF"/>
                </a:solidFill>
                <a:ea typeface="黑体" panose="02010609060101010101" pitchFamily="49" charset="-122"/>
              </a:rPr>
              <a:t>均匀分布</a:t>
            </a:r>
          </a:p>
        </p:txBody>
      </p:sp>
      <p:grpSp>
        <p:nvGrpSpPr>
          <p:cNvPr id="2" name="Group 7"/>
          <p:cNvGrpSpPr/>
          <p:nvPr/>
        </p:nvGrpSpPr>
        <p:grpSpPr bwMode="auto">
          <a:xfrm>
            <a:off x="4500563" y="4149725"/>
            <a:ext cx="2486025" cy="1663700"/>
            <a:chOff x="2666" y="2142"/>
            <a:chExt cx="1566" cy="1048"/>
          </a:xfrm>
        </p:grpSpPr>
        <p:sp>
          <p:nvSpPr>
            <p:cNvPr id="1018888" name="Line 8"/>
            <p:cNvSpPr>
              <a:spLocks noChangeShapeType="1"/>
            </p:cNvSpPr>
            <p:nvPr/>
          </p:nvSpPr>
          <p:spPr bwMode="auto">
            <a:xfrm>
              <a:off x="2726" y="2970"/>
              <a:ext cx="1506" cy="0"/>
            </a:xfrm>
            <a:prstGeom prst="line">
              <a:avLst/>
            </a:prstGeom>
            <a:noFill/>
            <a:ln w="12700">
              <a:solidFill>
                <a:srgbClr val="000000"/>
              </a:solidFill>
              <a:round/>
              <a:tailEnd type="triangle" w="med" len="med"/>
            </a:ln>
            <a:effectLst/>
          </p:spPr>
          <p:txBody>
            <a:bodyPr wrap="none" anchor="ctr"/>
            <a:lstStyle/>
            <a:p>
              <a:endParaRPr lang="zh-CN" altLang="en-US"/>
            </a:p>
          </p:txBody>
        </p:sp>
        <p:sp>
          <p:nvSpPr>
            <p:cNvPr id="1018889" name="Line 9"/>
            <p:cNvSpPr>
              <a:spLocks noChangeShapeType="1"/>
            </p:cNvSpPr>
            <p:nvPr/>
          </p:nvSpPr>
          <p:spPr bwMode="auto">
            <a:xfrm flipV="1">
              <a:off x="3140" y="2292"/>
              <a:ext cx="0" cy="828"/>
            </a:xfrm>
            <a:prstGeom prst="line">
              <a:avLst/>
            </a:prstGeom>
            <a:noFill/>
            <a:ln w="12700">
              <a:solidFill>
                <a:srgbClr val="000000"/>
              </a:solidFill>
              <a:round/>
              <a:tailEnd type="triangle" w="med" len="med"/>
            </a:ln>
            <a:effectLst/>
          </p:spPr>
          <p:txBody>
            <a:bodyPr wrap="none" anchor="ctr"/>
            <a:lstStyle/>
            <a:p>
              <a:endParaRPr lang="zh-CN" altLang="en-US"/>
            </a:p>
          </p:txBody>
        </p:sp>
        <p:sp>
          <p:nvSpPr>
            <p:cNvPr id="1018890" name="Line 10"/>
            <p:cNvSpPr>
              <a:spLocks noChangeShapeType="1"/>
            </p:cNvSpPr>
            <p:nvPr/>
          </p:nvSpPr>
          <p:spPr bwMode="auto">
            <a:xfrm>
              <a:off x="2990" y="2631"/>
              <a:ext cx="527" cy="0"/>
            </a:xfrm>
            <a:prstGeom prst="line">
              <a:avLst/>
            </a:prstGeom>
            <a:noFill/>
            <a:ln w="28575">
              <a:solidFill>
                <a:srgbClr val="FF3300"/>
              </a:solidFill>
              <a:round/>
            </a:ln>
            <a:effectLst/>
          </p:spPr>
          <p:txBody>
            <a:bodyPr wrap="none" anchor="ctr"/>
            <a:lstStyle/>
            <a:p>
              <a:endParaRPr lang="zh-CN" altLang="en-US"/>
            </a:p>
          </p:txBody>
        </p:sp>
        <p:sp>
          <p:nvSpPr>
            <p:cNvPr id="1018891" name="Line 11"/>
            <p:cNvSpPr>
              <a:spLocks noChangeShapeType="1"/>
            </p:cNvSpPr>
            <p:nvPr/>
          </p:nvSpPr>
          <p:spPr bwMode="auto">
            <a:xfrm flipV="1">
              <a:off x="2666" y="2962"/>
              <a:ext cx="317" cy="12"/>
            </a:xfrm>
            <a:prstGeom prst="line">
              <a:avLst/>
            </a:prstGeom>
            <a:noFill/>
            <a:ln w="28575">
              <a:solidFill>
                <a:srgbClr val="FF3300"/>
              </a:solidFill>
              <a:round/>
            </a:ln>
            <a:effectLst/>
          </p:spPr>
          <p:txBody>
            <a:bodyPr wrap="none" anchor="ctr"/>
            <a:lstStyle/>
            <a:p>
              <a:endParaRPr lang="zh-CN" altLang="en-US"/>
            </a:p>
          </p:txBody>
        </p:sp>
        <p:sp>
          <p:nvSpPr>
            <p:cNvPr id="1018892" name="Line 12"/>
            <p:cNvSpPr>
              <a:spLocks noChangeShapeType="1"/>
            </p:cNvSpPr>
            <p:nvPr/>
          </p:nvSpPr>
          <p:spPr bwMode="auto">
            <a:xfrm>
              <a:off x="3554" y="2970"/>
              <a:ext cx="678" cy="0"/>
            </a:xfrm>
            <a:prstGeom prst="line">
              <a:avLst/>
            </a:prstGeom>
            <a:noFill/>
            <a:ln w="28575">
              <a:solidFill>
                <a:srgbClr val="FF3300"/>
              </a:solidFill>
              <a:round/>
            </a:ln>
            <a:effectLst/>
          </p:spPr>
          <p:txBody>
            <a:bodyPr wrap="none" anchor="ctr"/>
            <a:lstStyle/>
            <a:p>
              <a:endParaRPr lang="zh-CN" altLang="en-US"/>
            </a:p>
          </p:txBody>
        </p:sp>
        <p:sp>
          <p:nvSpPr>
            <p:cNvPr id="1018893" name="Line 13"/>
            <p:cNvSpPr>
              <a:spLocks noChangeShapeType="1"/>
            </p:cNvSpPr>
            <p:nvPr/>
          </p:nvSpPr>
          <p:spPr bwMode="auto">
            <a:xfrm>
              <a:off x="2952" y="2970"/>
              <a:ext cx="38" cy="0"/>
            </a:xfrm>
            <a:prstGeom prst="line">
              <a:avLst/>
            </a:prstGeom>
            <a:noFill/>
            <a:ln w="9525">
              <a:solidFill>
                <a:srgbClr val="FF3300"/>
              </a:solidFill>
              <a:round/>
            </a:ln>
            <a:effectLst/>
          </p:spPr>
          <p:txBody>
            <a:bodyPr wrap="none" anchor="ctr"/>
            <a:lstStyle/>
            <a:p>
              <a:endParaRPr lang="zh-CN" altLang="en-US"/>
            </a:p>
          </p:txBody>
        </p:sp>
        <p:sp>
          <p:nvSpPr>
            <p:cNvPr id="1018894" name="Line 14"/>
            <p:cNvSpPr>
              <a:spLocks noChangeShapeType="1"/>
            </p:cNvSpPr>
            <p:nvPr/>
          </p:nvSpPr>
          <p:spPr bwMode="auto">
            <a:xfrm>
              <a:off x="2990" y="2631"/>
              <a:ext cx="0" cy="339"/>
            </a:xfrm>
            <a:prstGeom prst="line">
              <a:avLst/>
            </a:prstGeom>
            <a:noFill/>
            <a:ln w="9525">
              <a:solidFill>
                <a:srgbClr val="000000"/>
              </a:solidFill>
              <a:prstDash val="sysDot"/>
              <a:round/>
            </a:ln>
            <a:effectLst/>
          </p:spPr>
          <p:txBody>
            <a:bodyPr wrap="none" anchor="ctr"/>
            <a:lstStyle/>
            <a:p>
              <a:endParaRPr lang="zh-CN" altLang="en-US"/>
            </a:p>
          </p:txBody>
        </p:sp>
        <p:sp>
          <p:nvSpPr>
            <p:cNvPr id="1018895" name="Line 15"/>
            <p:cNvSpPr>
              <a:spLocks noChangeShapeType="1"/>
            </p:cNvSpPr>
            <p:nvPr/>
          </p:nvSpPr>
          <p:spPr bwMode="auto">
            <a:xfrm>
              <a:off x="3517" y="2631"/>
              <a:ext cx="0" cy="339"/>
            </a:xfrm>
            <a:prstGeom prst="line">
              <a:avLst/>
            </a:prstGeom>
            <a:noFill/>
            <a:ln w="9525">
              <a:solidFill>
                <a:srgbClr val="000000"/>
              </a:solidFill>
              <a:prstDash val="sysDot"/>
              <a:round/>
            </a:ln>
            <a:effectLst/>
          </p:spPr>
          <p:txBody>
            <a:bodyPr wrap="none" anchor="ctr"/>
            <a:lstStyle/>
            <a:p>
              <a:endParaRPr lang="zh-CN" altLang="en-US"/>
            </a:p>
          </p:txBody>
        </p:sp>
        <p:graphicFrame>
          <p:nvGraphicFramePr>
            <p:cNvPr id="1018896" name="Object 16"/>
            <p:cNvGraphicFramePr>
              <a:graphicFrameLocks noChangeAspect="1"/>
            </p:cNvGraphicFramePr>
            <p:nvPr/>
          </p:nvGraphicFramePr>
          <p:xfrm>
            <a:off x="3163" y="2142"/>
            <a:ext cx="437" cy="268"/>
          </p:xfrm>
          <a:graphic>
            <a:graphicData uri="http://schemas.openxmlformats.org/presentationml/2006/ole">
              <mc:AlternateContent xmlns:mc="http://schemas.openxmlformats.org/markup-compatibility/2006">
                <mc:Choice xmlns:v="urn:schemas-microsoft-com:vml" Requires="v">
                  <p:oleObj spid="_x0000_s54300" name="Equation" r:id="rId6" imgW="7924800" imgH="4876800" progId="">
                    <p:embed/>
                  </p:oleObj>
                </mc:Choice>
                <mc:Fallback>
                  <p:oleObj name="Equation" r:id="rId6" imgW="7924800" imgH="4876800" progId="">
                    <p:embed/>
                    <p:pic>
                      <p:nvPicPr>
                        <p:cNvPr id="0" name="图片 54273"/>
                        <p:cNvPicPr>
                          <a:picLocks noChangeAspect="1"/>
                        </p:cNvPicPr>
                        <p:nvPr/>
                      </p:nvPicPr>
                      <p:blipFill>
                        <a:blip r:embed="rId7">
                          <a:biLevel thresh="50000"/>
                          <a:grayscl/>
                        </a:blip>
                        <a:stretch>
                          <a:fillRect/>
                        </a:stretch>
                      </p:blipFill>
                      <p:spPr>
                        <a:xfrm>
                          <a:off x="3163" y="2142"/>
                          <a:ext cx="437" cy="268"/>
                        </a:xfrm>
                        <a:prstGeom prst="rect">
                          <a:avLst/>
                        </a:prstGeom>
                        <a:noFill/>
                        <a:ln w="9525">
                          <a:noFill/>
                        </a:ln>
                      </p:spPr>
                    </p:pic>
                  </p:oleObj>
                </mc:Fallback>
              </mc:AlternateContent>
            </a:graphicData>
          </a:graphic>
        </p:graphicFrame>
        <p:graphicFrame>
          <p:nvGraphicFramePr>
            <p:cNvPr id="1018897" name="Object 17"/>
            <p:cNvGraphicFramePr>
              <a:graphicFrameLocks noChangeAspect="1"/>
            </p:cNvGraphicFramePr>
            <p:nvPr/>
          </p:nvGraphicFramePr>
          <p:xfrm>
            <a:off x="2906" y="2970"/>
            <a:ext cx="174" cy="194"/>
          </p:xfrm>
          <a:graphic>
            <a:graphicData uri="http://schemas.openxmlformats.org/presentationml/2006/ole">
              <mc:AlternateContent xmlns:mc="http://schemas.openxmlformats.org/markup-compatibility/2006">
                <mc:Choice xmlns:v="urn:schemas-microsoft-com:vml" Requires="v">
                  <p:oleObj spid="_x0000_s54301" name="公式" r:id="rId8" imgW="3048000" imgH="3352800" progId="">
                    <p:embed/>
                  </p:oleObj>
                </mc:Choice>
                <mc:Fallback>
                  <p:oleObj name="公式" r:id="rId8" imgW="3048000" imgH="3352800" progId="">
                    <p:embed/>
                    <p:pic>
                      <p:nvPicPr>
                        <p:cNvPr id="0" name="图片 54274"/>
                        <p:cNvPicPr>
                          <a:picLocks noChangeAspect="1"/>
                        </p:cNvPicPr>
                        <p:nvPr/>
                      </p:nvPicPr>
                      <p:blipFill>
                        <a:blip r:embed="rId9">
                          <a:biLevel thresh="50000"/>
                          <a:grayscl/>
                        </a:blip>
                        <a:stretch>
                          <a:fillRect/>
                        </a:stretch>
                      </p:blipFill>
                      <p:spPr>
                        <a:xfrm>
                          <a:off x="2906" y="2970"/>
                          <a:ext cx="174" cy="194"/>
                        </a:xfrm>
                        <a:prstGeom prst="rect">
                          <a:avLst/>
                        </a:prstGeom>
                        <a:noFill/>
                        <a:ln w="9525">
                          <a:noFill/>
                        </a:ln>
                      </p:spPr>
                    </p:pic>
                  </p:oleObj>
                </mc:Fallback>
              </mc:AlternateContent>
            </a:graphicData>
          </a:graphic>
        </p:graphicFrame>
        <p:graphicFrame>
          <p:nvGraphicFramePr>
            <p:cNvPr id="1018898" name="Object 18"/>
            <p:cNvGraphicFramePr>
              <a:graphicFrameLocks noChangeAspect="1"/>
            </p:cNvGraphicFramePr>
            <p:nvPr/>
          </p:nvGraphicFramePr>
          <p:xfrm>
            <a:off x="3427" y="2945"/>
            <a:ext cx="174" cy="245"/>
          </p:xfrm>
          <a:graphic>
            <a:graphicData uri="http://schemas.openxmlformats.org/presentationml/2006/ole">
              <mc:AlternateContent xmlns:mc="http://schemas.openxmlformats.org/markup-compatibility/2006">
                <mc:Choice xmlns:v="urn:schemas-microsoft-com:vml" Requires="v">
                  <p:oleObj spid="_x0000_s54302" name="公式" r:id="rId10" imgW="3048000" imgH="4267200" progId="">
                    <p:embed/>
                  </p:oleObj>
                </mc:Choice>
                <mc:Fallback>
                  <p:oleObj name="公式" r:id="rId10" imgW="3048000" imgH="4267200" progId="">
                    <p:embed/>
                    <p:pic>
                      <p:nvPicPr>
                        <p:cNvPr id="0" name="图片 54275"/>
                        <p:cNvPicPr>
                          <a:picLocks noChangeAspect="1"/>
                        </p:cNvPicPr>
                        <p:nvPr/>
                      </p:nvPicPr>
                      <p:blipFill>
                        <a:blip r:embed="rId11">
                          <a:biLevel thresh="50000"/>
                          <a:grayscl/>
                        </a:blip>
                        <a:stretch>
                          <a:fillRect/>
                        </a:stretch>
                      </p:blipFill>
                      <p:spPr>
                        <a:xfrm>
                          <a:off x="3427" y="2945"/>
                          <a:ext cx="174" cy="245"/>
                        </a:xfrm>
                        <a:prstGeom prst="rect">
                          <a:avLst/>
                        </a:prstGeom>
                        <a:noFill/>
                        <a:ln w="9525">
                          <a:noFill/>
                        </a:ln>
                      </p:spPr>
                    </p:pic>
                  </p:oleObj>
                </mc:Fallback>
              </mc:AlternateContent>
            </a:graphicData>
          </a:graphic>
        </p:graphicFrame>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18886"/>
                                        </p:tgtEl>
                                        <p:attrNameLst>
                                          <p:attrName>style.visibility</p:attrName>
                                        </p:attrNameLst>
                                      </p:cBhvr>
                                      <p:to>
                                        <p:strVal val="visible"/>
                                      </p:to>
                                    </p:set>
                                    <p:animEffect transition="in" filter="wipe(left)">
                                      <p:cBhvr>
                                        <p:cTn id="7" dur="500"/>
                                        <p:tgtEl>
                                          <p:spTgt spid="101888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18885"/>
                                        </p:tgtEl>
                                        <p:attrNameLst>
                                          <p:attrName>style.visibility</p:attrName>
                                        </p:attrNameLst>
                                      </p:cBhvr>
                                      <p:to>
                                        <p:strVal val="visible"/>
                                      </p:to>
                                    </p:set>
                                    <p:animEffect transition="in" filter="wipe(left)">
                                      <p:cBhvr>
                                        <p:cTn id="12" dur="500"/>
                                        <p:tgtEl>
                                          <p:spTgt spid="101888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8886"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1524" name="Text Box 4"/>
          <p:cNvSpPr txBox="1">
            <a:spLocks noChangeArrowheads="1"/>
          </p:cNvSpPr>
          <p:nvPr/>
        </p:nvSpPr>
        <p:spPr bwMode="auto">
          <a:xfrm>
            <a:off x="1042988" y="692150"/>
            <a:ext cx="7416800" cy="750888"/>
          </a:xfrm>
          <a:prstGeom prst="rect">
            <a:avLst/>
          </a:prstGeom>
          <a:noFill/>
          <a:ln w="9525">
            <a:noFill/>
            <a:miter lim="800000"/>
          </a:ln>
          <a:effectLst/>
        </p:spPr>
        <p:txBody>
          <a:bodyPr>
            <a:spAutoFit/>
          </a:bodyPr>
          <a:lstStyle/>
          <a:p>
            <a:pPr>
              <a:lnSpc>
                <a:spcPct val="120000"/>
              </a:lnSpc>
            </a:pPr>
            <a:r>
              <a:rPr lang="zh-CN" altLang="en-US" sz="3600" b="1">
                <a:latin typeface="楷体_GB2312" pitchFamily="49" charset="-122"/>
                <a:ea typeface="楷体_GB2312" pitchFamily="49" charset="-122"/>
              </a:rPr>
              <a:t>连续型随机变量的分布函数</a:t>
            </a:r>
            <a:r>
              <a:rPr lang="en-US" altLang="zh-CN" sz="3600" b="1">
                <a:latin typeface="楷体_GB2312" pitchFamily="49" charset="-122"/>
                <a:ea typeface="楷体_GB2312" pitchFamily="49" charset="-122"/>
              </a:rPr>
              <a:t>(Cont.)</a:t>
            </a:r>
          </a:p>
        </p:txBody>
      </p:sp>
      <p:sp>
        <p:nvSpPr>
          <p:cNvPr id="1131525" name="Rectangle 5"/>
          <p:cNvSpPr>
            <a:spLocks noChangeArrowheads="1"/>
          </p:cNvSpPr>
          <p:nvPr/>
        </p:nvSpPr>
        <p:spPr bwMode="auto">
          <a:xfrm>
            <a:off x="1258888" y="1773238"/>
            <a:ext cx="7345362" cy="946150"/>
          </a:xfrm>
          <a:prstGeom prst="rect">
            <a:avLst/>
          </a:prstGeom>
          <a:noFill/>
          <a:ln w="9525">
            <a:noFill/>
            <a:miter lim="800000"/>
          </a:ln>
          <a:effectLst/>
        </p:spPr>
        <p:txBody>
          <a:bodyPr>
            <a:spAutoFit/>
          </a:bodyPr>
          <a:lstStyle/>
          <a:p>
            <a:r>
              <a:rPr lang="zh-CN" altLang="en-US" b="1">
                <a:solidFill>
                  <a:srgbClr val="0000CC"/>
                </a:solidFill>
                <a:ea typeface="宋体" panose="02010600030101010101" pitchFamily="2" charset="-122"/>
              </a:rPr>
              <a:t>例</a:t>
            </a:r>
            <a:r>
              <a:rPr lang="zh-CN" altLang="en-US" b="1">
                <a:ea typeface="宋体" panose="02010600030101010101" pitchFamily="2" charset="-122"/>
              </a:rPr>
              <a:t>： 若随机变量</a:t>
            </a:r>
            <a:r>
              <a:rPr lang="en-US" altLang="zh-CN" b="1" i="1">
                <a:ea typeface="宋体" panose="02010600030101010101" pitchFamily="2" charset="-122"/>
              </a:rPr>
              <a:t>X</a:t>
            </a:r>
            <a:r>
              <a:rPr lang="zh-CN" altLang="en-US" b="1">
                <a:ea typeface="宋体" panose="02010600030101010101" pitchFamily="2" charset="-122"/>
              </a:rPr>
              <a:t>服从区间</a:t>
            </a:r>
            <a:r>
              <a:rPr lang="en-US" altLang="zh-CN" b="1">
                <a:ea typeface="宋体" panose="02010600030101010101" pitchFamily="2" charset="-122"/>
              </a:rPr>
              <a:t>[</a:t>
            </a:r>
            <a:r>
              <a:rPr lang="en-US" altLang="zh-CN" i="1">
                <a:ea typeface="宋体" panose="02010600030101010101" pitchFamily="2" charset="-122"/>
              </a:rPr>
              <a:t>a b</a:t>
            </a:r>
            <a:r>
              <a:rPr lang="en-US" altLang="zh-CN" b="1">
                <a:ea typeface="宋体" panose="02010600030101010101" pitchFamily="2" charset="-122"/>
              </a:rPr>
              <a:t>] </a:t>
            </a:r>
            <a:r>
              <a:rPr lang="zh-CN" altLang="en-US" b="1">
                <a:ea typeface="宋体" panose="02010600030101010101" pitchFamily="2" charset="-122"/>
              </a:rPr>
              <a:t>上的均匀分布，</a:t>
            </a:r>
            <a:r>
              <a:rPr lang="zh-CN" altLang="zh-CN" b="1">
                <a:ea typeface="宋体" panose="02010600030101010101" pitchFamily="2" charset="-122"/>
              </a:rPr>
              <a:t>写出它的分布函数及概率密度函数。</a:t>
            </a:r>
            <a:endParaRPr lang="zh-CN" altLang="en-US" b="1">
              <a:ea typeface="宋体" panose="02010600030101010101" pitchFamily="2" charset="-122"/>
            </a:endParaRPr>
          </a:p>
        </p:txBody>
      </p:sp>
      <p:graphicFrame>
        <p:nvGraphicFramePr>
          <p:cNvPr id="1131527" name="Object 7"/>
          <p:cNvGraphicFramePr>
            <a:graphicFrameLocks noChangeAspect="1"/>
          </p:cNvGraphicFramePr>
          <p:nvPr/>
        </p:nvGraphicFramePr>
        <p:xfrm>
          <a:off x="3059113" y="4779963"/>
          <a:ext cx="5715000" cy="2078037"/>
        </p:xfrm>
        <a:graphic>
          <a:graphicData uri="http://schemas.openxmlformats.org/presentationml/2006/ole">
            <mc:AlternateContent xmlns:mc="http://schemas.openxmlformats.org/markup-compatibility/2006">
              <mc:Choice xmlns:v="urn:schemas-microsoft-com:vml" Requires="v">
                <p:oleObj spid="_x0000_s121898" name="Equation" r:id="rId4" imgW="56997600" imgH="18288000" progId="">
                  <p:embed/>
                </p:oleObj>
              </mc:Choice>
              <mc:Fallback>
                <p:oleObj name="Equation" r:id="rId4" imgW="56997600" imgH="18288000" progId="">
                  <p:embed/>
                  <p:pic>
                    <p:nvPicPr>
                      <p:cNvPr id="1131527" name="Object 7"/>
                      <p:cNvPicPr>
                        <a:picLocks noChangeAspect="1"/>
                      </p:cNvPicPr>
                      <p:nvPr/>
                    </p:nvPicPr>
                    <p:blipFill>
                      <a:blip r:embed="rId5"/>
                      <a:stretch>
                        <a:fillRect/>
                      </a:stretch>
                    </p:blipFill>
                    <p:spPr>
                      <a:xfrm>
                        <a:off x="3059113" y="4779963"/>
                        <a:ext cx="5715000" cy="2078037"/>
                      </a:xfrm>
                      <a:prstGeom prst="rect">
                        <a:avLst/>
                      </a:prstGeom>
                      <a:noFill/>
                      <a:ln w="9525">
                        <a:noFill/>
                      </a:ln>
                    </p:spPr>
                  </p:pic>
                </p:oleObj>
              </mc:Fallback>
            </mc:AlternateContent>
          </a:graphicData>
        </a:graphic>
      </p:graphicFrame>
      <p:graphicFrame>
        <p:nvGraphicFramePr>
          <p:cNvPr id="1131528" name="Object 8"/>
          <p:cNvGraphicFramePr>
            <a:graphicFrameLocks noChangeAspect="1"/>
          </p:cNvGraphicFramePr>
          <p:nvPr/>
        </p:nvGraphicFramePr>
        <p:xfrm>
          <a:off x="1979613" y="3429000"/>
          <a:ext cx="5113337" cy="1447800"/>
        </p:xfrm>
        <a:graphic>
          <a:graphicData uri="http://schemas.openxmlformats.org/presentationml/2006/ole">
            <mc:AlternateContent xmlns:mc="http://schemas.openxmlformats.org/markup-compatibility/2006">
              <mc:Choice xmlns:v="urn:schemas-microsoft-com:vml" Requires="v">
                <p:oleObj spid="_x0000_s121899" name="Equation" r:id="rId6" imgW="51816000" imgH="14630400" progId="">
                  <p:embed/>
                </p:oleObj>
              </mc:Choice>
              <mc:Fallback>
                <p:oleObj name="Equation" r:id="rId6" imgW="51816000" imgH="14630400" progId="">
                  <p:embed/>
                  <p:pic>
                    <p:nvPicPr>
                      <p:cNvPr id="1131528" name="Object 8"/>
                      <p:cNvPicPr>
                        <a:picLocks noChangeAspect="1"/>
                      </p:cNvPicPr>
                      <p:nvPr/>
                    </p:nvPicPr>
                    <p:blipFill>
                      <a:blip r:embed="rId7"/>
                      <a:stretch>
                        <a:fillRect/>
                      </a:stretch>
                    </p:blipFill>
                    <p:spPr>
                      <a:xfrm>
                        <a:off x="1979613" y="3429000"/>
                        <a:ext cx="5113337" cy="1447800"/>
                      </a:xfrm>
                      <a:prstGeom prst="rect">
                        <a:avLst/>
                      </a:prstGeom>
                      <a:noFill/>
                      <a:ln w="9525">
                        <a:noFill/>
                      </a:ln>
                    </p:spPr>
                  </p:pic>
                </p:oleObj>
              </mc:Fallback>
            </mc:AlternateContent>
          </a:graphicData>
        </a:graphic>
      </p:graphicFrame>
      <p:sp>
        <p:nvSpPr>
          <p:cNvPr id="1131532" name="Rectangle 12"/>
          <p:cNvSpPr>
            <a:spLocks noChangeArrowheads="1"/>
          </p:cNvSpPr>
          <p:nvPr/>
        </p:nvSpPr>
        <p:spPr bwMode="auto">
          <a:xfrm>
            <a:off x="990600" y="2890838"/>
            <a:ext cx="6534150" cy="579437"/>
          </a:xfrm>
          <a:prstGeom prst="rect">
            <a:avLst/>
          </a:prstGeom>
          <a:noFill/>
          <a:ln w="9525">
            <a:noFill/>
            <a:miter lim="800000"/>
          </a:ln>
          <a:effectLst/>
        </p:spPr>
        <p:txBody>
          <a:bodyPr>
            <a:spAutoFit/>
          </a:bodyPr>
          <a:lstStyle/>
          <a:p>
            <a:r>
              <a:rPr lang="zh-CN" altLang="en-US" sz="3200" b="1" dirty="0">
                <a:latin typeface="楷体_GB2312" pitchFamily="49" charset="-122"/>
                <a:ea typeface="楷体_GB2312" pitchFamily="49" charset="-122"/>
              </a:rPr>
              <a:t>解：均匀分布的概率密度为：</a:t>
            </a:r>
          </a:p>
        </p:txBody>
      </p:sp>
      <p:sp>
        <p:nvSpPr>
          <p:cNvPr id="1131533" name="Rectangle 13"/>
          <p:cNvSpPr>
            <a:spLocks noChangeArrowheads="1"/>
          </p:cNvSpPr>
          <p:nvPr/>
        </p:nvSpPr>
        <p:spPr bwMode="auto">
          <a:xfrm>
            <a:off x="1447800" y="117475"/>
            <a:ext cx="882650" cy="579438"/>
          </a:xfrm>
          <a:prstGeom prst="rect">
            <a:avLst/>
          </a:prstGeom>
          <a:noFill/>
          <a:ln w="9525">
            <a:noFill/>
            <a:miter lim="800000"/>
          </a:ln>
          <a:effectLst/>
        </p:spPr>
        <p:txBody>
          <a:bodyPr>
            <a:spAutoFit/>
          </a:bodyPr>
          <a:lstStyle/>
          <a:p>
            <a:pPr algn="ctr"/>
            <a:r>
              <a:rPr lang="zh-CN" altLang="en-US" sz="3200" b="1">
                <a:latin typeface="楷体_GB2312" pitchFamily="49" charset="-122"/>
                <a:ea typeface="楷体_GB2312" pitchFamily="49" charset="-122"/>
              </a:rPr>
              <a:t>  </a:t>
            </a:r>
          </a:p>
        </p:txBody>
      </p:sp>
      <p:sp>
        <p:nvSpPr>
          <p:cNvPr id="1131534" name="AutoShape 14">
            <a:hlinkClick r:id="" action="ppaction://hlinkshowjump?jump=previousslide" highlightClick="1"/>
          </p:cNvPr>
          <p:cNvSpPr>
            <a:spLocks noChangeArrowheads="1"/>
          </p:cNvSpPr>
          <p:nvPr/>
        </p:nvSpPr>
        <p:spPr bwMode="auto">
          <a:xfrm>
            <a:off x="5486400" y="5680075"/>
            <a:ext cx="1143000" cy="304800"/>
          </a:xfrm>
          <a:prstGeom prst="actionButtonBlank">
            <a:avLst/>
          </a:prstGeom>
          <a:noFill/>
          <a:ln w="9525">
            <a:noFill/>
            <a:miter lim="800000"/>
          </a:ln>
          <a:effectLst/>
        </p:spPr>
        <p:txBody>
          <a:bodyPr wrap="none" anchor="ctr">
            <a:spAutoFit/>
          </a:bodyPr>
          <a:lstStyle/>
          <a:p>
            <a:endParaRPr lang="zh-CN" altLang="en-US"/>
          </a:p>
        </p:txBody>
      </p:sp>
      <p:sp>
        <p:nvSpPr>
          <p:cNvPr id="1131535" name="AutoShape 15">
            <a:hlinkClick r:id="" action="ppaction://hlinkshowjump?jump=nextslide" highlightClick="1"/>
          </p:cNvPr>
          <p:cNvSpPr>
            <a:spLocks noChangeArrowheads="1"/>
          </p:cNvSpPr>
          <p:nvPr/>
        </p:nvSpPr>
        <p:spPr bwMode="auto">
          <a:xfrm>
            <a:off x="6705600" y="5680075"/>
            <a:ext cx="1143000" cy="304800"/>
          </a:xfrm>
          <a:prstGeom prst="actionButtonBlank">
            <a:avLst/>
          </a:prstGeom>
          <a:noFill/>
          <a:ln w="9525">
            <a:noFill/>
            <a:miter lim="800000"/>
          </a:ln>
          <a:effectLst/>
        </p:spPr>
        <p:txBody>
          <a:bodyPr wrap="none" anchor="ctr">
            <a:spAutoFit/>
          </a:bodyPr>
          <a:lstStyle/>
          <a:p>
            <a:endParaRPr lang="zh-CN" altLang="en-US"/>
          </a:p>
        </p:txBody>
      </p:sp>
      <p:sp>
        <p:nvSpPr>
          <p:cNvPr id="1131536" name="AutoShape 16">
            <a:hlinkClick r:id="" action="ppaction://hlinkshowjump?jump=endshow" highlightClick="1"/>
          </p:cNvPr>
          <p:cNvSpPr>
            <a:spLocks noChangeArrowheads="1"/>
          </p:cNvSpPr>
          <p:nvPr/>
        </p:nvSpPr>
        <p:spPr bwMode="auto">
          <a:xfrm>
            <a:off x="8001000" y="5680075"/>
            <a:ext cx="1143000" cy="304800"/>
          </a:xfrm>
          <a:prstGeom prst="actionButtonBlank">
            <a:avLst/>
          </a:prstGeom>
          <a:noFill/>
          <a:ln w="9525">
            <a:noFill/>
            <a:miter lim="800000"/>
          </a:ln>
          <a:effectLst/>
        </p:spPr>
        <p:txBody>
          <a:bodyPr wrap="none" anchor="ctr">
            <a:spAutoFit/>
          </a:bodyPr>
          <a:lstStyle/>
          <a:p>
            <a:endParaRPr lang="zh-CN" altLang="en-US"/>
          </a:p>
        </p:txBody>
      </p:sp>
      <p:sp>
        <p:nvSpPr>
          <p:cNvPr id="1131537" name="Rectangle 17"/>
          <p:cNvSpPr>
            <a:spLocks noChangeArrowheads="1"/>
          </p:cNvSpPr>
          <p:nvPr/>
        </p:nvSpPr>
        <p:spPr bwMode="auto">
          <a:xfrm>
            <a:off x="900113" y="4797425"/>
            <a:ext cx="4249737" cy="369332"/>
          </a:xfrm>
          <a:prstGeom prst="rect">
            <a:avLst/>
          </a:prstGeom>
          <a:noFill/>
          <a:ln w="9525">
            <a:noFill/>
            <a:miter lim="800000"/>
          </a:ln>
          <a:effectLst/>
        </p:spPr>
        <p:txBody>
          <a:bodyPr>
            <a:spAutoFit/>
          </a:bodyPr>
          <a:lstStyle/>
          <a:p>
            <a:r>
              <a:rPr lang="zh-CN" altLang="en-US" b="1" dirty="0">
                <a:ea typeface="宋体" panose="02010600030101010101" pitchFamily="2" charset="-122"/>
              </a:rPr>
              <a:t>从而，它的</a:t>
            </a:r>
            <a:r>
              <a:rPr lang="zh-CN" altLang="zh-CN" b="1" dirty="0">
                <a:solidFill>
                  <a:srgbClr val="FF0000"/>
                </a:solidFill>
                <a:ea typeface="宋体" panose="02010600030101010101" pitchFamily="2" charset="-122"/>
              </a:rPr>
              <a:t>分布函数</a:t>
            </a:r>
            <a:r>
              <a:rPr lang="zh-CN" altLang="en-US" b="1" dirty="0">
                <a:ea typeface="宋体" panose="02010600030101010101" pitchFamily="2" charset="-122"/>
              </a:rPr>
              <a:t>为</a:t>
            </a:r>
          </a:p>
        </p:txBody>
      </p:sp>
      <p:grpSp>
        <p:nvGrpSpPr>
          <p:cNvPr id="2" name="Group 18"/>
          <p:cNvGrpSpPr/>
          <p:nvPr/>
        </p:nvGrpSpPr>
        <p:grpSpPr bwMode="auto">
          <a:xfrm>
            <a:off x="6094413" y="2781300"/>
            <a:ext cx="3049587" cy="1912938"/>
            <a:chOff x="2066" y="1305"/>
            <a:chExt cx="1921" cy="1205"/>
          </a:xfrm>
        </p:grpSpPr>
        <p:sp>
          <p:nvSpPr>
            <p:cNvPr id="1131539" name="Line 19"/>
            <p:cNvSpPr>
              <a:spLocks noChangeShapeType="1"/>
            </p:cNvSpPr>
            <p:nvPr/>
          </p:nvSpPr>
          <p:spPr bwMode="auto">
            <a:xfrm>
              <a:off x="3396" y="1658"/>
              <a:ext cx="565" cy="0"/>
            </a:xfrm>
            <a:prstGeom prst="line">
              <a:avLst/>
            </a:prstGeom>
            <a:noFill/>
            <a:ln w="38100">
              <a:solidFill>
                <a:srgbClr val="FF0000"/>
              </a:solidFill>
              <a:round/>
            </a:ln>
            <a:effectLst/>
          </p:spPr>
          <p:txBody>
            <a:bodyPr wrap="none" anchor="ctr"/>
            <a:lstStyle/>
            <a:p>
              <a:endParaRPr lang="zh-CN" altLang="en-US"/>
            </a:p>
          </p:txBody>
        </p:sp>
        <p:grpSp>
          <p:nvGrpSpPr>
            <p:cNvPr id="3" name="Group 20"/>
            <p:cNvGrpSpPr/>
            <p:nvPr/>
          </p:nvGrpSpPr>
          <p:grpSpPr bwMode="auto">
            <a:xfrm>
              <a:off x="2066" y="1305"/>
              <a:ext cx="1921" cy="1205"/>
              <a:chOff x="2066" y="1305"/>
              <a:chExt cx="1921" cy="1205"/>
            </a:xfrm>
          </p:grpSpPr>
          <p:sp>
            <p:nvSpPr>
              <p:cNvPr id="1131541" name="Line 21"/>
              <p:cNvSpPr>
                <a:spLocks noChangeShapeType="1"/>
              </p:cNvSpPr>
              <p:nvPr/>
            </p:nvSpPr>
            <p:spPr bwMode="auto">
              <a:xfrm>
                <a:off x="2898" y="1658"/>
                <a:ext cx="527" cy="0"/>
              </a:xfrm>
              <a:prstGeom prst="line">
                <a:avLst/>
              </a:prstGeom>
              <a:noFill/>
              <a:ln w="38100" cap="rnd">
                <a:solidFill>
                  <a:schemeClr val="tx1"/>
                </a:solidFill>
                <a:prstDash val="sysDot"/>
                <a:round/>
              </a:ln>
              <a:effectLst/>
            </p:spPr>
            <p:txBody>
              <a:bodyPr/>
              <a:lstStyle/>
              <a:p>
                <a:endParaRPr lang="zh-CN" altLang="en-US"/>
              </a:p>
            </p:txBody>
          </p:sp>
          <p:grpSp>
            <p:nvGrpSpPr>
              <p:cNvPr id="4" name="Group 22"/>
              <p:cNvGrpSpPr/>
              <p:nvPr/>
            </p:nvGrpSpPr>
            <p:grpSpPr bwMode="auto">
              <a:xfrm>
                <a:off x="2066" y="1305"/>
                <a:ext cx="1921" cy="1205"/>
                <a:chOff x="2066" y="1305"/>
                <a:chExt cx="1921" cy="1205"/>
              </a:xfrm>
            </p:grpSpPr>
            <p:graphicFrame>
              <p:nvGraphicFramePr>
                <p:cNvPr id="1131543" name="Object 23"/>
                <p:cNvGraphicFramePr>
                  <a:graphicFrameLocks noChangeAspect="1"/>
                </p:cNvGraphicFramePr>
                <p:nvPr/>
              </p:nvGraphicFramePr>
              <p:xfrm>
                <a:off x="2777" y="1587"/>
                <a:ext cx="194" cy="142"/>
              </p:xfrm>
              <a:graphic>
                <a:graphicData uri="http://schemas.openxmlformats.org/presentationml/2006/ole">
                  <mc:AlternateContent xmlns:mc="http://schemas.openxmlformats.org/markup-compatibility/2006">
                    <mc:Choice xmlns:v="urn:schemas-microsoft-com:vml" Requires="v">
                      <p:oleObj spid="_x0000_s121900" name="Equation" r:id="rId8" imgW="9448800" imgH="7315200" progId="">
                        <p:embed/>
                      </p:oleObj>
                    </mc:Choice>
                    <mc:Fallback>
                      <p:oleObj name="Equation" r:id="rId8" imgW="9448800" imgH="7315200" progId="">
                        <p:embed/>
                        <p:pic>
                          <p:nvPicPr>
                            <p:cNvPr id="1131543" name="Object 23"/>
                            <p:cNvPicPr>
                              <a:picLocks noChangeAspect="1"/>
                            </p:cNvPicPr>
                            <p:nvPr/>
                          </p:nvPicPr>
                          <p:blipFill>
                            <a:blip r:embed="rId9"/>
                            <a:stretch>
                              <a:fillRect/>
                            </a:stretch>
                          </p:blipFill>
                          <p:spPr>
                            <a:xfrm>
                              <a:off x="2777" y="1587"/>
                              <a:ext cx="194" cy="142"/>
                            </a:xfrm>
                            <a:prstGeom prst="rect">
                              <a:avLst/>
                            </a:prstGeom>
                            <a:noFill/>
                            <a:ln w="9525">
                              <a:noFill/>
                            </a:ln>
                          </p:spPr>
                        </p:pic>
                      </p:oleObj>
                    </mc:Fallback>
                  </mc:AlternateContent>
                </a:graphicData>
              </a:graphic>
            </p:graphicFrame>
            <p:grpSp>
              <p:nvGrpSpPr>
                <p:cNvPr id="5" name="Group 24"/>
                <p:cNvGrpSpPr/>
                <p:nvPr/>
              </p:nvGrpSpPr>
              <p:grpSpPr bwMode="auto">
                <a:xfrm>
                  <a:off x="2066" y="1305"/>
                  <a:ext cx="1921" cy="1205"/>
                  <a:chOff x="2066" y="1302"/>
                  <a:chExt cx="1921" cy="1205"/>
                </a:xfrm>
              </p:grpSpPr>
              <p:grpSp>
                <p:nvGrpSpPr>
                  <p:cNvPr id="6" name="Group 25"/>
                  <p:cNvGrpSpPr/>
                  <p:nvPr/>
                </p:nvGrpSpPr>
                <p:grpSpPr bwMode="auto">
                  <a:xfrm>
                    <a:off x="2293" y="1302"/>
                    <a:ext cx="1694" cy="1205"/>
                    <a:chOff x="2293" y="1302"/>
                    <a:chExt cx="1694" cy="1205"/>
                  </a:xfrm>
                </p:grpSpPr>
                <p:grpSp>
                  <p:nvGrpSpPr>
                    <p:cNvPr id="7" name="Group 26"/>
                    <p:cNvGrpSpPr/>
                    <p:nvPr/>
                  </p:nvGrpSpPr>
                  <p:grpSpPr bwMode="auto">
                    <a:xfrm>
                      <a:off x="2293" y="1302"/>
                      <a:ext cx="1694" cy="1205"/>
                      <a:chOff x="2293" y="1302"/>
                      <a:chExt cx="1694" cy="1205"/>
                    </a:xfrm>
                  </p:grpSpPr>
                  <p:grpSp>
                    <p:nvGrpSpPr>
                      <p:cNvPr id="8" name="Group 27"/>
                      <p:cNvGrpSpPr/>
                      <p:nvPr/>
                    </p:nvGrpSpPr>
                    <p:grpSpPr bwMode="auto">
                      <a:xfrm>
                        <a:off x="2293" y="1302"/>
                        <a:ext cx="1694" cy="1205"/>
                        <a:chOff x="1872" y="2304"/>
                        <a:chExt cx="2160" cy="1536"/>
                      </a:xfrm>
                    </p:grpSpPr>
                    <p:grpSp>
                      <p:nvGrpSpPr>
                        <p:cNvPr id="9" name="Group 28"/>
                        <p:cNvGrpSpPr/>
                        <p:nvPr/>
                      </p:nvGrpSpPr>
                      <p:grpSpPr bwMode="auto">
                        <a:xfrm>
                          <a:off x="1872" y="2304"/>
                          <a:ext cx="2160" cy="1536"/>
                          <a:chOff x="1104" y="2688"/>
                          <a:chExt cx="2160" cy="1344"/>
                        </a:xfrm>
                      </p:grpSpPr>
                      <p:sp>
                        <p:nvSpPr>
                          <p:cNvPr id="1131549" name="Line 29"/>
                          <p:cNvSpPr>
                            <a:spLocks noChangeShapeType="1"/>
                          </p:cNvSpPr>
                          <p:nvPr/>
                        </p:nvSpPr>
                        <p:spPr bwMode="auto">
                          <a:xfrm>
                            <a:off x="1104" y="3696"/>
                            <a:ext cx="2160" cy="0"/>
                          </a:xfrm>
                          <a:prstGeom prst="line">
                            <a:avLst/>
                          </a:prstGeom>
                          <a:noFill/>
                          <a:ln w="28575">
                            <a:solidFill>
                              <a:schemeClr val="tx1"/>
                            </a:solidFill>
                            <a:round/>
                            <a:tailEnd type="triangle" w="lg" len="med"/>
                          </a:ln>
                          <a:effectLst/>
                        </p:spPr>
                        <p:txBody>
                          <a:bodyPr wrap="none" anchor="ctr"/>
                          <a:lstStyle/>
                          <a:p>
                            <a:endParaRPr lang="zh-CN" altLang="en-US"/>
                          </a:p>
                        </p:txBody>
                      </p:sp>
                      <p:sp>
                        <p:nvSpPr>
                          <p:cNvPr id="1131550" name="Line 30"/>
                          <p:cNvSpPr>
                            <a:spLocks noChangeShapeType="1"/>
                          </p:cNvSpPr>
                          <p:nvPr/>
                        </p:nvSpPr>
                        <p:spPr bwMode="auto">
                          <a:xfrm flipV="1">
                            <a:off x="1920" y="2688"/>
                            <a:ext cx="0" cy="1344"/>
                          </a:xfrm>
                          <a:prstGeom prst="line">
                            <a:avLst/>
                          </a:prstGeom>
                          <a:noFill/>
                          <a:ln w="28575">
                            <a:solidFill>
                              <a:schemeClr val="tx1"/>
                            </a:solidFill>
                            <a:round/>
                            <a:tailEnd type="triangle" w="lg" len="med"/>
                          </a:ln>
                          <a:effectLst/>
                        </p:spPr>
                        <p:txBody>
                          <a:bodyPr wrap="none" anchor="ctr"/>
                          <a:lstStyle/>
                          <a:p>
                            <a:endParaRPr lang="zh-CN" altLang="en-US"/>
                          </a:p>
                        </p:txBody>
                      </p:sp>
                    </p:grpSp>
                    <p:graphicFrame>
                      <p:nvGraphicFramePr>
                        <p:cNvPr id="1131551" name="Object 31"/>
                        <p:cNvGraphicFramePr>
                          <a:graphicFrameLocks noChangeAspect="1"/>
                        </p:cNvGraphicFramePr>
                        <p:nvPr/>
                      </p:nvGraphicFramePr>
                      <p:xfrm>
                        <a:off x="3844" y="3556"/>
                        <a:ext cx="159" cy="151"/>
                      </p:xfrm>
                      <a:graphic>
                        <a:graphicData uri="http://schemas.openxmlformats.org/presentationml/2006/ole">
                          <mc:AlternateContent xmlns:mc="http://schemas.openxmlformats.org/markup-compatibility/2006">
                            <mc:Choice xmlns:v="urn:schemas-microsoft-com:vml" Requires="v">
                              <p:oleObj spid="_x0000_s121901" name="Equation" r:id="rId10" imgW="6096000" imgH="5791200" progId="">
                                <p:embed/>
                              </p:oleObj>
                            </mc:Choice>
                            <mc:Fallback>
                              <p:oleObj name="Equation" r:id="rId10" imgW="6096000" imgH="5791200" progId="">
                                <p:embed/>
                                <p:pic>
                                  <p:nvPicPr>
                                    <p:cNvPr id="1131551" name="Object 31"/>
                                    <p:cNvPicPr>
                                      <a:picLocks noChangeAspect="1"/>
                                    </p:cNvPicPr>
                                    <p:nvPr/>
                                  </p:nvPicPr>
                                  <p:blipFill>
                                    <a:blip r:embed="rId11"/>
                                    <a:stretch>
                                      <a:fillRect/>
                                    </a:stretch>
                                  </p:blipFill>
                                  <p:spPr>
                                    <a:xfrm>
                                      <a:off x="3844" y="3556"/>
                                      <a:ext cx="159" cy="151"/>
                                    </a:xfrm>
                                    <a:prstGeom prst="rect">
                                      <a:avLst/>
                                    </a:prstGeom>
                                    <a:noFill/>
                                    <a:ln w="9525">
                                      <a:noFill/>
                                    </a:ln>
                                  </p:spPr>
                                </p:pic>
                              </p:oleObj>
                            </mc:Fallback>
                          </mc:AlternateContent>
                        </a:graphicData>
                      </a:graphic>
                    </p:graphicFrame>
                    <p:graphicFrame>
                      <p:nvGraphicFramePr>
                        <p:cNvPr id="1131552" name="Object 32"/>
                        <p:cNvGraphicFramePr>
                          <a:graphicFrameLocks noChangeAspect="1"/>
                        </p:cNvGraphicFramePr>
                        <p:nvPr/>
                      </p:nvGraphicFramePr>
                      <p:xfrm>
                        <a:off x="2496" y="3504"/>
                        <a:ext cx="144" cy="159"/>
                      </p:xfrm>
                      <a:graphic>
                        <a:graphicData uri="http://schemas.openxmlformats.org/presentationml/2006/ole">
                          <mc:AlternateContent xmlns:mc="http://schemas.openxmlformats.org/markup-compatibility/2006">
                            <mc:Choice xmlns:v="urn:schemas-microsoft-com:vml" Requires="v">
                              <p:oleObj spid="_x0000_s121902" name="Equation" r:id="rId12" imgW="5486400" imgH="6096000" progId="">
                                <p:embed/>
                              </p:oleObj>
                            </mc:Choice>
                            <mc:Fallback>
                              <p:oleObj name="Equation" r:id="rId12" imgW="5486400" imgH="6096000" progId="">
                                <p:embed/>
                                <p:pic>
                                  <p:nvPicPr>
                                    <p:cNvPr id="1131552" name="Object 32"/>
                                    <p:cNvPicPr>
                                      <a:picLocks noChangeAspect="1"/>
                                    </p:cNvPicPr>
                                    <p:nvPr/>
                                  </p:nvPicPr>
                                  <p:blipFill>
                                    <a:blip r:embed="rId13"/>
                                    <a:stretch>
                                      <a:fillRect/>
                                    </a:stretch>
                                  </p:blipFill>
                                  <p:spPr>
                                    <a:xfrm>
                                      <a:off x="2496" y="3504"/>
                                      <a:ext cx="144" cy="159"/>
                                    </a:xfrm>
                                    <a:prstGeom prst="rect">
                                      <a:avLst/>
                                    </a:prstGeom>
                                    <a:noFill/>
                                    <a:ln w="9525">
                                      <a:noFill/>
                                    </a:ln>
                                  </p:spPr>
                                </p:pic>
                              </p:oleObj>
                            </mc:Fallback>
                          </mc:AlternateContent>
                        </a:graphicData>
                      </a:graphic>
                    </p:graphicFrame>
                    <p:graphicFrame>
                      <p:nvGraphicFramePr>
                        <p:cNvPr id="1131553" name="Object 33"/>
                        <p:cNvGraphicFramePr>
                          <a:graphicFrameLocks noChangeAspect="1"/>
                        </p:cNvGraphicFramePr>
                        <p:nvPr/>
                      </p:nvGraphicFramePr>
                      <p:xfrm>
                        <a:off x="2732" y="2308"/>
                        <a:ext cx="504" cy="247"/>
                      </p:xfrm>
                      <a:graphic>
                        <a:graphicData uri="http://schemas.openxmlformats.org/presentationml/2006/ole">
                          <mc:AlternateContent xmlns:mc="http://schemas.openxmlformats.org/markup-compatibility/2006">
                            <mc:Choice xmlns:v="urn:schemas-microsoft-com:vml" Requires="v">
                              <p:oleObj spid="_x0000_s121903" name="Equation" r:id="rId14" imgW="19202400" imgH="9448800" progId="">
                                <p:embed/>
                              </p:oleObj>
                            </mc:Choice>
                            <mc:Fallback>
                              <p:oleObj name="Equation" r:id="rId14" imgW="19202400" imgH="9448800" progId="">
                                <p:embed/>
                                <p:pic>
                                  <p:nvPicPr>
                                    <p:cNvPr id="1131553" name="Object 33"/>
                                    <p:cNvPicPr>
                                      <a:picLocks noChangeAspect="1"/>
                                    </p:cNvPicPr>
                                    <p:nvPr/>
                                  </p:nvPicPr>
                                  <p:blipFill>
                                    <a:blip r:embed="rId15"/>
                                    <a:stretch>
                                      <a:fillRect/>
                                    </a:stretch>
                                  </p:blipFill>
                                  <p:spPr>
                                    <a:xfrm>
                                      <a:off x="2732" y="2308"/>
                                      <a:ext cx="504" cy="247"/>
                                    </a:xfrm>
                                    <a:prstGeom prst="rect">
                                      <a:avLst/>
                                    </a:prstGeom>
                                    <a:noFill/>
                                    <a:ln w="9525">
                                      <a:noFill/>
                                    </a:ln>
                                  </p:spPr>
                                </p:pic>
                              </p:oleObj>
                            </mc:Fallback>
                          </mc:AlternateContent>
                        </a:graphicData>
                      </a:graphic>
                    </p:graphicFrame>
                  </p:grpSp>
                  <p:sp>
                    <p:nvSpPr>
                      <p:cNvPr id="1131554" name="Line 34"/>
                      <p:cNvSpPr>
                        <a:spLocks noChangeShapeType="1"/>
                      </p:cNvSpPr>
                      <p:nvPr/>
                    </p:nvSpPr>
                    <p:spPr bwMode="auto">
                      <a:xfrm flipH="1">
                        <a:off x="2614" y="1658"/>
                        <a:ext cx="790" cy="527"/>
                      </a:xfrm>
                      <a:prstGeom prst="line">
                        <a:avLst/>
                      </a:prstGeom>
                      <a:noFill/>
                      <a:ln w="38100">
                        <a:solidFill>
                          <a:srgbClr val="FF0000"/>
                        </a:solidFill>
                        <a:round/>
                      </a:ln>
                      <a:effectLst/>
                    </p:spPr>
                    <p:txBody>
                      <a:bodyPr/>
                      <a:lstStyle/>
                      <a:p>
                        <a:endParaRPr lang="zh-CN" altLang="en-US"/>
                      </a:p>
                    </p:txBody>
                  </p:sp>
                </p:grpSp>
                <p:graphicFrame>
                  <p:nvGraphicFramePr>
                    <p:cNvPr id="1131555" name="Object 35"/>
                    <p:cNvGraphicFramePr>
                      <a:graphicFrameLocks noChangeAspect="1"/>
                    </p:cNvGraphicFramePr>
                    <p:nvPr/>
                  </p:nvGraphicFramePr>
                  <p:xfrm>
                    <a:off x="2578" y="2134"/>
                    <a:ext cx="112" cy="268"/>
                  </p:xfrm>
                  <a:graphic>
                    <a:graphicData uri="http://schemas.openxmlformats.org/presentationml/2006/ole">
                      <mc:AlternateContent xmlns:mc="http://schemas.openxmlformats.org/markup-compatibility/2006">
                        <mc:Choice xmlns:v="urn:schemas-microsoft-com:vml" Requires="v">
                          <p:oleObj spid="_x0000_s121904" name="Equation" r:id="rId16" imgW="5486400" imgH="13106400" progId="">
                            <p:embed/>
                          </p:oleObj>
                        </mc:Choice>
                        <mc:Fallback>
                          <p:oleObj name="Equation" r:id="rId16" imgW="5486400" imgH="13106400" progId="">
                            <p:embed/>
                            <p:pic>
                              <p:nvPicPr>
                                <p:cNvPr id="1131555" name="Object 35"/>
                                <p:cNvPicPr>
                                  <a:picLocks noChangeAspect="1"/>
                                </p:cNvPicPr>
                                <p:nvPr/>
                              </p:nvPicPr>
                              <p:blipFill>
                                <a:blip r:embed="rId17"/>
                                <a:stretch>
                                  <a:fillRect/>
                                </a:stretch>
                              </p:blipFill>
                              <p:spPr>
                                <a:xfrm>
                                  <a:off x="2578" y="2134"/>
                                  <a:ext cx="112" cy="268"/>
                                </a:xfrm>
                                <a:prstGeom prst="rect">
                                  <a:avLst/>
                                </a:prstGeom>
                                <a:noFill/>
                                <a:ln w="9525">
                                  <a:noFill/>
                                </a:ln>
                              </p:spPr>
                            </p:pic>
                          </p:oleObj>
                        </mc:Fallback>
                      </mc:AlternateContent>
                    </a:graphicData>
                  </a:graphic>
                </p:graphicFrame>
                <p:graphicFrame>
                  <p:nvGraphicFramePr>
                    <p:cNvPr id="1131556" name="Object 36"/>
                    <p:cNvGraphicFramePr>
                      <a:graphicFrameLocks noChangeAspect="1"/>
                    </p:cNvGraphicFramePr>
                    <p:nvPr/>
                  </p:nvGraphicFramePr>
                  <p:xfrm>
                    <a:off x="3360" y="2142"/>
                    <a:ext cx="107" cy="270"/>
                  </p:xfrm>
                  <a:graphic>
                    <a:graphicData uri="http://schemas.openxmlformats.org/presentationml/2006/ole">
                      <mc:AlternateContent xmlns:mc="http://schemas.openxmlformats.org/markup-compatibility/2006">
                        <mc:Choice xmlns:v="urn:schemas-microsoft-com:vml" Requires="v">
                          <p:oleObj spid="_x0000_s121905" name="Equation" r:id="rId18" imgW="5181600" imgH="13106400" progId="">
                            <p:embed/>
                          </p:oleObj>
                        </mc:Choice>
                        <mc:Fallback>
                          <p:oleObj name="Equation" r:id="rId18" imgW="5181600" imgH="13106400" progId="">
                            <p:embed/>
                            <p:pic>
                              <p:nvPicPr>
                                <p:cNvPr id="1131556" name="Object 36"/>
                                <p:cNvPicPr>
                                  <a:picLocks noChangeAspect="1"/>
                                </p:cNvPicPr>
                                <p:nvPr/>
                              </p:nvPicPr>
                              <p:blipFill>
                                <a:blip r:embed="rId19"/>
                                <a:stretch>
                                  <a:fillRect/>
                                </a:stretch>
                              </p:blipFill>
                              <p:spPr>
                                <a:xfrm>
                                  <a:off x="3360" y="2142"/>
                                  <a:ext cx="107" cy="270"/>
                                </a:xfrm>
                                <a:prstGeom prst="rect">
                                  <a:avLst/>
                                </a:prstGeom>
                                <a:noFill/>
                                <a:ln w="9525">
                                  <a:noFill/>
                                </a:ln>
                              </p:spPr>
                            </p:pic>
                          </p:oleObj>
                        </mc:Fallback>
                      </mc:AlternateContent>
                    </a:graphicData>
                  </a:graphic>
                </p:graphicFrame>
              </p:grpSp>
              <p:sp>
                <p:nvSpPr>
                  <p:cNvPr id="1131557" name="Line 37"/>
                  <p:cNvSpPr>
                    <a:spLocks noChangeShapeType="1"/>
                  </p:cNvSpPr>
                  <p:nvPr/>
                </p:nvSpPr>
                <p:spPr bwMode="auto">
                  <a:xfrm>
                    <a:off x="2066" y="2203"/>
                    <a:ext cx="565" cy="0"/>
                  </a:xfrm>
                  <a:prstGeom prst="line">
                    <a:avLst/>
                  </a:prstGeom>
                  <a:noFill/>
                  <a:ln w="38100">
                    <a:solidFill>
                      <a:srgbClr val="FF0000"/>
                    </a:solidFill>
                    <a:round/>
                  </a:ln>
                  <a:effectLst/>
                </p:spPr>
                <p:txBody>
                  <a:bodyPr wrap="none" anchor="ctr"/>
                  <a:lstStyle/>
                  <a:p>
                    <a:endParaRPr lang="zh-CN" altLang="en-US"/>
                  </a:p>
                </p:txBody>
              </p:sp>
            </p:grpSp>
          </p:grpSp>
        </p:grpSp>
      </p:grpSp>
    </p:spTree>
    <p:extLst>
      <p:ext uri="{BB962C8B-B14F-4D97-AF65-F5344CB8AC3E}">
        <p14:creationId xmlns:p14="http://schemas.microsoft.com/office/powerpoint/2010/main" val="18714796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1131524"/>
                                        </p:tgtEl>
                                        <p:attrNameLst>
                                          <p:attrName>style.visibility</p:attrName>
                                        </p:attrNameLst>
                                      </p:cBhvr>
                                      <p:to>
                                        <p:strVal val="visible"/>
                                      </p:to>
                                    </p:set>
                                    <p:anim calcmode="lin" valueType="num">
                                      <p:cBhvr additive="base">
                                        <p:cTn id="7" dur="500" fill="hold"/>
                                        <p:tgtEl>
                                          <p:spTgt spid="1131524"/>
                                        </p:tgtEl>
                                        <p:attrNameLst>
                                          <p:attrName>ppt_x</p:attrName>
                                        </p:attrNameLst>
                                      </p:cBhvr>
                                      <p:tavLst>
                                        <p:tav tm="0">
                                          <p:val>
                                            <p:strVal val="1+#ppt_w/2"/>
                                          </p:val>
                                        </p:tav>
                                        <p:tav tm="100000">
                                          <p:val>
                                            <p:strVal val="#ppt_x"/>
                                          </p:val>
                                        </p:tav>
                                      </p:tavLst>
                                    </p:anim>
                                    <p:anim calcmode="lin" valueType="num">
                                      <p:cBhvr additive="base">
                                        <p:cTn id="8" dur="500" fill="hold"/>
                                        <p:tgtEl>
                                          <p:spTgt spid="113152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13153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1131527"/>
                                        </p:tgtEl>
                                        <p:attrNameLst>
                                          <p:attrName>style.visibility</p:attrName>
                                        </p:attrNameLst>
                                      </p:cBhvr>
                                      <p:to>
                                        <p:strVal val="visible"/>
                                      </p:to>
                                    </p:set>
                                    <p:anim calcmode="lin" valueType="num">
                                      <p:cBhvr>
                                        <p:cTn id="17" dur="500" fill="hold"/>
                                        <p:tgtEl>
                                          <p:spTgt spid="1131527"/>
                                        </p:tgtEl>
                                        <p:attrNameLst>
                                          <p:attrName>ppt_w</p:attrName>
                                        </p:attrNameLst>
                                      </p:cBhvr>
                                      <p:tavLst>
                                        <p:tav tm="0">
                                          <p:val>
                                            <p:fltVal val="0"/>
                                          </p:val>
                                        </p:tav>
                                        <p:tav tm="100000">
                                          <p:val>
                                            <p:strVal val="#ppt_w"/>
                                          </p:val>
                                        </p:tav>
                                      </p:tavLst>
                                    </p:anim>
                                    <p:anim calcmode="lin" valueType="num">
                                      <p:cBhvr>
                                        <p:cTn id="18" dur="500" fill="hold"/>
                                        <p:tgtEl>
                                          <p:spTgt spid="1131527"/>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3153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1131528"/>
                                        </p:tgtEl>
                                        <p:attrNameLst>
                                          <p:attrName>style.visibility</p:attrName>
                                        </p:attrNameLst>
                                      </p:cBhvr>
                                      <p:to>
                                        <p:strVal val="visible"/>
                                      </p:to>
                                    </p:set>
                                    <p:anim calcmode="lin" valueType="num">
                                      <p:cBhvr>
                                        <p:cTn id="27" dur="500" fill="hold"/>
                                        <p:tgtEl>
                                          <p:spTgt spid="1131528"/>
                                        </p:tgtEl>
                                        <p:attrNameLst>
                                          <p:attrName>ppt_w</p:attrName>
                                        </p:attrNameLst>
                                      </p:cBhvr>
                                      <p:tavLst>
                                        <p:tav tm="0">
                                          <p:val>
                                            <p:fltVal val="0"/>
                                          </p:val>
                                        </p:tav>
                                        <p:tav tm="100000">
                                          <p:val>
                                            <p:strVal val="#ppt_w"/>
                                          </p:val>
                                        </p:tav>
                                      </p:tavLst>
                                    </p:anim>
                                    <p:anim calcmode="lin" valueType="num">
                                      <p:cBhvr>
                                        <p:cTn id="28" dur="500" fill="hold"/>
                                        <p:tgtEl>
                                          <p:spTgt spid="1131528"/>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wipe(left)">
                                      <p:cBhvr>
                                        <p:cTn id="3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1524" grpId="0" autoUpdateAnimBg="0"/>
      <p:bldP spid="1131532" grpId="0" autoUpdateAnimBg="0"/>
      <p:bldP spid="1131533"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028" name="Rectangle 4"/>
          <p:cNvSpPr>
            <a:spLocks noGrp="1" noChangeArrowheads="1"/>
          </p:cNvSpPr>
          <p:nvPr>
            <p:ph type="title"/>
          </p:nvPr>
        </p:nvSpPr>
        <p:spPr bwMode="auto">
          <a:xfrm>
            <a:off x="1042988" y="765175"/>
            <a:ext cx="7921625" cy="742950"/>
          </a:xfrm>
          <a:noFill/>
          <a:ln>
            <a:miter lim="800000"/>
          </a:ln>
        </p:spPr>
        <p:txBody>
          <a:bodyPr vert="horz" wrap="square" lIns="71658" tIns="35829" rIns="71658" bIns="35829" numCol="1" anchor="ctr" anchorCtr="0" compatLnSpc="1">
            <a:spAutoFit/>
          </a:bodyPr>
          <a:lstStyle/>
          <a:p>
            <a:pPr defTabSz="717550"/>
            <a:r>
              <a:rPr lang="zh-CN" altLang="en-US" b="1">
                <a:ea typeface="宋体" panose="02010600030101010101" pitchFamily="2" charset="-122"/>
              </a:rPr>
              <a:t>常见的连续型随机变量</a:t>
            </a:r>
            <a:r>
              <a:rPr lang="en-US" altLang="zh-CN" b="1">
                <a:ea typeface="宋体" panose="02010600030101010101" pitchFamily="2" charset="-122"/>
              </a:rPr>
              <a:t>(Cont.)</a:t>
            </a:r>
          </a:p>
        </p:txBody>
      </p:sp>
      <p:sp>
        <p:nvSpPr>
          <p:cNvPr id="1025029" name="Rectangle 5"/>
          <p:cNvSpPr>
            <a:spLocks noChangeArrowheads="1"/>
          </p:cNvSpPr>
          <p:nvPr/>
        </p:nvSpPr>
        <p:spPr bwMode="auto">
          <a:xfrm>
            <a:off x="1116013" y="3068638"/>
            <a:ext cx="5688012" cy="895350"/>
          </a:xfrm>
          <a:prstGeom prst="rect">
            <a:avLst/>
          </a:prstGeom>
          <a:noFill/>
          <a:ln w="19050">
            <a:noFill/>
            <a:miter lim="800000"/>
          </a:ln>
          <a:effectLst/>
        </p:spPr>
        <p:txBody>
          <a:bodyPr lIns="89984" tIns="46792" rIns="89984" bIns="46792">
            <a:spAutoFit/>
          </a:bodyPr>
          <a:lstStyle/>
          <a:p>
            <a:pPr defTabSz="717550">
              <a:lnSpc>
                <a:spcPct val="120000"/>
              </a:lnSpc>
            </a:pPr>
            <a:r>
              <a:rPr lang="zh-CN" altLang="en-US" sz="2200" b="1">
                <a:solidFill>
                  <a:schemeClr val="tx2"/>
                </a:solidFill>
                <a:ea typeface="宋体" panose="02010600030101010101" pitchFamily="2" charset="-122"/>
              </a:rPr>
              <a:t>解  </a:t>
            </a:r>
            <a:r>
              <a:rPr lang="zh-CN" altLang="en-US" sz="2200" b="1">
                <a:solidFill>
                  <a:srgbClr val="000808"/>
                </a:solidFill>
                <a:ea typeface="宋体" panose="02010600030101010101" pitchFamily="2" charset="-122"/>
              </a:rPr>
              <a:t>设</a:t>
            </a:r>
            <a:r>
              <a:rPr lang="en-US" altLang="zh-CN" sz="2200" b="1" i="1">
                <a:solidFill>
                  <a:srgbClr val="000808"/>
                </a:solidFill>
                <a:ea typeface="宋体" panose="02010600030101010101" pitchFamily="2" charset="-122"/>
              </a:rPr>
              <a:t>X</a:t>
            </a:r>
            <a:r>
              <a:rPr lang="zh-CN" altLang="en-US" sz="2200" b="1">
                <a:solidFill>
                  <a:srgbClr val="000808"/>
                </a:solidFill>
                <a:ea typeface="宋体" panose="02010600030101010101" pitchFamily="2" charset="-122"/>
              </a:rPr>
              <a:t>表示他等车时间（以分计），则</a:t>
            </a:r>
            <a:r>
              <a:rPr lang="en-US" altLang="zh-CN" sz="2200" b="1" i="1">
                <a:solidFill>
                  <a:srgbClr val="000808"/>
                </a:solidFill>
                <a:ea typeface="宋体" panose="02010600030101010101" pitchFamily="2" charset="-122"/>
              </a:rPr>
              <a:t>X</a:t>
            </a:r>
            <a:r>
              <a:rPr lang="zh-CN" altLang="en-US" sz="2200" b="1">
                <a:solidFill>
                  <a:srgbClr val="000808"/>
                </a:solidFill>
                <a:ea typeface="宋体" panose="02010600030101010101" pitchFamily="2" charset="-122"/>
              </a:rPr>
              <a:t>是一个随机变量，且</a:t>
            </a:r>
            <a:r>
              <a:rPr lang="en-US" altLang="zh-CN" sz="2200" b="1">
                <a:solidFill>
                  <a:srgbClr val="000808"/>
                </a:solidFill>
                <a:ea typeface="宋体" panose="02010600030101010101" pitchFamily="2" charset="-122"/>
              </a:rPr>
              <a:t>X</a:t>
            </a:r>
            <a:r>
              <a:rPr lang="zh-CN" altLang="en-US" sz="2200" b="1">
                <a:solidFill>
                  <a:srgbClr val="000808"/>
                </a:solidFill>
                <a:ea typeface="宋体" panose="02010600030101010101" pitchFamily="2" charset="-122"/>
              </a:rPr>
              <a:t>的概率密度为</a:t>
            </a:r>
          </a:p>
        </p:txBody>
      </p:sp>
      <p:sp>
        <p:nvSpPr>
          <p:cNvPr id="1025030" name="Rectangle 6"/>
          <p:cNvSpPr>
            <a:spLocks noChangeArrowheads="1"/>
          </p:cNvSpPr>
          <p:nvPr/>
        </p:nvSpPr>
        <p:spPr bwMode="auto">
          <a:xfrm>
            <a:off x="1098550" y="1628775"/>
            <a:ext cx="7361238" cy="942975"/>
          </a:xfrm>
          <a:prstGeom prst="rect">
            <a:avLst/>
          </a:prstGeom>
          <a:noFill/>
          <a:ln w="9525">
            <a:noFill/>
            <a:miter lim="800000"/>
          </a:ln>
          <a:effectLst/>
        </p:spPr>
        <p:txBody>
          <a:bodyPr lIns="71658" tIns="35829" rIns="71658" bIns="35829">
            <a:spAutoFit/>
          </a:bodyPr>
          <a:lstStyle/>
          <a:p>
            <a:pPr defTabSz="717550">
              <a:lnSpc>
                <a:spcPct val="130000"/>
              </a:lnSpc>
            </a:pPr>
            <a:r>
              <a:rPr lang="zh-CN" altLang="en-US" sz="2200" b="1">
                <a:solidFill>
                  <a:schemeClr val="tx2"/>
                </a:solidFill>
                <a:latin typeface="宋体" panose="02010600030101010101" pitchFamily="2" charset="-122"/>
                <a:ea typeface="宋体" panose="02010600030101010101" pitchFamily="2" charset="-122"/>
              </a:rPr>
              <a:t>例</a:t>
            </a:r>
            <a:r>
              <a:rPr lang="zh-CN" altLang="en-US" sz="2200" b="1">
                <a:solidFill>
                  <a:srgbClr val="000808"/>
                </a:solidFill>
                <a:latin typeface="宋体" panose="02010600030101010101" pitchFamily="2" charset="-122"/>
                <a:ea typeface="宋体" panose="02010600030101010101" pitchFamily="2" charset="-122"/>
              </a:rPr>
              <a:t>（等待时间）公共汽车每</a:t>
            </a:r>
            <a:r>
              <a:rPr lang="en-US" altLang="zh-CN" sz="2200" b="1">
                <a:solidFill>
                  <a:srgbClr val="000808"/>
                </a:solidFill>
                <a:latin typeface="宋体" panose="02010600030101010101" pitchFamily="2" charset="-122"/>
                <a:ea typeface="宋体" panose="02010600030101010101" pitchFamily="2" charset="-122"/>
              </a:rPr>
              <a:t>10</a:t>
            </a:r>
            <a:r>
              <a:rPr lang="zh-CN" altLang="en-US" sz="2200" b="1">
                <a:solidFill>
                  <a:srgbClr val="000808"/>
                </a:solidFill>
                <a:latin typeface="宋体" panose="02010600030101010101" pitchFamily="2" charset="-122"/>
                <a:ea typeface="宋体" panose="02010600030101010101" pitchFamily="2" charset="-122"/>
              </a:rPr>
              <a:t>分钟按时通过一车站，一乘客随机到达车站</a:t>
            </a:r>
            <a:r>
              <a:rPr lang="en-US" altLang="zh-CN" sz="2200" b="1">
                <a:solidFill>
                  <a:srgbClr val="000808"/>
                </a:solidFill>
                <a:latin typeface="宋体" panose="02010600030101010101" pitchFamily="2" charset="-122"/>
                <a:ea typeface="宋体" panose="02010600030101010101" pitchFamily="2" charset="-122"/>
              </a:rPr>
              <a:t>.</a:t>
            </a:r>
            <a:r>
              <a:rPr lang="zh-CN" altLang="en-US" sz="2200" b="1">
                <a:solidFill>
                  <a:srgbClr val="000808"/>
                </a:solidFill>
                <a:latin typeface="宋体" panose="02010600030101010101" pitchFamily="2" charset="-122"/>
                <a:ea typeface="宋体" panose="02010600030101010101" pitchFamily="2" charset="-122"/>
              </a:rPr>
              <a:t>求他等车时间不超过</a:t>
            </a:r>
            <a:r>
              <a:rPr lang="en-US" altLang="zh-CN" sz="2200" b="1">
                <a:solidFill>
                  <a:srgbClr val="000808"/>
                </a:solidFill>
                <a:latin typeface="宋体" panose="02010600030101010101" pitchFamily="2" charset="-122"/>
                <a:ea typeface="宋体" panose="02010600030101010101" pitchFamily="2" charset="-122"/>
              </a:rPr>
              <a:t>3</a:t>
            </a:r>
            <a:r>
              <a:rPr lang="zh-CN" altLang="en-US" sz="2200" b="1">
                <a:solidFill>
                  <a:srgbClr val="000808"/>
                </a:solidFill>
                <a:latin typeface="宋体" panose="02010600030101010101" pitchFamily="2" charset="-122"/>
                <a:ea typeface="宋体" panose="02010600030101010101" pitchFamily="2" charset="-122"/>
              </a:rPr>
              <a:t>分钟的概率</a:t>
            </a:r>
            <a:r>
              <a:rPr lang="en-US" altLang="zh-CN" sz="2200" b="1">
                <a:solidFill>
                  <a:srgbClr val="000808"/>
                </a:solidFill>
                <a:latin typeface="宋体" panose="02010600030101010101" pitchFamily="2" charset="-122"/>
                <a:ea typeface="宋体" panose="02010600030101010101" pitchFamily="2" charset="-122"/>
              </a:rPr>
              <a:t>.</a:t>
            </a:r>
          </a:p>
        </p:txBody>
      </p:sp>
      <p:graphicFrame>
        <p:nvGraphicFramePr>
          <p:cNvPr id="1025031" name="Object 7"/>
          <p:cNvGraphicFramePr>
            <a:graphicFrameLocks noChangeAspect="1"/>
          </p:cNvGraphicFramePr>
          <p:nvPr/>
        </p:nvGraphicFramePr>
        <p:xfrm>
          <a:off x="5327650" y="3571875"/>
          <a:ext cx="1639888" cy="385763"/>
        </p:xfrm>
        <a:graphic>
          <a:graphicData uri="http://schemas.openxmlformats.org/presentationml/2006/ole">
            <mc:AlternateContent xmlns:mc="http://schemas.openxmlformats.org/markup-compatibility/2006">
              <mc:Choice xmlns:v="urn:schemas-microsoft-com:vml" Requires="v">
                <p:oleObj spid="_x0000_s56341" name="公式" r:id="rId4" imgW="20726400" imgH="4876800" progId="">
                  <p:embed/>
                </p:oleObj>
              </mc:Choice>
              <mc:Fallback>
                <p:oleObj name="公式" r:id="rId4" imgW="20726400" imgH="4876800" progId="">
                  <p:embed/>
                  <p:pic>
                    <p:nvPicPr>
                      <p:cNvPr id="0" name="图片 56320"/>
                      <p:cNvPicPr>
                        <a:picLocks noChangeAspect="1"/>
                      </p:cNvPicPr>
                      <p:nvPr/>
                    </p:nvPicPr>
                    <p:blipFill>
                      <a:blip r:embed="rId5"/>
                      <a:stretch>
                        <a:fillRect/>
                      </a:stretch>
                    </p:blipFill>
                    <p:spPr>
                      <a:xfrm>
                        <a:off x="5327650" y="3571875"/>
                        <a:ext cx="1639888" cy="385763"/>
                      </a:xfrm>
                      <a:prstGeom prst="rect">
                        <a:avLst/>
                      </a:prstGeom>
                      <a:noFill/>
                      <a:ln w="9525">
                        <a:noFill/>
                      </a:ln>
                    </p:spPr>
                  </p:pic>
                </p:oleObj>
              </mc:Fallback>
            </mc:AlternateContent>
          </a:graphicData>
        </a:graphic>
      </p:graphicFrame>
      <p:graphicFrame>
        <p:nvGraphicFramePr>
          <p:cNvPr id="1025032" name="Object 8"/>
          <p:cNvGraphicFramePr>
            <a:graphicFrameLocks noChangeAspect="1"/>
          </p:cNvGraphicFramePr>
          <p:nvPr/>
        </p:nvGraphicFramePr>
        <p:xfrm>
          <a:off x="2136775" y="3932238"/>
          <a:ext cx="3038475" cy="1204912"/>
        </p:xfrm>
        <a:graphic>
          <a:graphicData uri="http://schemas.openxmlformats.org/presentationml/2006/ole">
            <mc:AlternateContent xmlns:mc="http://schemas.openxmlformats.org/markup-compatibility/2006">
              <mc:Choice xmlns:v="urn:schemas-microsoft-com:vml" Requires="v">
                <p:oleObj spid="_x0000_s56342" name="Equation" r:id="rId6" imgW="36880800" imgH="14630400" progId="">
                  <p:embed/>
                </p:oleObj>
              </mc:Choice>
              <mc:Fallback>
                <p:oleObj name="Equation" r:id="rId6" imgW="36880800" imgH="14630400" progId="">
                  <p:embed/>
                  <p:pic>
                    <p:nvPicPr>
                      <p:cNvPr id="0" name="图片 56321"/>
                      <p:cNvPicPr>
                        <a:picLocks noChangeAspect="1"/>
                      </p:cNvPicPr>
                      <p:nvPr/>
                    </p:nvPicPr>
                    <p:blipFill>
                      <a:blip r:embed="rId7"/>
                      <a:stretch>
                        <a:fillRect/>
                      </a:stretch>
                    </p:blipFill>
                    <p:spPr>
                      <a:xfrm>
                        <a:off x="2136775" y="3932238"/>
                        <a:ext cx="3038475" cy="1204912"/>
                      </a:xfrm>
                      <a:prstGeom prst="rect">
                        <a:avLst/>
                      </a:prstGeom>
                      <a:noFill/>
                      <a:ln w="9525">
                        <a:noFill/>
                      </a:ln>
                    </p:spPr>
                  </p:pic>
                </p:oleObj>
              </mc:Fallback>
            </mc:AlternateContent>
          </a:graphicData>
        </a:graphic>
      </p:graphicFrame>
      <p:sp>
        <p:nvSpPr>
          <p:cNvPr id="1025033" name="Rectangle 9"/>
          <p:cNvSpPr>
            <a:spLocks noChangeArrowheads="1"/>
          </p:cNvSpPr>
          <p:nvPr/>
        </p:nvSpPr>
        <p:spPr bwMode="auto">
          <a:xfrm>
            <a:off x="1135063" y="5187950"/>
            <a:ext cx="1547812" cy="407988"/>
          </a:xfrm>
          <a:prstGeom prst="rect">
            <a:avLst/>
          </a:prstGeom>
          <a:noFill/>
          <a:ln w="9525">
            <a:noFill/>
            <a:miter lim="800000"/>
          </a:ln>
          <a:effectLst/>
        </p:spPr>
        <p:txBody>
          <a:bodyPr wrap="none" lIns="71658" tIns="35829" rIns="71658" bIns="35829">
            <a:spAutoFit/>
          </a:bodyPr>
          <a:lstStyle/>
          <a:p>
            <a:pPr defTabSz="717550"/>
            <a:r>
              <a:rPr lang="zh-CN" altLang="en-US" sz="2200" b="1">
                <a:solidFill>
                  <a:srgbClr val="000808"/>
                </a:solidFill>
                <a:ea typeface="宋体" panose="02010600030101010101" pitchFamily="2" charset="-122"/>
              </a:rPr>
              <a:t>所求概率为</a:t>
            </a:r>
          </a:p>
        </p:txBody>
      </p:sp>
      <p:graphicFrame>
        <p:nvGraphicFramePr>
          <p:cNvPr id="1025034" name="Object 10"/>
          <p:cNvGraphicFramePr>
            <a:graphicFrameLocks noChangeAspect="1"/>
          </p:cNvGraphicFramePr>
          <p:nvPr/>
        </p:nvGraphicFramePr>
        <p:xfrm>
          <a:off x="2627313" y="5013325"/>
          <a:ext cx="3873500" cy="909638"/>
        </p:xfrm>
        <a:graphic>
          <a:graphicData uri="http://schemas.openxmlformats.org/presentationml/2006/ole">
            <mc:AlternateContent xmlns:mc="http://schemas.openxmlformats.org/markup-compatibility/2006">
              <mc:Choice xmlns:v="urn:schemas-microsoft-com:vml" Requires="v">
                <p:oleObj spid="_x0000_s56343" name="Equation" r:id="rId8" imgW="40233600" imgH="9448800" progId="">
                  <p:embed/>
                </p:oleObj>
              </mc:Choice>
              <mc:Fallback>
                <p:oleObj name="Equation" r:id="rId8" imgW="40233600" imgH="9448800" progId="">
                  <p:embed/>
                  <p:pic>
                    <p:nvPicPr>
                      <p:cNvPr id="0" name="图片 56322"/>
                      <p:cNvPicPr>
                        <a:picLocks noChangeAspect="1"/>
                      </p:cNvPicPr>
                      <p:nvPr/>
                    </p:nvPicPr>
                    <p:blipFill>
                      <a:blip r:embed="rId9"/>
                      <a:stretch>
                        <a:fillRect/>
                      </a:stretch>
                    </p:blipFill>
                    <p:spPr>
                      <a:xfrm>
                        <a:off x="2627313" y="5013325"/>
                        <a:ext cx="3873500" cy="909638"/>
                      </a:xfrm>
                      <a:prstGeom prst="rect">
                        <a:avLst/>
                      </a:prstGeom>
                      <a:noFill/>
                      <a:ln w="9525">
                        <a:noFill/>
                      </a:ln>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25029">
                                            <p:txEl>
                                              <p:pRg st="0" end="0"/>
                                            </p:txEl>
                                          </p:spTgt>
                                        </p:tgtEl>
                                        <p:attrNameLst>
                                          <p:attrName>style.visibility</p:attrName>
                                        </p:attrNameLst>
                                      </p:cBhvr>
                                      <p:to>
                                        <p:strVal val="visible"/>
                                      </p:to>
                                    </p:set>
                                    <p:animEffect transition="in" filter="wipe(left)">
                                      <p:cBhvr>
                                        <p:cTn id="7" dur="500"/>
                                        <p:tgtEl>
                                          <p:spTgt spid="10250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25031"/>
                                        </p:tgtEl>
                                        <p:attrNameLst>
                                          <p:attrName>style.visibility</p:attrName>
                                        </p:attrNameLst>
                                      </p:cBhvr>
                                      <p:to>
                                        <p:strVal val="visible"/>
                                      </p:to>
                                    </p:set>
                                    <p:animEffect transition="in" filter="wipe(left)">
                                      <p:cBhvr>
                                        <p:cTn id="12" dur="500"/>
                                        <p:tgtEl>
                                          <p:spTgt spid="102503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25032"/>
                                        </p:tgtEl>
                                        <p:attrNameLst>
                                          <p:attrName>style.visibility</p:attrName>
                                        </p:attrNameLst>
                                      </p:cBhvr>
                                      <p:to>
                                        <p:strVal val="visible"/>
                                      </p:to>
                                    </p:set>
                                    <p:animEffect transition="in" filter="wipe(left)">
                                      <p:cBhvr>
                                        <p:cTn id="17" dur="500"/>
                                        <p:tgtEl>
                                          <p:spTgt spid="102503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5033"/>
                                        </p:tgtEl>
                                        <p:attrNameLst>
                                          <p:attrName>style.visibility</p:attrName>
                                        </p:attrNameLst>
                                      </p:cBhvr>
                                      <p:to>
                                        <p:strVal val="visible"/>
                                      </p:to>
                                    </p:set>
                                    <p:animEffect transition="in" filter="wipe(left)">
                                      <p:cBhvr>
                                        <p:cTn id="22" dur="500"/>
                                        <p:tgtEl>
                                          <p:spTgt spid="102503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025034"/>
                                        </p:tgtEl>
                                        <p:attrNameLst>
                                          <p:attrName>style.visibility</p:attrName>
                                        </p:attrNameLst>
                                      </p:cBhvr>
                                      <p:to>
                                        <p:strVal val="visible"/>
                                      </p:to>
                                    </p:set>
                                    <p:animEffect transition="in" filter="wipe(left)">
                                      <p:cBhvr>
                                        <p:cTn id="27" dur="500"/>
                                        <p:tgtEl>
                                          <p:spTgt spid="1025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03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172" name="Rectangle 4"/>
          <p:cNvSpPr>
            <a:spLocks noGrp="1" noChangeArrowheads="1"/>
          </p:cNvSpPr>
          <p:nvPr>
            <p:ph type="title"/>
          </p:nvPr>
        </p:nvSpPr>
        <p:spPr bwMode="auto">
          <a:xfrm>
            <a:off x="1042988" y="765175"/>
            <a:ext cx="7921625" cy="742950"/>
          </a:xfrm>
          <a:noFill/>
          <a:ln>
            <a:miter lim="800000"/>
          </a:ln>
        </p:spPr>
        <p:txBody>
          <a:bodyPr vert="horz" wrap="square" lIns="71658" tIns="35829" rIns="71658" bIns="35829" numCol="1" anchor="ctr" anchorCtr="0" compatLnSpc="1">
            <a:spAutoFit/>
          </a:bodyPr>
          <a:lstStyle/>
          <a:p>
            <a:pPr defTabSz="717550"/>
            <a:r>
              <a:rPr lang="zh-CN" altLang="en-US" b="1">
                <a:ea typeface="宋体" panose="02010600030101010101" pitchFamily="2" charset="-122"/>
              </a:rPr>
              <a:t>常见的连续型随机变量</a:t>
            </a:r>
            <a:r>
              <a:rPr lang="en-US" altLang="zh-CN" b="1">
                <a:ea typeface="宋体" panose="02010600030101010101" pitchFamily="2" charset="-122"/>
              </a:rPr>
              <a:t>(Cont.)</a:t>
            </a:r>
          </a:p>
        </p:txBody>
      </p:sp>
      <p:graphicFrame>
        <p:nvGraphicFramePr>
          <p:cNvPr id="1031173" name="Object 5"/>
          <p:cNvGraphicFramePr>
            <a:graphicFrameLocks noChangeAspect="1"/>
          </p:cNvGraphicFramePr>
          <p:nvPr/>
        </p:nvGraphicFramePr>
        <p:xfrm>
          <a:off x="1692275" y="2420938"/>
          <a:ext cx="6732588" cy="2589212"/>
        </p:xfrm>
        <a:graphic>
          <a:graphicData uri="http://schemas.openxmlformats.org/presentationml/2006/ole">
            <mc:AlternateContent xmlns:mc="http://schemas.openxmlformats.org/markup-compatibility/2006">
              <mc:Choice xmlns:v="urn:schemas-microsoft-com:vml" Requires="v">
                <p:oleObj spid="_x0000_s57353" name="Equation" r:id="rId4" imgW="72847200" imgH="28041600" progId="">
                  <p:embed/>
                </p:oleObj>
              </mc:Choice>
              <mc:Fallback>
                <p:oleObj name="Equation" r:id="rId4" imgW="72847200" imgH="28041600" progId="">
                  <p:embed/>
                  <p:pic>
                    <p:nvPicPr>
                      <p:cNvPr id="0" name="图片 57344"/>
                      <p:cNvPicPr>
                        <a:picLocks noChangeAspect="1"/>
                      </p:cNvPicPr>
                      <p:nvPr/>
                    </p:nvPicPr>
                    <p:blipFill>
                      <a:blip r:embed="rId5"/>
                      <a:stretch>
                        <a:fillRect/>
                      </a:stretch>
                    </p:blipFill>
                    <p:spPr>
                      <a:xfrm>
                        <a:off x="1692275" y="2420938"/>
                        <a:ext cx="6732588" cy="2589212"/>
                      </a:xfrm>
                      <a:prstGeom prst="rect">
                        <a:avLst/>
                      </a:prstGeom>
                      <a:noFill/>
                      <a:ln w="9525">
                        <a:noFill/>
                      </a:ln>
                    </p:spPr>
                  </p:pic>
                </p:oleObj>
              </mc:Fallback>
            </mc:AlternateContent>
          </a:graphicData>
        </a:graphic>
      </p:graphicFrame>
      <p:sp>
        <p:nvSpPr>
          <p:cNvPr id="1031174" name="Rectangle 6"/>
          <p:cNvSpPr>
            <a:spLocks noChangeArrowheads="1"/>
          </p:cNvSpPr>
          <p:nvPr/>
        </p:nvSpPr>
        <p:spPr bwMode="auto">
          <a:xfrm>
            <a:off x="1128713" y="1831975"/>
            <a:ext cx="2146300" cy="455613"/>
          </a:xfrm>
          <a:prstGeom prst="rect">
            <a:avLst/>
          </a:prstGeom>
          <a:noFill/>
          <a:ln w="9525">
            <a:noFill/>
            <a:miter lim="800000"/>
          </a:ln>
          <a:effectLst/>
        </p:spPr>
        <p:txBody>
          <a:bodyPr lIns="71658" tIns="35829" rIns="71658" bIns="35829">
            <a:spAutoFit/>
          </a:bodyPr>
          <a:lstStyle/>
          <a:p>
            <a:pPr marL="358775" indent="-358775" defTabSz="717550"/>
            <a:r>
              <a:rPr lang="en-US" altLang="zh-CN" sz="2500" b="1">
                <a:solidFill>
                  <a:srgbClr val="0000FF"/>
                </a:solidFill>
                <a:ea typeface="黑体" panose="02010609060101010101" pitchFamily="49" charset="-122"/>
              </a:rPr>
              <a:t>(2) </a:t>
            </a:r>
            <a:r>
              <a:rPr lang="zh-CN" altLang="en-US" sz="2500" b="1">
                <a:solidFill>
                  <a:srgbClr val="0000FF"/>
                </a:solidFill>
                <a:ea typeface="黑体" panose="02010609060101010101" pitchFamily="49" charset="-122"/>
              </a:rPr>
              <a:t>指数分布</a:t>
            </a:r>
          </a:p>
        </p:txBody>
      </p:sp>
      <p:pic>
        <p:nvPicPr>
          <p:cNvPr id="1031175" name="Picture 7"/>
          <p:cNvPicPr>
            <a:picLocks noChangeAspect="1" noChangeArrowheads="1"/>
          </p:cNvPicPr>
          <p:nvPr/>
        </p:nvPicPr>
        <p:blipFill>
          <a:blip r:embed="rId6" cstate="print"/>
          <a:srcRect/>
          <a:stretch>
            <a:fillRect/>
          </a:stretch>
        </p:blipFill>
        <p:spPr bwMode="auto">
          <a:xfrm>
            <a:off x="3348038" y="4941888"/>
            <a:ext cx="4627562" cy="1468437"/>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31173"/>
                                        </p:tgtEl>
                                        <p:attrNameLst>
                                          <p:attrName>style.visibility</p:attrName>
                                        </p:attrNameLst>
                                      </p:cBhvr>
                                      <p:to>
                                        <p:strVal val="visible"/>
                                      </p:to>
                                    </p:set>
                                    <p:animEffect transition="in" filter="wipe(left)">
                                      <p:cBhvr>
                                        <p:cTn id="7" dur="500"/>
                                        <p:tgtEl>
                                          <p:spTgt spid="103117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31175"/>
                                        </p:tgtEl>
                                        <p:attrNameLst>
                                          <p:attrName>style.visibility</p:attrName>
                                        </p:attrNameLst>
                                      </p:cBhvr>
                                      <p:to>
                                        <p:strVal val="visible"/>
                                      </p:to>
                                    </p:set>
                                    <p:animEffect transition="in" filter="wipe(left)">
                                      <p:cBhvr>
                                        <p:cTn id="12" dur="500"/>
                                        <p:tgtEl>
                                          <p:spTgt spid="1031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2372" name="Rectangle 4"/>
          <p:cNvSpPr>
            <a:spLocks noGrp="1" noChangeArrowheads="1"/>
          </p:cNvSpPr>
          <p:nvPr>
            <p:ph type="title"/>
          </p:nvPr>
        </p:nvSpPr>
        <p:spPr bwMode="auto">
          <a:xfrm>
            <a:off x="1042988" y="765175"/>
            <a:ext cx="7921625" cy="742950"/>
          </a:xfrm>
          <a:noFill/>
          <a:ln>
            <a:miter lim="800000"/>
          </a:ln>
        </p:spPr>
        <p:txBody>
          <a:bodyPr vert="horz" wrap="square" lIns="71658" tIns="35829" rIns="71658" bIns="35829" numCol="1" anchor="ctr" anchorCtr="0" compatLnSpc="1">
            <a:spAutoFit/>
          </a:bodyPr>
          <a:lstStyle/>
          <a:p>
            <a:pPr defTabSz="717550"/>
            <a:r>
              <a:rPr lang="zh-CN" altLang="en-US" b="1">
                <a:ea typeface="宋体" panose="02010600030101010101" pitchFamily="2" charset="-122"/>
              </a:rPr>
              <a:t>常见的连续型随机变量</a:t>
            </a:r>
            <a:r>
              <a:rPr lang="en-US" altLang="zh-CN" b="1">
                <a:ea typeface="宋体" panose="02010600030101010101" pitchFamily="2" charset="-122"/>
              </a:rPr>
              <a:t>(Cont.)</a:t>
            </a:r>
          </a:p>
        </p:txBody>
      </p:sp>
      <p:graphicFrame>
        <p:nvGraphicFramePr>
          <p:cNvPr id="1082373" name="Object 5"/>
          <p:cNvGraphicFramePr>
            <a:graphicFrameLocks noChangeAspect="1"/>
          </p:cNvGraphicFramePr>
          <p:nvPr/>
        </p:nvGraphicFramePr>
        <p:xfrm>
          <a:off x="971550" y="2205038"/>
          <a:ext cx="7993063" cy="2555875"/>
        </p:xfrm>
        <a:graphic>
          <a:graphicData uri="http://schemas.openxmlformats.org/presentationml/2006/ole">
            <mc:AlternateContent xmlns:mc="http://schemas.openxmlformats.org/markup-compatibility/2006">
              <mc:Choice xmlns:v="urn:schemas-microsoft-com:vml" Requires="v">
                <p:oleObj spid="_x0000_s58377" name="Equation" r:id="rId4" imgW="74371200" imgH="28651200" progId="">
                  <p:embed/>
                </p:oleObj>
              </mc:Choice>
              <mc:Fallback>
                <p:oleObj name="Equation" r:id="rId4" imgW="74371200" imgH="28651200" progId="">
                  <p:embed/>
                  <p:pic>
                    <p:nvPicPr>
                      <p:cNvPr id="0" name="图片 58368"/>
                      <p:cNvPicPr>
                        <a:picLocks noChangeAspect="1"/>
                      </p:cNvPicPr>
                      <p:nvPr/>
                    </p:nvPicPr>
                    <p:blipFill>
                      <a:blip r:embed="rId5"/>
                      <a:stretch>
                        <a:fillRect/>
                      </a:stretch>
                    </p:blipFill>
                    <p:spPr>
                      <a:xfrm>
                        <a:off x="971550" y="2205038"/>
                        <a:ext cx="7993063" cy="2555875"/>
                      </a:xfrm>
                      <a:prstGeom prst="rect">
                        <a:avLst/>
                      </a:prstGeom>
                      <a:noFill/>
                      <a:ln w="9525">
                        <a:noFill/>
                      </a:ln>
                    </p:spPr>
                  </p:pic>
                </p:oleObj>
              </mc:Fallback>
            </mc:AlternateContent>
          </a:graphicData>
        </a:graphic>
      </p:graphicFrame>
      <p:sp>
        <p:nvSpPr>
          <p:cNvPr id="1082374" name="Rectangle 6"/>
          <p:cNvSpPr>
            <a:spLocks noChangeArrowheads="1"/>
          </p:cNvSpPr>
          <p:nvPr/>
        </p:nvSpPr>
        <p:spPr bwMode="auto">
          <a:xfrm>
            <a:off x="1274763" y="1601788"/>
            <a:ext cx="3678237" cy="454025"/>
          </a:xfrm>
          <a:prstGeom prst="rect">
            <a:avLst/>
          </a:prstGeom>
          <a:noFill/>
          <a:ln w="9525">
            <a:noFill/>
            <a:miter lim="800000"/>
          </a:ln>
          <a:effectLst/>
        </p:spPr>
        <p:txBody>
          <a:bodyPr wrap="none" lIns="71658" tIns="35829" rIns="71658" bIns="35829">
            <a:spAutoFit/>
          </a:bodyPr>
          <a:lstStyle/>
          <a:p>
            <a:pPr defTabSz="717550"/>
            <a:r>
              <a:rPr lang="en-US" altLang="zh-CN" sz="2500" b="1">
                <a:solidFill>
                  <a:srgbClr val="0000FF"/>
                </a:solidFill>
                <a:ea typeface="黑体" panose="02010609060101010101" pitchFamily="49" charset="-122"/>
              </a:rPr>
              <a:t>(3) </a:t>
            </a:r>
            <a:r>
              <a:rPr lang="zh-CN" altLang="en-US" sz="2500" b="1">
                <a:solidFill>
                  <a:srgbClr val="0000FF"/>
                </a:solidFill>
                <a:ea typeface="黑体" panose="02010609060101010101" pitchFamily="49" charset="-122"/>
              </a:rPr>
              <a:t>正态分布</a:t>
            </a:r>
            <a:r>
              <a:rPr lang="en-US" altLang="zh-CN" sz="2500" b="1">
                <a:ea typeface="黑体" panose="02010609060101010101" pitchFamily="49" charset="-122"/>
              </a:rPr>
              <a:t>(</a:t>
            </a:r>
            <a:r>
              <a:rPr lang="zh-CN" altLang="en-US" sz="2500" b="1">
                <a:ea typeface="黑体" panose="02010609060101010101" pitchFamily="49" charset="-122"/>
              </a:rPr>
              <a:t>或</a:t>
            </a:r>
            <a:r>
              <a:rPr lang="zh-CN" altLang="en-US" sz="2500" b="1">
                <a:solidFill>
                  <a:srgbClr val="0000FF"/>
                </a:solidFill>
                <a:ea typeface="黑体" panose="02010609060101010101" pitchFamily="49" charset="-122"/>
              </a:rPr>
              <a:t>高斯分布</a:t>
            </a:r>
            <a:r>
              <a:rPr lang="en-US" altLang="zh-CN" sz="2500" b="1">
                <a:ea typeface="黑体" panose="02010609060101010101" pitchFamily="49" charset="-122"/>
              </a:rPr>
              <a:t>)</a:t>
            </a:r>
          </a:p>
        </p:txBody>
      </p:sp>
      <p:pic>
        <p:nvPicPr>
          <p:cNvPr id="1082375" name="Picture 7"/>
          <p:cNvPicPr>
            <a:picLocks noChangeAspect="1" noChangeArrowheads="1"/>
          </p:cNvPicPr>
          <p:nvPr/>
        </p:nvPicPr>
        <p:blipFill>
          <a:blip r:embed="rId6" cstate="print"/>
          <a:srcRect/>
          <a:stretch>
            <a:fillRect/>
          </a:stretch>
        </p:blipFill>
        <p:spPr bwMode="auto">
          <a:xfrm>
            <a:off x="1547813" y="4868863"/>
            <a:ext cx="6005512" cy="1608137"/>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82373"/>
                                        </p:tgtEl>
                                        <p:attrNameLst>
                                          <p:attrName>style.visibility</p:attrName>
                                        </p:attrNameLst>
                                      </p:cBhvr>
                                      <p:to>
                                        <p:strVal val="visible"/>
                                      </p:to>
                                    </p:set>
                                    <p:animEffect transition="in" filter="wipe(left)">
                                      <p:cBhvr>
                                        <p:cTn id="7" dur="500"/>
                                        <p:tgtEl>
                                          <p:spTgt spid="108237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82375"/>
                                        </p:tgtEl>
                                        <p:attrNameLst>
                                          <p:attrName>style.visibility</p:attrName>
                                        </p:attrNameLst>
                                      </p:cBhvr>
                                      <p:to>
                                        <p:strVal val="visible"/>
                                      </p:to>
                                    </p:set>
                                    <p:animEffect transition="in" filter="wipe(left)">
                                      <p:cBhvr>
                                        <p:cTn id="12" dur="500"/>
                                        <p:tgtEl>
                                          <p:spTgt spid="10823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755650" y="620713"/>
            <a:ext cx="3816350" cy="519112"/>
          </a:xfrm>
          <a:prstGeom prst="rect">
            <a:avLst/>
          </a:prstGeom>
          <a:noFill/>
          <a:ln w="9525">
            <a:noFill/>
            <a:miter lim="800000"/>
          </a:ln>
          <a:effectLst/>
        </p:spPr>
        <p:txBody>
          <a:bodyPr>
            <a:spAutoFit/>
          </a:bodyPr>
          <a:lstStyle/>
          <a:p>
            <a:r>
              <a:rPr kumimoji="1" lang="zh-CN" altLang="en-US" sz="2800" b="1">
                <a:solidFill>
                  <a:srgbClr val="00FF00"/>
                </a:solidFill>
                <a:latin typeface="Times New Roman" panose="02020603050405020304" pitchFamily="18" charset="0"/>
                <a:ea typeface="黑体" panose="02010609060101010101" pitchFamily="49" charset="-122"/>
              </a:rPr>
              <a:t>正态变量的条件</a:t>
            </a:r>
          </a:p>
        </p:txBody>
      </p:sp>
      <p:sp>
        <p:nvSpPr>
          <p:cNvPr id="33795" name="Text Box 3"/>
          <p:cNvSpPr txBox="1">
            <a:spLocks noChangeArrowheads="1"/>
          </p:cNvSpPr>
          <p:nvPr/>
        </p:nvSpPr>
        <p:spPr bwMode="auto">
          <a:xfrm>
            <a:off x="0" y="1196975"/>
            <a:ext cx="8964613" cy="1630363"/>
          </a:xfrm>
          <a:prstGeom prst="rect">
            <a:avLst/>
          </a:prstGeom>
          <a:noFill/>
          <a:ln w="9525">
            <a:noFill/>
            <a:miter lim="800000"/>
          </a:ln>
          <a:effectLst/>
        </p:spPr>
        <p:txBody>
          <a:bodyPr>
            <a:spAutoFit/>
          </a:bodyPr>
          <a:lstStyle/>
          <a:p>
            <a:pPr>
              <a:lnSpc>
                <a:spcPct val="120000"/>
              </a:lnSpc>
            </a:pPr>
            <a:r>
              <a:rPr kumimoji="1" lang="en-US" altLang="zh-CN" sz="2800" b="1">
                <a:latin typeface="Times New Roman" panose="02020603050405020304" pitchFamily="18" charset="0"/>
                <a:ea typeface="楷体_GB2312" pitchFamily="49" charset="-122"/>
              </a:rPr>
              <a:t>        </a:t>
            </a:r>
            <a:r>
              <a:rPr kumimoji="1" lang="zh-CN" altLang="en-US" sz="2800" b="1">
                <a:latin typeface="Times New Roman" panose="02020603050405020304" pitchFamily="18" charset="0"/>
                <a:ea typeface="楷体_GB2312" pitchFamily="49" charset="-122"/>
              </a:rPr>
              <a:t>若随机变量 </a:t>
            </a:r>
            <a:r>
              <a:rPr kumimoji="1" lang="en-US" altLang="zh-CN" sz="2800" b="1" i="1">
                <a:latin typeface="Times New Roman" panose="02020603050405020304" pitchFamily="18" charset="0"/>
                <a:ea typeface="楷体_GB2312" pitchFamily="49" charset="-122"/>
              </a:rPr>
              <a:t>X</a:t>
            </a:r>
            <a:r>
              <a:rPr kumimoji="1" lang="zh-CN" altLang="en-US" sz="2800" b="1">
                <a:latin typeface="Times New Roman" panose="02020603050405020304" pitchFamily="18" charset="0"/>
                <a:ea typeface="楷体_GB2312" pitchFamily="49" charset="-122"/>
              </a:rPr>
              <a:t>满足：</a:t>
            </a:r>
            <a:r>
              <a:rPr kumimoji="1" lang="zh-CN" altLang="en-US" sz="2800" b="1">
                <a:latin typeface="楷体_GB2312" pitchFamily="49" charset="-122"/>
                <a:ea typeface="楷体_GB2312" pitchFamily="49" charset="-122"/>
              </a:rPr>
              <a:t>① 受众多相互独立的随机因素影响；② 每一因素的影响都是微小的 ；③ 这些正、负影响可以叠加，则称</a:t>
            </a:r>
            <a:r>
              <a:rPr kumimoji="1" lang="en-US" altLang="zh-CN" sz="2800" b="1" i="1">
                <a:latin typeface="Times New Roman" panose="02020603050405020304" pitchFamily="18" charset="0"/>
                <a:ea typeface="楷体_GB2312" pitchFamily="49" charset="-122"/>
              </a:rPr>
              <a:t>X</a:t>
            </a:r>
            <a:r>
              <a:rPr kumimoji="1" lang="zh-CN" altLang="en-US" sz="2800" b="1">
                <a:latin typeface="楷体_GB2312" pitchFamily="49" charset="-122"/>
                <a:ea typeface="楷体_GB2312" pitchFamily="49" charset="-122"/>
              </a:rPr>
              <a:t>为正态随机变量</a:t>
            </a:r>
            <a:r>
              <a:rPr kumimoji="1" lang="en-US" altLang="zh-CN" sz="2800" b="1">
                <a:latin typeface="楷体_GB2312" pitchFamily="49" charset="-122"/>
                <a:ea typeface="楷体_GB2312" pitchFamily="49" charset="-122"/>
              </a:rPr>
              <a:t>.</a:t>
            </a:r>
            <a:r>
              <a:rPr kumimoji="1" lang="en-US" altLang="zh-CN" sz="2800">
                <a:latin typeface="楷体_GB2312" pitchFamily="49" charset="-122"/>
                <a:ea typeface="楷体_GB2312" pitchFamily="49" charset="-122"/>
              </a:rPr>
              <a:t> </a:t>
            </a:r>
            <a:endParaRPr kumimoji="1" lang="en-US" altLang="zh-CN" sz="2800" b="1">
              <a:latin typeface="楷体_GB2312" pitchFamily="49" charset="-122"/>
              <a:ea typeface="楷体_GB2312" pitchFamily="49" charset="-122"/>
            </a:endParaRPr>
          </a:p>
        </p:txBody>
      </p:sp>
      <p:sp>
        <p:nvSpPr>
          <p:cNvPr id="33804" name="Text Box 12"/>
          <p:cNvSpPr txBox="1">
            <a:spLocks noChangeArrowheads="1"/>
          </p:cNvSpPr>
          <p:nvPr/>
        </p:nvSpPr>
        <p:spPr bwMode="auto">
          <a:xfrm>
            <a:off x="827088" y="2857500"/>
            <a:ext cx="2376487" cy="519113"/>
          </a:xfrm>
          <a:prstGeom prst="rect">
            <a:avLst/>
          </a:prstGeom>
          <a:noFill/>
          <a:ln w="9525">
            <a:noFill/>
            <a:miter lim="800000"/>
          </a:ln>
          <a:effectLst/>
        </p:spPr>
        <p:txBody>
          <a:bodyPr>
            <a:spAutoFit/>
          </a:bodyPr>
          <a:lstStyle/>
          <a:p>
            <a:r>
              <a:rPr kumimoji="1" lang="zh-CN" altLang="en-US" sz="2800" b="1">
                <a:solidFill>
                  <a:srgbClr val="00FF00"/>
                </a:solidFill>
                <a:latin typeface="Times New Roman" panose="02020603050405020304" pitchFamily="18" charset="0"/>
                <a:ea typeface="黑体" panose="02010609060101010101" pitchFamily="49" charset="-122"/>
              </a:rPr>
              <a:t>应用场合</a:t>
            </a:r>
          </a:p>
        </p:txBody>
      </p:sp>
      <p:sp>
        <p:nvSpPr>
          <p:cNvPr id="33805" name="Text Box 13"/>
          <p:cNvSpPr txBox="1">
            <a:spLocks noChangeArrowheads="1"/>
          </p:cNvSpPr>
          <p:nvPr/>
        </p:nvSpPr>
        <p:spPr bwMode="auto">
          <a:xfrm>
            <a:off x="1258888" y="3357563"/>
            <a:ext cx="7272337" cy="2671762"/>
          </a:xfrm>
          <a:prstGeom prst="rect">
            <a:avLst/>
          </a:prstGeom>
          <a:noFill/>
          <a:ln w="9525">
            <a:noFill/>
            <a:miter lim="800000"/>
          </a:ln>
          <a:effectLst/>
        </p:spPr>
        <p:txBody>
          <a:bodyPr>
            <a:spAutoFit/>
          </a:bodyPr>
          <a:lstStyle/>
          <a:p>
            <a:pPr>
              <a:lnSpc>
                <a:spcPct val="130000"/>
              </a:lnSpc>
            </a:pPr>
            <a:r>
              <a:rPr kumimoji="1" lang="zh-CN" altLang="en-US" sz="2800" b="1">
                <a:latin typeface="楷体_GB2312" pitchFamily="49" charset="-122"/>
                <a:ea typeface="楷体_GB2312" pitchFamily="49" charset="-122"/>
              </a:rPr>
              <a:t>各种测量的误差；    人体的生理特征；</a:t>
            </a:r>
          </a:p>
          <a:p>
            <a:pPr>
              <a:lnSpc>
                <a:spcPct val="130000"/>
              </a:lnSpc>
            </a:pPr>
            <a:r>
              <a:rPr kumimoji="1" lang="zh-CN" altLang="en-US" sz="2800" b="1">
                <a:latin typeface="楷体_GB2312" pitchFamily="49" charset="-122"/>
                <a:ea typeface="楷体_GB2312" pitchFamily="49" charset="-122"/>
              </a:rPr>
              <a:t>工厂产品的尺寸；    农作物的收获量；</a:t>
            </a:r>
          </a:p>
          <a:p>
            <a:pPr>
              <a:lnSpc>
                <a:spcPct val="130000"/>
              </a:lnSpc>
            </a:pPr>
            <a:r>
              <a:rPr kumimoji="1" lang="zh-CN" altLang="en-US" sz="2800" b="1">
                <a:latin typeface="楷体_GB2312" pitchFamily="49" charset="-122"/>
                <a:ea typeface="楷体_GB2312" pitchFamily="49" charset="-122"/>
              </a:rPr>
              <a:t>海洋波浪的高度；    金属线抗拉强度；</a:t>
            </a:r>
          </a:p>
          <a:p>
            <a:pPr>
              <a:lnSpc>
                <a:spcPct val="130000"/>
              </a:lnSpc>
            </a:pPr>
            <a:r>
              <a:rPr kumimoji="1" lang="zh-CN" altLang="en-US" sz="2800" b="1">
                <a:latin typeface="楷体_GB2312" pitchFamily="49" charset="-122"/>
                <a:ea typeface="楷体_GB2312" pitchFamily="49" charset="-122"/>
              </a:rPr>
              <a:t>热噪声电流强度；    学生的考试成绩；</a:t>
            </a:r>
          </a:p>
          <a:p>
            <a:pPr>
              <a:lnSpc>
                <a:spcPct val="130000"/>
              </a:lnSpc>
            </a:pPr>
            <a:r>
              <a:rPr kumimoji="1" lang="zh-CN" altLang="en-US" b="1"/>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p:cTn id="7" dur="500" fill="hold"/>
                                        <p:tgtEl>
                                          <p:spTgt spid="33794"/>
                                        </p:tgtEl>
                                        <p:attrNameLst>
                                          <p:attrName>ppt_w</p:attrName>
                                        </p:attrNameLst>
                                      </p:cBhvr>
                                      <p:tavLst>
                                        <p:tav tm="0">
                                          <p:val>
                                            <p:fltVal val="0"/>
                                          </p:val>
                                        </p:tav>
                                        <p:tav tm="100000">
                                          <p:val>
                                            <p:strVal val="#ppt_w"/>
                                          </p:val>
                                        </p:tav>
                                      </p:tavLst>
                                    </p:anim>
                                    <p:anim calcmode="lin" valueType="num">
                                      <p:cBhvr>
                                        <p:cTn id="8" dur="500" fill="hold"/>
                                        <p:tgtEl>
                                          <p:spTgt spid="3379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1" fill="hold" grpId="0" nodeType="afterEffect">
                                  <p:stCondLst>
                                    <p:cond delay="2000"/>
                                  </p:stCondLst>
                                  <p:childTnLst>
                                    <p:set>
                                      <p:cBhvr>
                                        <p:cTn id="11" dur="1" fill="hold">
                                          <p:stCondLst>
                                            <p:cond delay="0"/>
                                          </p:stCondLst>
                                        </p:cTn>
                                        <p:tgtEl>
                                          <p:spTgt spid="33795"/>
                                        </p:tgtEl>
                                        <p:attrNameLst>
                                          <p:attrName>style.visibility</p:attrName>
                                        </p:attrNameLst>
                                      </p:cBhvr>
                                      <p:to>
                                        <p:strVal val="visible"/>
                                      </p:to>
                                    </p:set>
                                    <p:animEffect transition="in" filter="wipe(up)">
                                      <p:cBhvr>
                                        <p:cTn id="12" dur="1000"/>
                                        <p:tgtEl>
                                          <p:spTgt spid="3379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3804"/>
                                        </p:tgtEl>
                                        <p:attrNameLst>
                                          <p:attrName>style.visibility</p:attrName>
                                        </p:attrNameLst>
                                      </p:cBhvr>
                                      <p:to>
                                        <p:strVal val="visible"/>
                                      </p:to>
                                    </p:set>
                                    <p:animEffect transition="in" filter="wipe(left)">
                                      <p:cBhvr>
                                        <p:cTn id="17" dur="500"/>
                                        <p:tgtEl>
                                          <p:spTgt spid="3380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3805"/>
                                        </p:tgtEl>
                                        <p:attrNameLst>
                                          <p:attrName>style.visibility</p:attrName>
                                        </p:attrNameLst>
                                      </p:cBhvr>
                                      <p:to>
                                        <p:strVal val="visible"/>
                                      </p:to>
                                    </p:set>
                                    <p:animEffect transition="in" filter="wipe(left)">
                                      <p:cBhvr>
                                        <p:cTn id="22" dur="500"/>
                                        <p:tgtEl>
                                          <p:spTgt spid="338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autoUpdateAnimBg="0"/>
      <p:bldP spid="33804" grpId="0"/>
      <p:bldP spid="33805"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843" name="Object 3"/>
          <p:cNvGraphicFramePr>
            <a:graphicFrameLocks noChangeAspect="1"/>
          </p:cNvGraphicFramePr>
          <p:nvPr/>
        </p:nvGraphicFramePr>
        <p:xfrm>
          <a:off x="1739900" y="1628775"/>
          <a:ext cx="5807075" cy="1206500"/>
        </p:xfrm>
        <a:graphic>
          <a:graphicData uri="http://schemas.openxmlformats.org/presentationml/2006/ole">
            <mc:AlternateContent xmlns:mc="http://schemas.openxmlformats.org/markup-compatibility/2006">
              <mc:Choice xmlns:v="urn:schemas-microsoft-com:vml" Requires="v">
                <p:oleObj spid="_x0000_s67601" name="Equation" r:id="rId3" imgW="55778400" imgH="11582400" progId="">
                  <p:embed/>
                </p:oleObj>
              </mc:Choice>
              <mc:Fallback>
                <p:oleObj name="Equation" r:id="rId3" imgW="55778400" imgH="11582400" progId="">
                  <p:embed/>
                  <p:pic>
                    <p:nvPicPr>
                      <p:cNvPr id="0" name="图片 67584"/>
                      <p:cNvPicPr>
                        <a:picLocks noChangeAspect="1"/>
                      </p:cNvPicPr>
                      <p:nvPr/>
                    </p:nvPicPr>
                    <p:blipFill>
                      <a:blip r:embed="rId4"/>
                      <a:stretch>
                        <a:fillRect/>
                      </a:stretch>
                    </p:blipFill>
                    <p:spPr>
                      <a:xfrm>
                        <a:off x="1739900" y="1628775"/>
                        <a:ext cx="5807075" cy="1206500"/>
                      </a:xfrm>
                      <a:prstGeom prst="rect">
                        <a:avLst/>
                      </a:prstGeom>
                      <a:noFill/>
                      <a:ln w="9525">
                        <a:noFill/>
                      </a:ln>
                    </p:spPr>
                  </p:pic>
                </p:oleObj>
              </mc:Fallback>
            </mc:AlternateContent>
          </a:graphicData>
        </a:graphic>
      </p:graphicFrame>
      <p:sp>
        <p:nvSpPr>
          <p:cNvPr id="35844" name="Text Box 4"/>
          <p:cNvSpPr txBox="1">
            <a:spLocks noChangeArrowheads="1"/>
          </p:cNvSpPr>
          <p:nvPr/>
        </p:nvSpPr>
        <p:spPr bwMode="auto">
          <a:xfrm>
            <a:off x="0" y="2781300"/>
            <a:ext cx="4113213" cy="519113"/>
          </a:xfrm>
          <a:prstGeom prst="rect">
            <a:avLst/>
          </a:prstGeom>
          <a:noFill/>
          <a:ln w="9525">
            <a:noFill/>
            <a:miter lim="800000"/>
          </a:ln>
          <a:effectLst/>
        </p:spPr>
        <p:txBody>
          <a:bodyPr wrap="none">
            <a:spAutoFit/>
          </a:bodyPr>
          <a:lstStyle/>
          <a:p>
            <a:r>
              <a:rPr kumimoji="1" lang="zh-CN" altLang="en-US" sz="2800" b="1" dirty="0">
                <a:latin typeface="Times New Roman" panose="02020603050405020304" pitchFamily="18" charset="0"/>
                <a:ea typeface="楷体_GB2312" pitchFamily="49" charset="-122"/>
                <a:sym typeface="Symbol" panose="05050102010706020507" pitchFamily="18" charset="2"/>
              </a:rPr>
              <a:t>是偶函数，</a:t>
            </a:r>
            <a:r>
              <a:rPr kumimoji="1" lang="zh-CN" altLang="en-US" sz="2800" b="1" dirty="0">
                <a:solidFill>
                  <a:srgbClr val="FF0000"/>
                </a:solidFill>
                <a:latin typeface="Times New Roman" panose="02020603050405020304" pitchFamily="18" charset="0"/>
                <a:ea typeface="楷体_GB2312" pitchFamily="49" charset="-122"/>
              </a:rPr>
              <a:t>分布函数</a:t>
            </a:r>
            <a:r>
              <a:rPr kumimoji="1" lang="zh-CN" altLang="en-US" sz="2800" b="1" dirty="0">
                <a:latin typeface="Times New Roman" panose="02020603050405020304" pitchFamily="18" charset="0"/>
                <a:ea typeface="楷体_GB2312" pitchFamily="49" charset="-122"/>
              </a:rPr>
              <a:t>记为</a:t>
            </a:r>
            <a:endParaRPr kumimoji="1" lang="zh-CN" altLang="en-US" sz="2800" b="1" i="1" dirty="0">
              <a:latin typeface="Times New Roman" panose="02020603050405020304" pitchFamily="18" charset="0"/>
              <a:ea typeface="楷体_GB2312" pitchFamily="49" charset="-122"/>
            </a:endParaRPr>
          </a:p>
        </p:txBody>
      </p:sp>
      <p:graphicFrame>
        <p:nvGraphicFramePr>
          <p:cNvPr id="35845" name="Object 5"/>
          <p:cNvGraphicFramePr>
            <a:graphicFrameLocks noChangeAspect="1"/>
          </p:cNvGraphicFramePr>
          <p:nvPr/>
        </p:nvGraphicFramePr>
        <p:xfrm>
          <a:off x="1792288" y="3284538"/>
          <a:ext cx="6208712" cy="1212850"/>
        </p:xfrm>
        <a:graphic>
          <a:graphicData uri="http://schemas.openxmlformats.org/presentationml/2006/ole">
            <mc:AlternateContent xmlns:mc="http://schemas.openxmlformats.org/markup-compatibility/2006">
              <mc:Choice xmlns:v="urn:schemas-microsoft-com:vml" Requires="v">
                <p:oleObj spid="_x0000_s67602" name="Equation" r:id="rId5" imgW="65532000" imgH="11582400" progId="">
                  <p:embed/>
                </p:oleObj>
              </mc:Choice>
              <mc:Fallback>
                <p:oleObj name="Equation" r:id="rId5" imgW="65532000" imgH="11582400" progId="">
                  <p:embed/>
                  <p:pic>
                    <p:nvPicPr>
                      <p:cNvPr id="0" name="图片 67585"/>
                      <p:cNvPicPr>
                        <a:picLocks noChangeAspect="1"/>
                      </p:cNvPicPr>
                      <p:nvPr/>
                    </p:nvPicPr>
                    <p:blipFill>
                      <a:blip r:embed="rId6"/>
                      <a:stretch>
                        <a:fillRect/>
                      </a:stretch>
                    </p:blipFill>
                    <p:spPr>
                      <a:xfrm>
                        <a:off x="1792288" y="3284538"/>
                        <a:ext cx="6208712" cy="1212850"/>
                      </a:xfrm>
                      <a:prstGeom prst="rect">
                        <a:avLst/>
                      </a:prstGeom>
                      <a:noFill/>
                      <a:ln w="9525">
                        <a:noFill/>
                      </a:ln>
                    </p:spPr>
                  </p:pic>
                </p:oleObj>
              </mc:Fallback>
            </mc:AlternateContent>
          </a:graphicData>
        </a:graphic>
      </p:graphicFrame>
      <p:sp>
        <p:nvSpPr>
          <p:cNvPr id="35847" name="Text Box 7"/>
          <p:cNvSpPr txBox="1">
            <a:spLocks noChangeArrowheads="1"/>
          </p:cNvSpPr>
          <p:nvPr/>
        </p:nvSpPr>
        <p:spPr bwMode="auto">
          <a:xfrm>
            <a:off x="65088" y="4581525"/>
            <a:ext cx="4648200" cy="519113"/>
          </a:xfrm>
          <a:prstGeom prst="rect">
            <a:avLst/>
          </a:prstGeom>
          <a:noFill/>
          <a:ln w="9525">
            <a:noFill/>
            <a:miter lim="800000"/>
          </a:ln>
          <a:effectLst/>
        </p:spPr>
        <p:txBody>
          <a:bodyPr>
            <a:spAutoFit/>
          </a:bodyPr>
          <a:lstStyle/>
          <a:p>
            <a:pPr>
              <a:spcBef>
                <a:spcPct val="50000"/>
              </a:spcBef>
            </a:pPr>
            <a:r>
              <a:rPr kumimoji="1" lang="zh-CN" altLang="en-US" sz="2800" b="1">
                <a:latin typeface="Times New Roman" panose="02020603050405020304" pitchFamily="18" charset="0"/>
                <a:ea typeface="楷体_GB2312" pitchFamily="49" charset="-122"/>
                <a:sym typeface="Symbol" panose="05050102010706020507" pitchFamily="18" charset="2"/>
              </a:rPr>
              <a:t>其值有专门的表供查用</a:t>
            </a:r>
            <a:r>
              <a:rPr kumimoji="1" lang="en-US" altLang="zh-CN" sz="2800" b="1" i="1">
                <a:latin typeface="Times New Roman" panose="02020603050405020304" pitchFamily="18" charset="0"/>
                <a:ea typeface="楷体_GB2312" pitchFamily="49" charset="-122"/>
              </a:rPr>
              <a:t>.</a:t>
            </a:r>
            <a:endParaRPr kumimoji="1" lang="en-US" altLang="zh-CN" sz="2800" b="1">
              <a:latin typeface="Times New Roman" panose="02020603050405020304" pitchFamily="18" charset="0"/>
              <a:ea typeface="楷体_GB2312" pitchFamily="49" charset="-122"/>
            </a:endParaRPr>
          </a:p>
        </p:txBody>
      </p:sp>
      <p:sp>
        <p:nvSpPr>
          <p:cNvPr id="35848" name="Text Box 8"/>
          <p:cNvSpPr txBox="1">
            <a:spLocks noChangeArrowheads="1"/>
          </p:cNvSpPr>
          <p:nvPr/>
        </p:nvSpPr>
        <p:spPr bwMode="auto">
          <a:xfrm>
            <a:off x="466725" y="333375"/>
            <a:ext cx="4959350" cy="519113"/>
          </a:xfrm>
          <a:prstGeom prst="rect">
            <a:avLst/>
          </a:prstGeom>
          <a:noFill/>
          <a:ln w="9525">
            <a:noFill/>
            <a:miter lim="800000"/>
          </a:ln>
          <a:effectLst/>
        </p:spPr>
        <p:txBody>
          <a:bodyPr>
            <a:spAutoFit/>
          </a:bodyPr>
          <a:lstStyle/>
          <a:p>
            <a:r>
              <a:rPr kumimoji="1" lang="zh-CN" altLang="en-US" sz="2800" b="1" dirty="0">
                <a:solidFill>
                  <a:srgbClr val="00FF00"/>
                </a:solidFill>
                <a:latin typeface="Times New Roman" panose="02020603050405020304" pitchFamily="18" charset="0"/>
                <a:ea typeface="楷体_GB2312" pitchFamily="49" charset="-122"/>
              </a:rPr>
              <a:t>标准正态分布</a:t>
            </a:r>
            <a:r>
              <a:rPr kumimoji="1" lang="en-US" altLang="zh-CN" sz="2800" b="1" i="1" dirty="0">
                <a:solidFill>
                  <a:srgbClr val="00FF00"/>
                </a:solidFill>
                <a:latin typeface="Times New Roman" panose="02020603050405020304" pitchFamily="18" charset="0"/>
                <a:ea typeface="楷体_GB2312" pitchFamily="49" charset="-122"/>
              </a:rPr>
              <a:t>N</a:t>
            </a:r>
            <a:r>
              <a:rPr kumimoji="1" lang="en-US" altLang="zh-CN" sz="2800" b="1" dirty="0">
                <a:solidFill>
                  <a:srgbClr val="00FF00"/>
                </a:solidFill>
                <a:latin typeface="Times New Roman" panose="02020603050405020304" pitchFamily="18" charset="0"/>
                <a:ea typeface="楷体_GB2312" pitchFamily="49" charset="-122"/>
              </a:rPr>
              <a:t> (0,1)</a:t>
            </a:r>
          </a:p>
        </p:txBody>
      </p:sp>
      <p:sp>
        <p:nvSpPr>
          <p:cNvPr id="35849" name="Text Box 9"/>
          <p:cNvSpPr txBox="1">
            <a:spLocks noChangeArrowheads="1"/>
          </p:cNvSpPr>
          <p:nvPr/>
        </p:nvSpPr>
        <p:spPr bwMode="auto">
          <a:xfrm>
            <a:off x="539750" y="1196975"/>
            <a:ext cx="2263775" cy="519113"/>
          </a:xfrm>
          <a:prstGeom prst="rect">
            <a:avLst/>
          </a:prstGeom>
          <a:noFill/>
          <a:ln w="9525">
            <a:noFill/>
            <a:miter lim="800000"/>
          </a:ln>
          <a:effectLst/>
        </p:spPr>
        <p:txBody>
          <a:bodyPr>
            <a:spAutoFit/>
          </a:bodyPr>
          <a:lstStyle/>
          <a:p>
            <a:pPr>
              <a:spcBef>
                <a:spcPct val="50000"/>
              </a:spcBef>
            </a:pPr>
            <a:r>
              <a:rPr kumimoji="1" lang="zh-CN" altLang="en-US" sz="2800" b="1" dirty="0">
                <a:solidFill>
                  <a:srgbClr val="FF0000"/>
                </a:solidFill>
                <a:latin typeface="Times New Roman" panose="02020603050405020304" pitchFamily="18" charset="0"/>
                <a:ea typeface="楷体_GB2312" pitchFamily="49" charset="-122"/>
                <a:sym typeface="Symbol" panose="05050102010706020507" pitchFamily="18" charset="2"/>
              </a:rPr>
              <a:t>密度函数</a:t>
            </a:r>
          </a:p>
        </p:txBody>
      </p:sp>
    </p:spTree>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5848"/>
                                        </p:tgtEl>
                                        <p:attrNameLst>
                                          <p:attrName>style.visibility</p:attrName>
                                        </p:attrNameLst>
                                      </p:cBhvr>
                                      <p:to>
                                        <p:strVal val="visible"/>
                                      </p:to>
                                    </p:set>
                                    <p:animEffect transition="in" filter="wipe(left)">
                                      <p:cBhvr>
                                        <p:cTn id="7" dur="1000"/>
                                        <p:tgtEl>
                                          <p:spTgt spid="3584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lt">
                                    <p:tmPct val="0"/>
                                  </p:iterate>
                                  <p:childTnLst>
                                    <p:set>
                                      <p:cBhvr>
                                        <p:cTn id="11" dur="1" fill="hold">
                                          <p:stCondLst>
                                            <p:cond delay="0"/>
                                          </p:stCondLst>
                                        </p:cTn>
                                        <p:tgtEl>
                                          <p:spTgt spid="35849"/>
                                        </p:tgtEl>
                                        <p:attrNameLst>
                                          <p:attrName>style.visibility</p:attrName>
                                        </p:attrNameLst>
                                      </p:cBhvr>
                                      <p:to>
                                        <p:strVal val="visible"/>
                                      </p:to>
                                    </p:set>
                                    <p:animEffect transition="in" filter="wipe(left)">
                                      <p:cBhvr>
                                        <p:cTn id="12" dur="1000"/>
                                        <p:tgtEl>
                                          <p:spTgt spid="35849"/>
                                        </p:tgtEl>
                                      </p:cBhvr>
                                    </p:animEffect>
                                  </p:childTnLst>
                                </p:cTn>
                              </p:par>
                            </p:childTnLst>
                          </p:cTn>
                        </p:par>
                        <p:par>
                          <p:cTn id="13" fill="hold">
                            <p:stCondLst>
                              <p:cond delay="1000"/>
                            </p:stCondLst>
                            <p:childTnLst>
                              <p:par>
                                <p:cTn id="14" presetID="22" presetClass="entr" presetSubtype="8" fill="hold" nodeType="afterEffect">
                                  <p:stCondLst>
                                    <p:cond delay="0"/>
                                  </p:stCondLst>
                                  <p:iterate type="lt">
                                    <p:tmPct val="0"/>
                                  </p:iterate>
                                  <p:childTnLst>
                                    <p:set>
                                      <p:cBhvr>
                                        <p:cTn id="15" dur="1" fill="hold">
                                          <p:stCondLst>
                                            <p:cond delay="0"/>
                                          </p:stCondLst>
                                        </p:cTn>
                                        <p:tgtEl>
                                          <p:spTgt spid="35843"/>
                                        </p:tgtEl>
                                        <p:attrNameLst>
                                          <p:attrName>style.visibility</p:attrName>
                                        </p:attrNameLst>
                                      </p:cBhvr>
                                      <p:to>
                                        <p:strVal val="visible"/>
                                      </p:to>
                                    </p:set>
                                    <p:animEffect transition="in" filter="wipe(left)">
                                      <p:cBhvr>
                                        <p:cTn id="16" dur="1000"/>
                                        <p:tgtEl>
                                          <p:spTgt spid="35843"/>
                                        </p:tgtEl>
                                      </p:cBhvr>
                                    </p:animEffect>
                                  </p:childTnLst>
                                </p:cTn>
                              </p:par>
                            </p:childTnLst>
                          </p:cTn>
                        </p:par>
                        <p:par>
                          <p:cTn id="17" fill="hold">
                            <p:stCondLst>
                              <p:cond delay="2000"/>
                            </p:stCondLst>
                            <p:childTnLst>
                              <p:par>
                                <p:cTn id="18" presetID="22" presetClass="entr" presetSubtype="8" fill="hold" grpId="0" nodeType="afterEffect">
                                  <p:stCondLst>
                                    <p:cond delay="0"/>
                                  </p:stCondLst>
                                  <p:iterate type="lt">
                                    <p:tmPct val="0"/>
                                  </p:iterate>
                                  <p:childTnLst>
                                    <p:set>
                                      <p:cBhvr>
                                        <p:cTn id="19" dur="1" fill="hold">
                                          <p:stCondLst>
                                            <p:cond delay="0"/>
                                          </p:stCondLst>
                                        </p:cTn>
                                        <p:tgtEl>
                                          <p:spTgt spid="35844"/>
                                        </p:tgtEl>
                                        <p:attrNameLst>
                                          <p:attrName>style.visibility</p:attrName>
                                        </p:attrNameLst>
                                      </p:cBhvr>
                                      <p:to>
                                        <p:strVal val="visible"/>
                                      </p:to>
                                    </p:set>
                                    <p:animEffect transition="in" filter="wipe(left)">
                                      <p:cBhvr>
                                        <p:cTn id="20" dur="1000"/>
                                        <p:tgtEl>
                                          <p:spTgt spid="35844"/>
                                        </p:tgtEl>
                                      </p:cBhvr>
                                    </p:animEffect>
                                  </p:childTnLst>
                                </p:cTn>
                              </p:par>
                            </p:childTnLst>
                          </p:cTn>
                        </p:par>
                        <p:par>
                          <p:cTn id="21" fill="hold">
                            <p:stCondLst>
                              <p:cond delay="3000"/>
                            </p:stCondLst>
                            <p:childTnLst>
                              <p:par>
                                <p:cTn id="22" presetID="22" presetClass="entr" presetSubtype="8" fill="hold" nodeType="afterEffect">
                                  <p:stCondLst>
                                    <p:cond delay="0"/>
                                  </p:stCondLst>
                                  <p:iterate type="lt">
                                    <p:tmPct val="0"/>
                                  </p:iterate>
                                  <p:childTnLst>
                                    <p:set>
                                      <p:cBhvr>
                                        <p:cTn id="23" dur="1" fill="hold">
                                          <p:stCondLst>
                                            <p:cond delay="0"/>
                                          </p:stCondLst>
                                        </p:cTn>
                                        <p:tgtEl>
                                          <p:spTgt spid="35845"/>
                                        </p:tgtEl>
                                        <p:attrNameLst>
                                          <p:attrName>style.visibility</p:attrName>
                                        </p:attrNameLst>
                                      </p:cBhvr>
                                      <p:to>
                                        <p:strVal val="visible"/>
                                      </p:to>
                                    </p:set>
                                    <p:animEffect transition="in" filter="wipe(left)">
                                      <p:cBhvr>
                                        <p:cTn id="24" dur="1000"/>
                                        <p:tgtEl>
                                          <p:spTgt spid="35845"/>
                                        </p:tgtEl>
                                      </p:cBhvr>
                                    </p:animEffect>
                                  </p:childTnLst>
                                </p:cTn>
                              </p:par>
                            </p:childTnLst>
                          </p:cTn>
                        </p:par>
                        <p:par>
                          <p:cTn id="25" fill="hold">
                            <p:stCondLst>
                              <p:cond delay="4000"/>
                            </p:stCondLst>
                            <p:childTnLst>
                              <p:par>
                                <p:cTn id="26" presetID="22" presetClass="entr" presetSubtype="8" fill="hold" grpId="0" nodeType="afterEffect">
                                  <p:stCondLst>
                                    <p:cond delay="0"/>
                                  </p:stCondLst>
                                  <p:iterate type="lt">
                                    <p:tmPct val="0"/>
                                  </p:iterate>
                                  <p:childTnLst>
                                    <p:set>
                                      <p:cBhvr>
                                        <p:cTn id="27" dur="1" fill="hold">
                                          <p:stCondLst>
                                            <p:cond delay="0"/>
                                          </p:stCondLst>
                                        </p:cTn>
                                        <p:tgtEl>
                                          <p:spTgt spid="35847"/>
                                        </p:tgtEl>
                                        <p:attrNameLst>
                                          <p:attrName>style.visibility</p:attrName>
                                        </p:attrNameLst>
                                      </p:cBhvr>
                                      <p:to>
                                        <p:strVal val="visible"/>
                                      </p:to>
                                    </p:set>
                                    <p:animEffect transition="in" filter="wipe(left)">
                                      <p:cBhvr>
                                        <p:cTn id="28" dur="1000"/>
                                        <p:tgtEl>
                                          <p:spTgt spid="35847"/>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xit" presetSubtype="0" fill="hold" grpId="1" nodeType="clickEffect">
                                  <p:stCondLst>
                                    <p:cond delay="0"/>
                                  </p:stCondLst>
                                  <p:iterate type="lt">
                                    <p:tmPct val="5000"/>
                                  </p:iterate>
                                  <p:childTnLst>
                                    <p:anim calcmode="lin" valueType="num">
                                      <p:cBhvr>
                                        <p:cTn id="32" dur="1000"/>
                                        <p:tgtEl>
                                          <p:spTgt spid="35849"/>
                                        </p:tgtEl>
                                        <p:attrNameLst>
                                          <p:attrName>ppt_w</p:attrName>
                                        </p:attrNameLst>
                                      </p:cBhvr>
                                      <p:tavLst>
                                        <p:tav tm="0">
                                          <p:val>
                                            <p:strVal val="ppt_w"/>
                                          </p:val>
                                        </p:tav>
                                        <p:tav tm="100000">
                                          <p:val>
                                            <p:fltVal val="0"/>
                                          </p:val>
                                        </p:tav>
                                      </p:tavLst>
                                    </p:anim>
                                    <p:anim calcmode="lin" valueType="num">
                                      <p:cBhvr>
                                        <p:cTn id="33" dur="1000"/>
                                        <p:tgtEl>
                                          <p:spTgt spid="35849"/>
                                        </p:tgtEl>
                                        <p:attrNameLst>
                                          <p:attrName>ppt_h</p:attrName>
                                        </p:attrNameLst>
                                      </p:cBhvr>
                                      <p:tavLst>
                                        <p:tav tm="0">
                                          <p:val>
                                            <p:strVal val="ppt_h"/>
                                          </p:val>
                                        </p:tav>
                                        <p:tav tm="100000">
                                          <p:val>
                                            <p:fltVal val="0"/>
                                          </p:val>
                                        </p:tav>
                                      </p:tavLst>
                                    </p:anim>
                                    <p:anim calcmode="lin" valueType="num">
                                      <p:cBhvr>
                                        <p:cTn id="34" dur="1000"/>
                                        <p:tgtEl>
                                          <p:spTgt spid="35849"/>
                                        </p:tgtEl>
                                        <p:attrNameLst>
                                          <p:attrName>style.rotation</p:attrName>
                                        </p:attrNameLst>
                                      </p:cBhvr>
                                      <p:tavLst>
                                        <p:tav tm="0">
                                          <p:val>
                                            <p:fltVal val="0"/>
                                          </p:val>
                                        </p:tav>
                                        <p:tav tm="100000">
                                          <p:val>
                                            <p:fltVal val="90"/>
                                          </p:val>
                                        </p:tav>
                                      </p:tavLst>
                                    </p:anim>
                                    <p:animEffect transition="out" filter="fade">
                                      <p:cBhvr>
                                        <p:cTn id="35" dur="1000"/>
                                        <p:tgtEl>
                                          <p:spTgt spid="35849"/>
                                        </p:tgtEl>
                                      </p:cBhvr>
                                    </p:animEffect>
                                    <p:set>
                                      <p:cBhvr>
                                        <p:cTn id="36" dur="1" fill="hold">
                                          <p:stCondLst>
                                            <p:cond delay="999"/>
                                          </p:stCondLst>
                                        </p:cTn>
                                        <p:tgtEl>
                                          <p:spTgt spid="35849"/>
                                        </p:tgtEl>
                                        <p:attrNameLst>
                                          <p:attrName>style.visibility</p:attrName>
                                        </p:attrNameLst>
                                      </p:cBhvr>
                                      <p:to>
                                        <p:strVal val="hidden"/>
                                      </p:to>
                                    </p:set>
                                  </p:childTnLst>
                                </p:cTn>
                              </p:par>
                              <p:par>
                                <p:cTn id="37" presetID="31" presetClass="exit" presetSubtype="0" fill="hold" nodeType="withEffect">
                                  <p:stCondLst>
                                    <p:cond delay="0"/>
                                  </p:stCondLst>
                                  <p:iterate type="lt">
                                    <p:tmPct val="5000"/>
                                  </p:iterate>
                                  <p:childTnLst>
                                    <p:anim calcmode="lin" valueType="num">
                                      <p:cBhvr>
                                        <p:cTn id="38" dur="1000"/>
                                        <p:tgtEl>
                                          <p:spTgt spid="35843"/>
                                        </p:tgtEl>
                                        <p:attrNameLst>
                                          <p:attrName>ppt_w</p:attrName>
                                        </p:attrNameLst>
                                      </p:cBhvr>
                                      <p:tavLst>
                                        <p:tav tm="0">
                                          <p:val>
                                            <p:strVal val="ppt_w"/>
                                          </p:val>
                                        </p:tav>
                                        <p:tav tm="100000">
                                          <p:val>
                                            <p:fltVal val="0"/>
                                          </p:val>
                                        </p:tav>
                                      </p:tavLst>
                                    </p:anim>
                                    <p:anim calcmode="lin" valueType="num">
                                      <p:cBhvr>
                                        <p:cTn id="39" dur="1000"/>
                                        <p:tgtEl>
                                          <p:spTgt spid="35843"/>
                                        </p:tgtEl>
                                        <p:attrNameLst>
                                          <p:attrName>ppt_h</p:attrName>
                                        </p:attrNameLst>
                                      </p:cBhvr>
                                      <p:tavLst>
                                        <p:tav tm="0">
                                          <p:val>
                                            <p:strVal val="ppt_h"/>
                                          </p:val>
                                        </p:tav>
                                        <p:tav tm="100000">
                                          <p:val>
                                            <p:fltVal val="0"/>
                                          </p:val>
                                        </p:tav>
                                      </p:tavLst>
                                    </p:anim>
                                    <p:anim calcmode="lin" valueType="num">
                                      <p:cBhvr>
                                        <p:cTn id="40" dur="1000"/>
                                        <p:tgtEl>
                                          <p:spTgt spid="35843"/>
                                        </p:tgtEl>
                                        <p:attrNameLst>
                                          <p:attrName>style.rotation</p:attrName>
                                        </p:attrNameLst>
                                      </p:cBhvr>
                                      <p:tavLst>
                                        <p:tav tm="0">
                                          <p:val>
                                            <p:fltVal val="0"/>
                                          </p:val>
                                        </p:tav>
                                        <p:tav tm="100000">
                                          <p:val>
                                            <p:fltVal val="90"/>
                                          </p:val>
                                        </p:tav>
                                      </p:tavLst>
                                    </p:anim>
                                    <p:animEffect transition="out" filter="fade">
                                      <p:cBhvr>
                                        <p:cTn id="41" dur="1000"/>
                                        <p:tgtEl>
                                          <p:spTgt spid="35843"/>
                                        </p:tgtEl>
                                      </p:cBhvr>
                                    </p:animEffect>
                                    <p:set>
                                      <p:cBhvr>
                                        <p:cTn id="42" dur="1" fill="hold">
                                          <p:stCondLst>
                                            <p:cond delay="999"/>
                                          </p:stCondLst>
                                        </p:cTn>
                                        <p:tgtEl>
                                          <p:spTgt spid="35843"/>
                                        </p:tgtEl>
                                        <p:attrNameLst>
                                          <p:attrName>style.visibility</p:attrName>
                                        </p:attrNameLst>
                                      </p:cBhvr>
                                      <p:to>
                                        <p:strVal val="hidden"/>
                                      </p:to>
                                    </p:set>
                                  </p:childTnLst>
                                </p:cTn>
                              </p:par>
                              <p:par>
                                <p:cTn id="43" presetID="31" presetClass="exit" presetSubtype="0" fill="hold" grpId="1" nodeType="withEffect">
                                  <p:stCondLst>
                                    <p:cond delay="0"/>
                                  </p:stCondLst>
                                  <p:iterate type="lt">
                                    <p:tmPct val="5000"/>
                                  </p:iterate>
                                  <p:childTnLst>
                                    <p:anim calcmode="lin" valueType="num">
                                      <p:cBhvr>
                                        <p:cTn id="44" dur="1000"/>
                                        <p:tgtEl>
                                          <p:spTgt spid="35844"/>
                                        </p:tgtEl>
                                        <p:attrNameLst>
                                          <p:attrName>ppt_w</p:attrName>
                                        </p:attrNameLst>
                                      </p:cBhvr>
                                      <p:tavLst>
                                        <p:tav tm="0">
                                          <p:val>
                                            <p:strVal val="ppt_w"/>
                                          </p:val>
                                        </p:tav>
                                        <p:tav tm="100000">
                                          <p:val>
                                            <p:fltVal val="0"/>
                                          </p:val>
                                        </p:tav>
                                      </p:tavLst>
                                    </p:anim>
                                    <p:anim calcmode="lin" valueType="num">
                                      <p:cBhvr>
                                        <p:cTn id="45" dur="1000"/>
                                        <p:tgtEl>
                                          <p:spTgt spid="35844"/>
                                        </p:tgtEl>
                                        <p:attrNameLst>
                                          <p:attrName>ppt_h</p:attrName>
                                        </p:attrNameLst>
                                      </p:cBhvr>
                                      <p:tavLst>
                                        <p:tav tm="0">
                                          <p:val>
                                            <p:strVal val="ppt_h"/>
                                          </p:val>
                                        </p:tav>
                                        <p:tav tm="100000">
                                          <p:val>
                                            <p:fltVal val="0"/>
                                          </p:val>
                                        </p:tav>
                                      </p:tavLst>
                                    </p:anim>
                                    <p:anim calcmode="lin" valueType="num">
                                      <p:cBhvr>
                                        <p:cTn id="46" dur="1000"/>
                                        <p:tgtEl>
                                          <p:spTgt spid="35844"/>
                                        </p:tgtEl>
                                        <p:attrNameLst>
                                          <p:attrName>style.rotation</p:attrName>
                                        </p:attrNameLst>
                                      </p:cBhvr>
                                      <p:tavLst>
                                        <p:tav tm="0">
                                          <p:val>
                                            <p:fltVal val="0"/>
                                          </p:val>
                                        </p:tav>
                                        <p:tav tm="100000">
                                          <p:val>
                                            <p:fltVal val="90"/>
                                          </p:val>
                                        </p:tav>
                                      </p:tavLst>
                                    </p:anim>
                                    <p:animEffect transition="out" filter="fade">
                                      <p:cBhvr>
                                        <p:cTn id="47" dur="1000"/>
                                        <p:tgtEl>
                                          <p:spTgt spid="35844"/>
                                        </p:tgtEl>
                                      </p:cBhvr>
                                    </p:animEffect>
                                    <p:set>
                                      <p:cBhvr>
                                        <p:cTn id="48" dur="1" fill="hold">
                                          <p:stCondLst>
                                            <p:cond delay="999"/>
                                          </p:stCondLst>
                                        </p:cTn>
                                        <p:tgtEl>
                                          <p:spTgt spid="35844"/>
                                        </p:tgtEl>
                                        <p:attrNameLst>
                                          <p:attrName>style.visibility</p:attrName>
                                        </p:attrNameLst>
                                      </p:cBhvr>
                                      <p:to>
                                        <p:strVal val="hidden"/>
                                      </p:to>
                                    </p:set>
                                  </p:childTnLst>
                                </p:cTn>
                              </p:par>
                              <p:par>
                                <p:cTn id="49" presetID="31" presetClass="exit" presetSubtype="0" fill="hold" nodeType="withEffect">
                                  <p:stCondLst>
                                    <p:cond delay="0"/>
                                  </p:stCondLst>
                                  <p:iterate type="lt">
                                    <p:tmPct val="5000"/>
                                  </p:iterate>
                                  <p:childTnLst>
                                    <p:anim calcmode="lin" valueType="num">
                                      <p:cBhvr>
                                        <p:cTn id="50" dur="1000"/>
                                        <p:tgtEl>
                                          <p:spTgt spid="35845"/>
                                        </p:tgtEl>
                                        <p:attrNameLst>
                                          <p:attrName>ppt_w</p:attrName>
                                        </p:attrNameLst>
                                      </p:cBhvr>
                                      <p:tavLst>
                                        <p:tav tm="0">
                                          <p:val>
                                            <p:strVal val="ppt_w"/>
                                          </p:val>
                                        </p:tav>
                                        <p:tav tm="100000">
                                          <p:val>
                                            <p:fltVal val="0"/>
                                          </p:val>
                                        </p:tav>
                                      </p:tavLst>
                                    </p:anim>
                                    <p:anim calcmode="lin" valueType="num">
                                      <p:cBhvr>
                                        <p:cTn id="51" dur="1000"/>
                                        <p:tgtEl>
                                          <p:spTgt spid="35845"/>
                                        </p:tgtEl>
                                        <p:attrNameLst>
                                          <p:attrName>ppt_h</p:attrName>
                                        </p:attrNameLst>
                                      </p:cBhvr>
                                      <p:tavLst>
                                        <p:tav tm="0">
                                          <p:val>
                                            <p:strVal val="ppt_h"/>
                                          </p:val>
                                        </p:tav>
                                        <p:tav tm="100000">
                                          <p:val>
                                            <p:fltVal val="0"/>
                                          </p:val>
                                        </p:tav>
                                      </p:tavLst>
                                    </p:anim>
                                    <p:anim calcmode="lin" valueType="num">
                                      <p:cBhvr>
                                        <p:cTn id="52" dur="1000"/>
                                        <p:tgtEl>
                                          <p:spTgt spid="35845"/>
                                        </p:tgtEl>
                                        <p:attrNameLst>
                                          <p:attrName>style.rotation</p:attrName>
                                        </p:attrNameLst>
                                      </p:cBhvr>
                                      <p:tavLst>
                                        <p:tav tm="0">
                                          <p:val>
                                            <p:fltVal val="0"/>
                                          </p:val>
                                        </p:tav>
                                        <p:tav tm="100000">
                                          <p:val>
                                            <p:fltVal val="90"/>
                                          </p:val>
                                        </p:tav>
                                      </p:tavLst>
                                    </p:anim>
                                    <p:animEffect transition="out" filter="fade">
                                      <p:cBhvr>
                                        <p:cTn id="53" dur="1000"/>
                                        <p:tgtEl>
                                          <p:spTgt spid="35845"/>
                                        </p:tgtEl>
                                      </p:cBhvr>
                                    </p:animEffect>
                                    <p:set>
                                      <p:cBhvr>
                                        <p:cTn id="54" dur="1" fill="hold">
                                          <p:stCondLst>
                                            <p:cond delay="999"/>
                                          </p:stCondLst>
                                        </p:cTn>
                                        <p:tgtEl>
                                          <p:spTgt spid="35845"/>
                                        </p:tgtEl>
                                        <p:attrNameLst>
                                          <p:attrName>style.visibility</p:attrName>
                                        </p:attrNameLst>
                                      </p:cBhvr>
                                      <p:to>
                                        <p:strVal val="hidden"/>
                                      </p:to>
                                    </p:set>
                                  </p:childTnLst>
                                </p:cTn>
                              </p:par>
                              <p:par>
                                <p:cTn id="55" presetID="31" presetClass="exit" presetSubtype="0" fill="hold" grpId="1" nodeType="withEffect">
                                  <p:stCondLst>
                                    <p:cond delay="0"/>
                                  </p:stCondLst>
                                  <p:iterate type="lt">
                                    <p:tmPct val="5000"/>
                                  </p:iterate>
                                  <p:childTnLst>
                                    <p:anim calcmode="lin" valueType="num">
                                      <p:cBhvr>
                                        <p:cTn id="56" dur="1000"/>
                                        <p:tgtEl>
                                          <p:spTgt spid="35847"/>
                                        </p:tgtEl>
                                        <p:attrNameLst>
                                          <p:attrName>ppt_w</p:attrName>
                                        </p:attrNameLst>
                                      </p:cBhvr>
                                      <p:tavLst>
                                        <p:tav tm="0">
                                          <p:val>
                                            <p:strVal val="ppt_w"/>
                                          </p:val>
                                        </p:tav>
                                        <p:tav tm="100000">
                                          <p:val>
                                            <p:fltVal val="0"/>
                                          </p:val>
                                        </p:tav>
                                      </p:tavLst>
                                    </p:anim>
                                    <p:anim calcmode="lin" valueType="num">
                                      <p:cBhvr>
                                        <p:cTn id="57" dur="1000"/>
                                        <p:tgtEl>
                                          <p:spTgt spid="35847"/>
                                        </p:tgtEl>
                                        <p:attrNameLst>
                                          <p:attrName>ppt_h</p:attrName>
                                        </p:attrNameLst>
                                      </p:cBhvr>
                                      <p:tavLst>
                                        <p:tav tm="0">
                                          <p:val>
                                            <p:strVal val="ppt_h"/>
                                          </p:val>
                                        </p:tav>
                                        <p:tav tm="100000">
                                          <p:val>
                                            <p:fltVal val="0"/>
                                          </p:val>
                                        </p:tav>
                                      </p:tavLst>
                                    </p:anim>
                                    <p:anim calcmode="lin" valueType="num">
                                      <p:cBhvr>
                                        <p:cTn id="58" dur="1000"/>
                                        <p:tgtEl>
                                          <p:spTgt spid="35847"/>
                                        </p:tgtEl>
                                        <p:attrNameLst>
                                          <p:attrName>style.rotation</p:attrName>
                                        </p:attrNameLst>
                                      </p:cBhvr>
                                      <p:tavLst>
                                        <p:tav tm="0">
                                          <p:val>
                                            <p:fltVal val="0"/>
                                          </p:val>
                                        </p:tav>
                                        <p:tav tm="100000">
                                          <p:val>
                                            <p:fltVal val="90"/>
                                          </p:val>
                                        </p:tav>
                                      </p:tavLst>
                                    </p:anim>
                                    <p:animEffect transition="out" filter="fade">
                                      <p:cBhvr>
                                        <p:cTn id="59" dur="1000"/>
                                        <p:tgtEl>
                                          <p:spTgt spid="35847"/>
                                        </p:tgtEl>
                                      </p:cBhvr>
                                    </p:animEffect>
                                    <p:set>
                                      <p:cBhvr>
                                        <p:cTn id="60" dur="1" fill="hold">
                                          <p:stCondLst>
                                            <p:cond delay="999"/>
                                          </p:stCondLst>
                                        </p:cTn>
                                        <p:tgtEl>
                                          <p:spTgt spid="3584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autoUpdateAnimBg="0"/>
      <p:bldP spid="35844" grpId="1"/>
      <p:bldP spid="35847" grpId="0" autoUpdateAnimBg="0"/>
      <p:bldP spid="35847" grpId="1"/>
      <p:bldP spid="35848" grpId="0" autoUpdateAnimBg="0"/>
      <p:bldP spid="35849" grpId="0" autoUpdateAnimBg="0"/>
      <p:bldP spid="35849"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4" name="Rectangle 4"/>
          <p:cNvSpPr>
            <a:spLocks noGrp="1" noChangeArrowheads="1"/>
          </p:cNvSpPr>
          <p:nvPr>
            <p:ph type="title"/>
          </p:nvPr>
        </p:nvSpPr>
        <p:spPr bwMode="auto">
          <a:xfrm>
            <a:off x="381000" y="559753"/>
            <a:ext cx="8229600" cy="1143000"/>
          </a:xfrm>
          <a:noFill/>
          <a:ln>
            <a:miter lim="800000"/>
          </a:ln>
        </p:spPr>
        <p:txBody>
          <a:bodyPr vert="horz" wrap="square" lIns="91440" tIns="45720" rIns="91440" bIns="45720" numCol="1" anchor="t" anchorCtr="0" compatLnSpc="1">
            <a:normAutofit fontScale="90000"/>
          </a:bodyPr>
          <a:lstStyle/>
          <a:p>
            <a:pPr eaLnBrk="1" hangingPunct="1"/>
            <a:r>
              <a:rPr lang="zh-CN" altLang="en-US" b="1">
                <a:ea typeface="宋体" panose="02010600030101010101" pitchFamily="2" charset="-122"/>
              </a:rPr>
              <a:t>随机事件及其概率 </a:t>
            </a:r>
            <a:r>
              <a:rPr lang="en-US" altLang="zh-CN" b="1">
                <a:ea typeface="宋体" panose="02010600030101010101" pitchFamily="2" charset="-122"/>
              </a:rPr>
              <a:t>(Cont.)</a:t>
            </a:r>
            <a:br>
              <a:rPr lang="en-US" altLang="zh-CN" b="1">
                <a:ea typeface="宋体" panose="02010600030101010101" pitchFamily="2" charset="-122"/>
              </a:rPr>
            </a:br>
            <a:r>
              <a:rPr lang="zh-CN" altLang="en-US" b="1">
                <a:ea typeface="宋体" panose="02010600030101010101" pitchFamily="2" charset="-122"/>
              </a:rPr>
              <a:t>在一般情况下</a:t>
            </a:r>
            <a:r>
              <a:rPr lang="en-US" altLang="zh-CN" b="1">
                <a:ea typeface="宋体" panose="02010600030101010101" pitchFamily="2" charset="-122"/>
              </a:rPr>
              <a:t>p</a:t>
            </a:r>
            <a:r>
              <a:rPr lang="zh-CN" altLang="en-US" b="1">
                <a:ea typeface="宋体" panose="02010600030101010101" pitchFamily="2" charset="-122"/>
              </a:rPr>
              <a:t>是不可能准确得到的，统计学和数学的区别，通常以实验次数</a:t>
            </a:r>
            <a:r>
              <a:rPr lang="en-US" altLang="zh-CN" b="1">
                <a:ea typeface="宋体" panose="02010600030101010101" pitchFamily="2" charset="-122"/>
              </a:rPr>
              <a:t>n</a:t>
            </a:r>
            <a:r>
              <a:rPr lang="zh-CN" altLang="en-US" b="1">
                <a:ea typeface="宋体" panose="02010600030101010101" pitchFamily="2" charset="-122"/>
              </a:rPr>
              <a:t>充分大时的随机事件的频率作为该随机事件概率的近似值</a:t>
            </a:r>
          </a:p>
        </p:txBody>
      </p:sp>
      <p:sp>
        <p:nvSpPr>
          <p:cNvPr id="937989" name="Text Box 5"/>
          <p:cNvSpPr txBox="1">
            <a:spLocks noChangeArrowheads="1"/>
          </p:cNvSpPr>
          <p:nvPr/>
        </p:nvSpPr>
        <p:spPr bwMode="auto">
          <a:xfrm>
            <a:off x="799783" y="2209483"/>
            <a:ext cx="7543800" cy="579437"/>
          </a:xfrm>
          <a:prstGeom prst="rect">
            <a:avLst/>
          </a:prstGeom>
          <a:noFill/>
          <a:ln w="9525">
            <a:noFill/>
            <a:miter lim="800000"/>
          </a:ln>
        </p:spPr>
        <p:txBody>
          <a:bodyPr>
            <a:spAutoFit/>
          </a:bodyPr>
          <a:lstStyle/>
          <a:p>
            <a:r>
              <a:rPr lang="zh-CN" altLang="en-US" sz="3200" b="1">
                <a:solidFill>
                  <a:srgbClr val="000000"/>
                </a:solidFill>
                <a:latin typeface="楷体_GB2312" pitchFamily="49" charset="-122"/>
                <a:ea typeface="楷体_GB2312" pitchFamily="49" charset="-122"/>
              </a:rPr>
              <a:t>事件</a:t>
            </a:r>
            <a:r>
              <a:rPr lang="en-US" altLang="zh-CN" sz="3200" b="1" i="1">
                <a:solidFill>
                  <a:srgbClr val="000000"/>
                </a:solidFill>
                <a:ea typeface="楷体_GB2312" pitchFamily="49" charset="-122"/>
              </a:rPr>
              <a:t>A</a:t>
            </a:r>
            <a:r>
              <a:rPr lang="zh-CN" altLang="en-US" sz="3200" b="1">
                <a:solidFill>
                  <a:srgbClr val="000000"/>
                </a:solidFill>
                <a:latin typeface="楷体_GB2312" pitchFamily="49" charset="-122"/>
                <a:ea typeface="楷体_GB2312" pitchFamily="49" charset="-122"/>
              </a:rPr>
              <a:t>在各轮试验中频率形成一个数列</a:t>
            </a:r>
          </a:p>
        </p:txBody>
      </p:sp>
      <p:graphicFrame>
        <p:nvGraphicFramePr>
          <p:cNvPr id="937990" name="Object 6"/>
          <p:cNvGraphicFramePr>
            <a:graphicFrameLocks noChangeAspect="1"/>
          </p:cNvGraphicFramePr>
          <p:nvPr/>
        </p:nvGraphicFramePr>
        <p:xfrm>
          <a:off x="2514600" y="2514283"/>
          <a:ext cx="3043238" cy="1222375"/>
        </p:xfrm>
        <a:graphic>
          <a:graphicData uri="http://schemas.openxmlformats.org/presentationml/2006/ole">
            <mc:AlternateContent xmlns:mc="http://schemas.openxmlformats.org/markup-compatibility/2006">
              <mc:Choice xmlns:v="urn:schemas-microsoft-com:vml" Requires="v">
                <p:oleObj spid="_x0000_s14375" name="Equation" r:id="rId3" imgW="22555200" imgH="10363200" progId="">
                  <p:embed/>
                </p:oleObj>
              </mc:Choice>
              <mc:Fallback>
                <p:oleObj name="Equation" r:id="rId3" imgW="22555200" imgH="10363200" progId="">
                  <p:embed/>
                  <p:pic>
                    <p:nvPicPr>
                      <p:cNvPr id="0" name="Object 6"/>
                      <p:cNvPicPr>
                        <a:picLocks noChangeAspect="1"/>
                      </p:cNvPicPr>
                      <p:nvPr/>
                    </p:nvPicPr>
                    <p:blipFill>
                      <a:blip r:embed="rId4"/>
                      <a:stretch>
                        <a:fillRect/>
                      </a:stretch>
                    </p:blipFill>
                    <p:spPr>
                      <a:xfrm>
                        <a:off x="2514600" y="2514283"/>
                        <a:ext cx="3043238" cy="1222375"/>
                      </a:xfrm>
                      <a:prstGeom prst="rect">
                        <a:avLst/>
                      </a:prstGeom>
                      <a:noFill/>
                      <a:ln w="9525">
                        <a:noFill/>
                      </a:ln>
                    </p:spPr>
                  </p:pic>
                </p:oleObj>
              </mc:Fallback>
            </mc:AlternateContent>
          </a:graphicData>
        </a:graphic>
      </p:graphicFrame>
      <p:grpSp>
        <p:nvGrpSpPr>
          <p:cNvPr id="2" name="Group 7"/>
          <p:cNvGrpSpPr/>
          <p:nvPr/>
        </p:nvGrpSpPr>
        <p:grpSpPr bwMode="auto">
          <a:xfrm>
            <a:off x="1417638" y="3765550"/>
            <a:ext cx="4710112" cy="2087563"/>
            <a:chOff x="489" y="1968"/>
            <a:chExt cx="2910" cy="1248"/>
          </a:xfrm>
        </p:grpSpPr>
        <p:graphicFrame>
          <p:nvGraphicFramePr>
            <p:cNvPr id="19459" name="Object 8"/>
            <p:cNvGraphicFramePr>
              <a:graphicFrameLocks noChangeAspect="1"/>
            </p:cNvGraphicFramePr>
            <p:nvPr/>
          </p:nvGraphicFramePr>
          <p:xfrm>
            <a:off x="1506" y="1968"/>
            <a:ext cx="357" cy="672"/>
          </p:xfrm>
          <a:graphic>
            <a:graphicData uri="http://schemas.openxmlformats.org/presentationml/2006/ole">
              <mc:AlternateContent xmlns:mc="http://schemas.openxmlformats.org/markup-compatibility/2006">
                <mc:Choice xmlns:v="urn:schemas-microsoft-com:vml" Requires="v">
                  <p:oleObj spid="_x0000_s14376" name="公式" r:id="rId5" imgW="5486400" imgH="10363200" progId="">
                    <p:embed/>
                  </p:oleObj>
                </mc:Choice>
                <mc:Fallback>
                  <p:oleObj name="公式" r:id="rId5" imgW="5486400" imgH="10363200" progId="">
                    <p:embed/>
                    <p:pic>
                      <p:nvPicPr>
                        <p:cNvPr id="0" name="Object 8"/>
                        <p:cNvPicPr>
                          <a:picLocks noChangeAspect="1"/>
                        </p:cNvPicPr>
                        <p:nvPr/>
                      </p:nvPicPr>
                      <p:blipFill>
                        <a:blip r:embed="rId6"/>
                        <a:stretch>
                          <a:fillRect/>
                        </a:stretch>
                      </p:blipFill>
                      <p:spPr>
                        <a:xfrm>
                          <a:off x="1506" y="1968"/>
                          <a:ext cx="357" cy="672"/>
                        </a:xfrm>
                        <a:prstGeom prst="rect">
                          <a:avLst/>
                        </a:prstGeom>
                        <a:noFill/>
                        <a:ln w="9525">
                          <a:noFill/>
                        </a:ln>
                      </p:spPr>
                    </p:pic>
                  </p:oleObj>
                </mc:Fallback>
              </mc:AlternateContent>
            </a:graphicData>
          </a:graphic>
        </p:graphicFrame>
        <p:graphicFrame>
          <p:nvGraphicFramePr>
            <p:cNvPr id="19460" name="Object 9"/>
            <p:cNvGraphicFramePr>
              <a:graphicFrameLocks noChangeAspect="1"/>
            </p:cNvGraphicFramePr>
            <p:nvPr/>
          </p:nvGraphicFramePr>
          <p:xfrm>
            <a:off x="2601" y="2256"/>
            <a:ext cx="276" cy="117"/>
          </p:xfrm>
          <a:graphic>
            <a:graphicData uri="http://schemas.openxmlformats.org/presentationml/2006/ole">
              <mc:AlternateContent xmlns:mc="http://schemas.openxmlformats.org/markup-compatibility/2006">
                <mc:Choice xmlns:v="urn:schemas-microsoft-com:vml" Requires="v">
                  <p:oleObj spid="_x0000_s14377" name="公式" r:id="rId7" imgW="4267200" imgH="1828800" progId="">
                    <p:embed/>
                  </p:oleObj>
                </mc:Choice>
                <mc:Fallback>
                  <p:oleObj name="公式" r:id="rId7" imgW="4267200" imgH="1828800" progId="">
                    <p:embed/>
                    <p:pic>
                      <p:nvPicPr>
                        <p:cNvPr id="0" name="Object 9"/>
                        <p:cNvPicPr>
                          <a:picLocks noChangeAspect="1"/>
                        </p:cNvPicPr>
                        <p:nvPr/>
                      </p:nvPicPr>
                      <p:blipFill>
                        <a:blip r:embed="rId8"/>
                        <a:stretch>
                          <a:fillRect/>
                        </a:stretch>
                      </p:blipFill>
                      <p:spPr>
                        <a:xfrm>
                          <a:off x="2601" y="2256"/>
                          <a:ext cx="276" cy="117"/>
                        </a:xfrm>
                        <a:prstGeom prst="rect">
                          <a:avLst/>
                        </a:prstGeom>
                        <a:noFill/>
                        <a:ln w="9525">
                          <a:noFill/>
                        </a:ln>
                      </p:spPr>
                    </p:pic>
                  </p:oleObj>
                </mc:Fallback>
              </mc:AlternateContent>
            </a:graphicData>
          </a:graphic>
        </p:graphicFrame>
        <p:graphicFrame>
          <p:nvGraphicFramePr>
            <p:cNvPr id="19461" name="Object 10"/>
            <p:cNvGraphicFramePr>
              <a:graphicFrameLocks noChangeAspect="1"/>
            </p:cNvGraphicFramePr>
            <p:nvPr/>
          </p:nvGraphicFramePr>
          <p:xfrm>
            <a:off x="3041" y="1968"/>
            <a:ext cx="358" cy="672"/>
          </p:xfrm>
          <a:graphic>
            <a:graphicData uri="http://schemas.openxmlformats.org/presentationml/2006/ole">
              <mc:AlternateContent xmlns:mc="http://schemas.openxmlformats.org/markup-compatibility/2006">
                <mc:Choice xmlns:v="urn:schemas-microsoft-com:vml" Requires="v">
                  <p:oleObj spid="_x0000_s14378" name="公式" r:id="rId9" imgW="5486400" imgH="10363200" progId="">
                    <p:embed/>
                  </p:oleObj>
                </mc:Choice>
                <mc:Fallback>
                  <p:oleObj name="公式" r:id="rId9" imgW="5486400" imgH="10363200" progId="">
                    <p:embed/>
                    <p:pic>
                      <p:nvPicPr>
                        <p:cNvPr id="0" name="Object 10"/>
                        <p:cNvPicPr>
                          <a:picLocks noChangeAspect="1"/>
                        </p:cNvPicPr>
                        <p:nvPr/>
                      </p:nvPicPr>
                      <p:blipFill>
                        <a:blip r:embed="rId10"/>
                        <a:stretch>
                          <a:fillRect/>
                        </a:stretch>
                      </p:blipFill>
                      <p:spPr>
                        <a:xfrm>
                          <a:off x="3041" y="1968"/>
                          <a:ext cx="358" cy="672"/>
                        </a:xfrm>
                        <a:prstGeom prst="rect">
                          <a:avLst/>
                        </a:prstGeom>
                        <a:noFill/>
                        <a:ln w="9525">
                          <a:noFill/>
                        </a:ln>
                      </p:spPr>
                    </p:pic>
                  </p:oleObj>
                </mc:Fallback>
              </mc:AlternateContent>
            </a:graphicData>
          </a:graphic>
        </p:graphicFrame>
        <p:graphicFrame>
          <p:nvGraphicFramePr>
            <p:cNvPr id="19462" name="Object 11"/>
            <p:cNvGraphicFramePr>
              <a:graphicFrameLocks noChangeAspect="1"/>
            </p:cNvGraphicFramePr>
            <p:nvPr/>
          </p:nvGraphicFramePr>
          <p:xfrm>
            <a:off x="1986" y="1968"/>
            <a:ext cx="375" cy="672"/>
          </p:xfrm>
          <a:graphic>
            <a:graphicData uri="http://schemas.openxmlformats.org/presentationml/2006/ole">
              <mc:AlternateContent xmlns:mc="http://schemas.openxmlformats.org/markup-compatibility/2006">
                <mc:Choice xmlns:v="urn:schemas-microsoft-com:vml" Requires="v">
                  <p:oleObj spid="_x0000_s14379" name="公式" r:id="rId11" imgW="5791200" imgH="10363200" progId="">
                    <p:embed/>
                  </p:oleObj>
                </mc:Choice>
                <mc:Fallback>
                  <p:oleObj name="公式" r:id="rId11" imgW="5791200" imgH="10363200" progId="">
                    <p:embed/>
                    <p:pic>
                      <p:nvPicPr>
                        <p:cNvPr id="0" name="Object 11"/>
                        <p:cNvPicPr>
                          <a:picLocks noChangeAspect="1"/>
                        </p:cNvPicPr>
                        <p:nvPr/>
                      </p:nvPicPr>
                      <p:blipFill>
                        <a:blip r:embed="rId12"/>
                        <a:stretch>
                          <a:fillRect/>
                        </a:stretch>
                      </p:blipFill>
                      <p:spPr>
                        <a:xfrm>
                          <a:off x="1986" y="1968"/>
                          <a:ext cx="375" cy="672"/>
                        </a:xfrm>
                        <a:prstGeom prst="rect">
                          <a:avLst/>
                        </a:prstGeom>
                        <a:noFill/>
                        <a:ln w="9525">
                          <a:noFill/>
                        </a:ln>
                      </p:spPr>
                    </p:pic>
                  </p:oleObj>
                </mc:Fallback>
              </mc:AlternateContent>
            </a:graphicData>
          </a:graphic>
        </p:graphicFrame>
        <p:sp>
          <p:nvSpPr>
            <p:cNvPr id="19468" name="Text Box 12"/>
            <p:cNvSpPr txBox="1">
              <a:spLocks noChangeArrowheads="1"/>
            </p:cNvSpPr>
            <p:nvPr/>
          </p:nvSpPr>
          <p:spPr bwMode="auto">
            <a:xfrm>
              <a:off x="489" y="2112"/>
              <a:ext cx="1152" cy="347"/>
            </a:xfrm>
            <a:prstGeom prst="rect">
              <a:avLst/>
            </a:prstGeom>
            <a:noFill/>
            <a:ln w="9525">
              <a:noFill/>
              <a:miter lim="800000"/>
            </a:ln>
          </p:spPr>
          <p:txBody>
            <a:bodyPr>
              <a:spAutoFit/>
            </a:bodyPr>
            <a:lstStyle/>
            <a:p>
              <a:pPr>
                <a:spcBef>
                  <a:spcPct val="50000"/>
                </a:spcBef>
              </a:pPr>
              <a:r>
                <a:rPr lang="zh-CN" altLang="en-US" sz="3200" b="1">
                  <a:solidFill>
                    <a:srgbClr val="000000"/>
                  </a:solidFill>
                  <a:latin typeface="楷体_GB2312" pitchFamily="49" charset="-122"/>
                  <a:ea typeface="楷体_GB2312" pitchFamily="49" charset="-122"/>
                </a:rPr>
                <a:t>频率</a:t>
              </a:r>
            </a:p>
          </p:txBody>
        </p:sp>
        <p:sp>
          <p:nvSpPr>
            <p:cNvPr id="19469" name="AutoShape 13"/>
            <p:cNvSpPr>
              <a:spLocks noChangeArrowheads="1"/>
            </p:cNvSpPr>
            <p:nvPr/>
          </p:nvSpPr>
          <p:spPr bwMode="auto">
            <a:xfrm rot="2865283">
              <a:off x="1521" y="2808"/>
              <a:ext cx="576" cy="144"/>
            </a:xfrm>
            <a:prstGeom prst="rightArrow">
              <a:avLst>
                <a:gd name="adj1" fmla="val 50000"/>
                <a:gd name="adj2" fmla="val 100000"/>
              </a:avLst>
            </a:prstGeom>
            <a:solidFill>
              <a:srgbClr val="00CC99"/>
            </a:solidFill>
            <a:ln w="9525">
              <a:solidFill>
                <a:srgbClr val="000000"/>
              </a:solidFill>
              <a:miter lim="800000"/>
            </a:ln>
          </p:spPr>
          <p:txBody>
            <a:bodyPr wrap="none" anchor="ctr"/>
            <a:lstStyle/>
            <a:p>
              <a:endParaRPr lang="zh-CN" altLang="en-US"/>
            </a:p>
          </p:txBody>
        </p:sp>
        <p:sp>
          <p:nvSpPr>
            <p:cNvPr id="19470" name="AutoShape 14"/>
            <p:cNvSpPr>
              <a:spLocks noChangeArrowheads="1"/>
            </p:cNvSpPr>
            <p:nvPr/>
          </p:nvSpPr>
          <p:spPr bwMode="auto">
            <a:xfrm rot="7758843">
              <a:off x="2721" y="2808"/>
              <a:ext cx="576" cy="144"/>
            </a:xfrm>
            <a:prstGeom prst="rightArrow">
              <a:avLst>
                <a:gd name="adj1" fmla="val 50000"/>
                <a:gd name="adj2" fmla="val 100000"/>
              </a:avLst>
            </a:prstGeom>
            <a:solidFill>
              <a:srgbClr val="00CC99"/>
            </a:solidFill>
            <a:ln w="9525">
              <a:solidFill>
                <a:srgbClr val="000000"/>
              </a:solidFill>
              <a:miter lim="800000"/>
            </a:ln>
          </p:spPr>
          <p:txBody>
            <a:bodyPr wrap="none" anchor="ctr"/>
            <a:lstStyle/>
            <a:p>
              <a:endParaRPr lang="zh-CN" altLang="en-US"/>
            </a:p>
          </p:txBody>
        </p:sp>
        <p:sp>
          <p:nvSpPr>
            <p:cNvPr id="19471" name="AutoShape 15"/>
            <p:cNvSpPr>
              <a:spLocks noChangeArrowheads="1"/>
            </p:cNvSpPr>
            <p:nvPr/>
          </p:nvSpPr>
          <p:spPr bwMode="auto">
            <a:xfrm rot="5280620">
              <a:off x="1905" y="2856"/>
              <a:ext cx="576" cy="144"/>
            </a:xfrm>
            <a:prstGeom prst="rightArrow">
              <a:avLst>
                <a:gd name="adj1" fmla="val 50000"/>
                <a:gd name="adj2" fmla="val 100000"/>
              </a:avLst>
            </a:prstGeom>
            <a:solidFill>
              <a:srgbClr val="00CC99"/>
            </a:solidFill>
            <a:ln w="9525">
              <a:solidFill>
                <a:srgbClr val="000000"/>
              </a:solidFill>
              <a:miter lim="800000"/>
            </a:ln>
          </p:spPr>
          <p:txBody>
            <a:bodyPr wrap="none" anchor="ctr"/>
            <a:lstStyle/>
            <a:p>
              <a:endParaRPr lang="zh-CN" altLang="en-US"/>
            </a:p>
          </p:txBody>
        </p:sp>
        <p:graphicFrame>
          <p:nvGraphicFramePr>
            <p:cNvPr id="19463" name="Object 16"/>
            <p:cNvGraphicFramePr>
              <a:graphicFrameLocks noChangeAspect="1"/>
            </p:cNvGraphicFramePr>
            <p:nvPr/>
          </p:nvGraphicFramePr>
          <p:xfrm>
            <a:off x="2553" y="2763"/>
            <a:ext cx="276" cy="117"/>
          </p:xfrm>
          <a:graphic>
            <a:graphicData uri="http://schemas.openxmlformats.org/presentationml/2006/ole">
              <mc:AlternateContent xmlns:mc="http://schemas.openxmlformats.org/markup-compatibility/2006">
                <mc:Choice xmlns:v="urn:schemas-microsoft-com:vml" Requires="v">
                  <p:oleObj spid="_x0000_s14380" name="公式" r:id="rId13" imgW="4267200" imgH="1828800" progId="">
                    <p:embed/>
                  </p:oleObj>
                </mc:Choice>
                <mc:Fallback>
                  <p:oleObj name="公式" r:id="rId13" imgW="4267200" imgH="1828800" progId="">
                    <p:embed/>
                    <p:pic>
                      <p:nvPicPr>
                        <p:cNvPr id="0" name="Object 16"/>
                        <p:cNvPicPr>
                          <a:picLocks noChangeAspect="1"/>
                        </p:cNvPicPr>
                        <p:nvPr/>
                      </p:nvPicPr>
                      <p:blipFill>
                        <a:blip r:embed="rId8"/>
                        <a:stretch>
                          <a:fillRect/>
                        </a:stretch>
                      </p:blipFill>
                      <p:spPr>
                        <a:xfrm>
                          <a:off x="2553" y="2763"/>
                          <a:ext cx="276" cy="117"/>
                        </a:xfrm>
                        <a:prstGeom prst="rect">
                          <a:avLst/>
                        </a:prstGeom>
                        <a:noFill/>
                        <a:ln w="9525">
                          <a:noFill/>
                        </a:ln>
                      </p:spPr>
                    </p:pic>
                  </p:oleObj>
                </mc:Fallback>
              </mc:AlternateContent>
            </a:graphicData>
          </a:graphic>
        </p:graphicFrame>
      </p:grpSp>
      <p:sp>
        <p:nvSpPr>
          <p:cNvPr id="938001" name="Text Box 17"/>
          <p:cNvSpPr txBox="1">
            <a:spLocks noChangeArrowheads="1"/>
          </p:cNvSpPr>
          <p:nvPr/>
        </p:nvSpPr>
        <p:spPr bwMode="auto">
          <a:xfrm>
            <a:off x="1905000" y="5638800"/>
            <a:ext cx="5863590" cy="1322070"/>
          </a:xfrm>
          <a:prstGeom prst="rect">
            <a:avLst/>
          </a:prstGeom>
          <a:noFill/>
          <a:ln w="9525">
            <a:noFill/>
            <a:miter lim="800000"/>
          </a:ln>
        </p:spPr>
        <p:txBody>
          <a:bodyPr wrap="square">
            <a:spAutoFit/>
          </a:bodyPr>
          <a:lstStyle/>
          <a:p>
            <a:pPr>
              <a:spcBef>
                <a:spcPct val="50000"/>
              </a:spcBef>
            </a:pPr>
            <a:r>
              <a:rPr lang="zh-CN" altLang="en-US" sz="3200" b="1" dirty="0">
                <a:solidFill>
                  <a:srgbClr val="000000"/>
                </a:solidFill>
                <a:latin typeface="楷体_GB2312" pitchFamily="49" charset="-122"/>
                <a:ea typeface="楷体_GB2312" pitchFamily="49" charset="-122"/>
              </a:rPr>
              <a:t>   稳定在概率</a:t>
            </a:r>
            <a:r>
              <a:rPr lang="zh-CN" altLang="en-US" sz="3200" b="1" i="1" dirty="0">
                <a:solidFill>
                  <a:srgbClr val="000000"/>
                </a:solidFill>
                <a:latin typeface="楷体_GB2312" pitchFamily="49" charset="-122"/>
                <a:ea typeface="楷体_GB2312" pitchFamily="49" charset="-122"/>
              </a:rPr>
              <a:t> </a:t>
            </a:r>
            <a:r>
              <a:rPr lang="en-US" altLang="zh-CN" sz="3200" b="1" i="1" dirty="0">
                <a:solidFill>
                  <a:srgbClr val="000000"/>
                </a:solidFill>
                <a:latin typeface="楷体_GB2312" pitchFamily="49" charset="-122"/>
                <a:ea typeface="楷体_GB2312" pitchFamily="49" charset="-122"/>
              </a:rPr>
              <a:t>p </a:t>
            </a:r>
            <a:r>
              <a:rPr lang="zh-CN" altLang="en-US" sz="3200" b="1" dirty="0">
                <a:solidFill>
                  <a:srgbClr val="000000"/>
                </a:solidFill>
                <a:latin typeface="楷体_GB2312" pitchFamily="49" charset="-122"/>
                <a:ea typeface="楷体_GB2312" pitchFamily="49" charset="-122"/>
              </a:rPr>
              <a:t>附近</a:t>
            </a:r>
          </a:p>
          <a:p>
            <a:pPr>
              <a:spcBef>
                <a:spcPct val="50000"/>
              </a:spcBef>
            </a:pPr>
            <a:r>
              <a:rPr lang="en-US" altLang="zh-CN" sz="3200" b="1" dirty="0">
                <a:solidFill>
                  <a:srgbClr val="000000"/>
                </a:solidFill>
                <a:latin typeface="楷体_GB2312" pitchFamily="49" charset="-122"/>
                <a:ea typeface="楷体_GB2312" pitchFamily="49" charset="-122"/>
              </a:rPr>
              <a:t>p</a:t>
            </a:r>
            <a:r>
              <a:rPr lang="zh-CN" altLang="en-US" sz="3200" b="1" dirty="0">
                <a:solidFill>
                  <a:srgbClr val="000000"/>
                </a:solidFill>
                <a:latin typeface="楷体_GB2312" pitchFamily="49" charset="-122"/>
                <a:ea typeface="楷体_GB2312" pitchFamily="49" charset="-122"/>
              </a:rPr>
              <a:t>约等于</a:t>
            </a:r>
            <a:r>
              <a:rPr lang="en-US" altLang="zh-CN" sz="3200" b="1" dirty="0">
                <a:solidFill>
                  <a:srgbClr val="000000"/>
                </a:solidFill>
                <a:latin typeface="楷体_GB2312" pitchFamily="49" charset="-122"/>
                <a:ea typeface="楷体_GB2312" pitchFamily="49" charset="-122"/>
              </a:rPr>
              <a:t>m/n</a:t>
            </a:r>
            <a:r>
              <a:rPr lang="zh-CN" altLang="en-US" sz="3200" b="1" dirty="0">
                <a:solidFill>
                  <a:srgbClr val="000000"/>
                </a:solidFill>
                <a:latin typeface="楷体_GB2312" pitchFamily="49" charset="-122"/>
                <a:ea typeface="楷体_GB2312" pitchFamily="49" charset="-122"/>
              </a:rPr>
              <a:t>（</a:t>
            </a:r>
            <a:r>
              <a:rPr lang="en-US" altLang="zh-CN" sz="3200" b="1" dirty="0">
                <a:solidFill>
                  <a:srgbClr val="000000"/>
                </a:solidFill>
                <a:latin typeface="楷体_GB2312" pitchFamily="49" charset="-122"/>
                <a:ea typeface="楷体_GB2312" pitchFamily="49" charset="-122"/>
              </a:rPr>
              <a:t>n</a:t>
            </a:r>
            <a:r>
              <a:rPr lang="zh-CN" altLang="en-US" sz="3200" b="1" dirty="0">
                <a:solidFill>
                  <a:srgbClr val="000000"/>
                </a:solidFill>
                <a:latin typeface="楷体_GB2312" pitchFamily="49" charset="-122"/>
                <a:ea typeface="楷体_GB2312" pitchFamily="49" charset="-122"/>
              </a:rPr>
              <a:t>充分大</a:t>
            </a:r>
            <a:r>
              <a:rPr lang="en-US" altLang="zh-CN" sz="3200" b="1" dirty="0">
                <a:solidFill>
                  <a:srgbClr val="000000"/>
                </a:solidFill>
                <a:latin typeface="楷体_GB2312" pitchFamily="49" charset="-122"/>
                <a:ea typeface="楷体_GB2312" pitchFamily="49" charset="-122"/>
              </a:rPr>
              <a:t>,</a:t>
            </a:r>
            <a:r>
              <a:rPr lang="zh-CN" altLang="en-US" sz="3200" b="1" dirty="0">
                <a:solidFill>
                  <a:srgbClr val="000000"/>
                </a:solidFill>
                <a:latin typeface="楷体_GB2312" pitchFamily="49" charset="-122"/>
                <a:ea typeface="楷体_GB2312" pitchFamily="49" charset="-122"/>
              </a:rPr>
              <a:t>大于</a:t>
            </a:r>
            <a:r>
              <a:rPr lang="en-US" altLang="zh-CN" sz="3200" b="1" dirty="0">
                <a:solidFill>
                  <a:srgbClr val="000000"/>
                </a:solidFill>
                <a:latin typeface="楷体_GB2312" pitchFamily="49" charset="-122"/>
                <a:ea typeface="楷体_GB2312" pitchFamily="49" charset="-122"/>
              </a:rPr>
              <a:t>30</a:t>
            </a:r>
            <a:r>
              <a:rPr lang="zh-CN" altLang="en-US" sz="3200" b="1" dirty="0">
                <a:solidFill>
                  <a:srgbClr val="000000"/>
                </a:solidFill>
                <a:latin typeface="楷体_GB2312" pitchFamily="49" charset="-122"/>
                <a:ea typeface="楷体_GB2312" pitchFamily="49" charset="-122"/>
              </a:rPr>
              <a:t>）</a:t>
            </a:r>
          </a:p>
        </p:txBody>
      </p:sp>
      <p:sp>
        <p:nvSpPr>
          <p:cNvPr id="16" name="Oval 21">
            <a:extLst>
              <a:ext uri="{FF2B5EF4-FFF2-40B4-BE49-F238E27FC236}">
                <a16:creationId xmlns:a16="http://schemas.microsoft.com/office/drawing/2014/main" id="{7B2DF39F-731E-4DD4-A8FA-8641694B8F6F}"/>
              </a:ext>
            </a:extLst>
          </p:cNvPr>
          <p:cNvSpPr>
            <a:spLocks noChangeArrowheads="1"/>
          </p:cNvSpPr>
          <p:nvPr/>
        </p:nvSpPr>
        <p:spPr bwMode="auto">
          <a:xfrm>
            <a:off x="1123950" y="2778125"/>
            <a:ext cx="1524000" cy="990600"/>
          </a:xfrm>
          <a:prstGeom prst="ellipse">
            <a:avLst/>
          </a:prstGeom>
          <a:solidFill>
            <a:srgbClr val="800000"/>
          </a:solidFill>
          <a:ln w="9525">
            <a:solidFill>
              <a:srgbClr val="000000"/>
            </a:solidFill>
            <a:round/>
          </a:ln>
        </p:spPr>
        <p:txBody>
          <a:bodyPr wrap="none" anchor="ctr"/>
          <a:lstStyle/>
          <a:p>
            <a:pPr algn="ctr"/>
            <a:r>
              <a:rPr lang="zh-CN" altLang="en-US" sz="2400" dirty="0">
                <a:solidFill>
                  <a:srgbClr val="000000"/>
                </a:solidFill>
                <a:latin typeface="楷体_GB2312" pitchFamily="49" charset="-122"/>
                <a:ea typeface="楷体_GB2312" pitchFamily="49" charset="-122"/>
              </a:rPr>
              <a:t>第一轮</a:t>
            </a:r>
          </a:p>
          <a:p>
            <a:pPr algn="ctr"/>
            <a:r>
              <a:rPr lang="zh-CN" altLang="en-US" sz="2400" dirty="0">
                <a:solidFill>
                  <a:srgbClr val="000000"/>
                </a:solidFill>
                <a:latin typeface="楷体_GB2312" pitchFamily="49" charset="-122"/>
                <a:ea typeface="楷体_GB2312" pitchFamily="49" charset="-122"/>
              </a:rPr>
              <a:t>试验</a:t>
            </a:r>
          </a:p>
        </p:txBody>
      </p:sp>
      <p:sp>
        <p:nvSpPr>
          <p:cNvPr id="17" name="Oval 13">
            <a:extLst>
              <a:ext uri="{FF2B5EF4-FFF2-40B4-BE49-F238E27FC236}">
                <a16:creationId xmlns:a16="http://schemas.microsoft.com/office/drawing/2014/main" id="{3B8CD3F0-3469-4211-B73F-EA6585537D8E}"/>
              </a:ext>
            </a:extLst>
          </p:cNvPr>
          <p:cNvSpPr>
            <a:spLocks noChangeArrowheads="1"/>
          </p:cNvSpPr>
          <p:nvPr/>
        </p:nvSpPr>
        <p:spPr bwMode="auto">
          <a:xfrm>
            <a:off x="5748655" y="2679383"/>
            <a:ext cx="1524000" cy="990600"/>
          </a:xfrm>
          <a:prstGeom prst="ellipse">
            <a:avLst/>
          </a:prstGeom>
          <a:solidFill>
            <a:srgbClr val="800000"/>
          </a:solidFill>
          <a:ln w="9525">
            <a:solidFill>
              <a:srgbClr val="000000"/>
            </a:solidFill>
            <a:round/>
          </a:ln>
        </p:spPr>
        <p:txBody>
          <a:bodyPr wrap="none" anchor="ctr"/>
          <a:lstStyle/>
          <a:p>
            <a:pPr algn="ctr"/>
            <a:r>
              <a:rPr lang="zh-CN" altLang="en-US" sz="2400" dirty="0">
                <a:solidFill>
                  <a:srgbClr val="000000"/>
                </a:solidFill>
                <a:latin typeface="楷体_GB2312" pitchFamily="49" charset="-122"/>
                <a:ea typeface="楷体_GB2312" pitchFamily="49" charset="-122"/>
              </a:rPr>
              <a:t>第</a:t>
            </a:r>
            <a:r>
              <a:rPr lang="en-US" altLang="zh-CN" sz="2400" dirty="0">
                <a:solidFill>
                  <a:srgbClr val="000000"/>
                </a:solidFill>
                <a:latin typeface="楷体_GB2312" pitchFamily="49" charset="-122"/>
                <a:ea typeface="楷体_GB2312" pitchFamily="49" charset="-122"/>
              </a:rPr>
              <a:t>S</a:t>
            </a:r>
            <a:r>
              <a:rPr lang="zh-CN" altLang="en-US" sz="2400" dirty="0">
                <a:solidFill>
                  <a:srgbClr val="000000"/>
                </a:solidFill>
                <a:latin typeface="楷体_GB2312" pitchFamily="49" charset="-122"/>
                <a:ea typeface="楷体_GB2312" pitchFamily="49" charset="-122"/>
              </a:rPr>
              <a:t>轮</a:t>
            </a:r>
          </a:p>
          <a:p>
            <a:pPr algn="ctr"/>
            <a:r>
              <a:rPr lang="zh-CN" altLang="en-US" sz="2400" dirty="0">
                <a:solidFill>
                  <a:srgbClr val="000000"/>
                </a:solidFill>
                <a:latin typeface="楷体_GB2312" pitchFamily="49" charset="-122"/>
                <a:ea typeface="楷体_GB2312" pitchFamily="49" charset="-122"/>
              </a:rPr>
              <a:t>试验</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3798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16" fill="hold" nodeType="clickEffect">
                                  <p:stCondLst>
                                    <p:cond delay="0"/>
                                  </p:stCondLst>
                                  <p:childTnLst>
                                    <p:set>
                                      <p:cBhvr>
                                        <p:cTn id="10" dur="1" fill="hold">
                                          <p:stCondLst>
                                            <p:cond delay="0"/>
                                          </p:stCondLst>
                                        </p:cTn>
                                        <p:tgtEl>
                                          <p:spTgt spid="937990"/>
                                        </p:tgtEl>
                                        <p:attrNameLst>
                                          <p:attrName>style.visibility</p:attrName>
                                        </p:attrNameLst>
                                      </p:cBhvr>
                                      <p:to>
                                        <p:strVal val="visible"/>
                                      </p:to>
                                    </p:set>
                                    <p:anim calcmode="lin" valueType="num">
                                      <p:cBhvr>
                                        <p:cTn id="11" dur="500" fill="hold"/>
                                        <p:tgtEl>
                                          <p:spTgt spid="937990"/>
                                        </p:tgtEl>
                                        <p:attrNameLst>
                                          <p:attrName>ppt_w</p:attrName>
                                        </p:attrNameLst>
                                      </p:cBhvr>
                                      <p:tavLst>
                                        <p:tav tm="0">
                                          <p:val>
                                            <p:fltVal val="0"/>
                                          </p:val>
                                        </p:tav>
                                        <p:tav tm="100000">
                                          <p:val>
                                            <p:strVal val="#ppt_w"/>
                                          </p:val>
                                        </p:tav>
                                      </p:tavLst>
                                    </p:anim>
                                    <p:anim calcmode="lin" valueType="num">
                                      <p:cBhvr>
                                        <p:cTn id="12" dur="500" fill="hold"/>
                                        <p:tgtEl>
                                          <p:spTgt spid="937990"/>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938001"/>
                                        </p:tgtEl>
                                        <p:attrNameLst>
                                          <p:attrName>style.visibility</p:attrName>
                                        </p:attrNameLst>
                                      </p:cBhvr>
                                      <p:to>
                                        <p:strVal val="visible"/>
                                      </p:to>
                                    </p:set>
                                    <p:anim calcmode="lin" valueType="num">
                                      <p:cBhvr additive="base">
                                        <p:cTn id="23" dur="500" fill="hold"/>
                                        <p:tgtEl>
                                          <p:spTgt spid="938001"/>
                                        </p:tgtEl>
                                        <p:attrNameLst>
                                          <p:attrName>ppt_x</p:attrName>
                                        </p:attrNameLst>
                                      </p:cBhvr>
                                      <p:tavLst>
                                        <p:tav tm="0">
                                          <p:val>
                                            <p:strVal val="#ppt_x"/>
                                          </p:val>
                                        </p:tav>
                                        <p:tav tm="100000">
                                          <p:val>
                                            <p:strVal val="#ppt_x"/>
                                          </p:val>
                                        </p:tav>
                                      </p:tavLst>
                                    </p:anim>
                                    <p:anim calcmode="lin" valueType="num">
                                      <p:cBhvr additive="base">
                                        <p:cTn id="24" dur="500" fill="hold"/>
                                        <p:tgtEl>
                                          <p:spTgt spid="9380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7989" grpId="0" autoUpdateAnimBg="0"/>
      <p:bldP spid="938001"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9270" name="Picture 6"/>
          <p:cNvPicPr>
            <a:picLocks noChangeAspect="1" noChangeArrowheads="1"/>
          </p:cNvPicPr>
          <p:nvPr/>
        </p:nvPicPr>
        <p:blipFill>
          <a:blip r:embed="rId3" cstate="print"/>
          <a:srcRect/>
          <a:stretch>
            <a:fillRect/>
          </a:stretch>
        </p:blipFill>
        <p:spPr bwMode="auto">
          <a:xfrm>
            <a:off x="1835150" y="2420938"/>
            <a:ext cx="5467350" cy="3619500"/>
          </a:xfrm>
          <a:prstGeom prst="rect">
            <a:avLst/>
          </a:prstGeom>
          <a:noFill/>
        </p:spPr>
      </p:pic>
      <p:pic>
        <p:nvPicPr>
          <p:cNvPr id="139271" name="Picture 7"/>
          <p:cNvPicPr>
            <a:picLocks noChangeAspect="1" noChangeArrowheads="1"/>
          </p:cNvPicPr>
          <p:nvPr/>
        </p:nvPicPr>
        <p:blipFill>
          <a:blip r:embed="rId4" cstate="print"/>
          <a:srcRect/>
          <a:stretch>
            <a:fillRect/>
          </a:stretch>
        </p:blipFill>
        <p:spPr bwMode="auto">
          <a:xfrm>
            <a:off x="2089150" y="2814638"/>
            <a:ext cx="2295525" cy="2838450"/>
          </a:xfrm>
          <a:prstGeom prst="rect">
            <a:avLst/>
          </a:prstGeom>
          <a:noFill/>
        </p:spPr>
      </p:pic>
      <p:sp>
        <p:nvSpPr>
          <p:cNvPr id="139272" name="Text Box 8"/>
          <p:cNvSpPr txBox="1">
            <a:spLocks noChangeArrowheads="1"/>
          </p:cNvSpPr>
          <p:nvPr/>
        </p:nvSpPr>
        <p:spPr bwMode="auto">
          <a:xfrm>
            <a:off x="466725" y="333375"/>
            <a:ext cx="4959350" cy="519113"/>
          </a:xfrm>
          <a:prstGeom prst="rect">
            <a:avLst/>
          </a:prstGeom>
          <a:noFill/>
          <a:ln w="9525">
            <a:noFill/>
            <a:miter lim="800000"/>
          </a:ln>
          <a:effectLst/>
        </p:spPr>
        <p:txBody>
          <a:bodyPr>
            <a:spAutoFit/>
          </a:bodyPr>
          <a:lstStyle/>
          <a:p>
            <a:r>
              <a:rPr kumimoji="1" lang="zh-CN" altLang="en-US" sz="2800" b="1" dirty="0">
                <a:solidFill>
                  <a:srgbClr val="00FF00"/>
                </a:solidFill>
                <a:latin typeface="Times New Roman" panose="02020603050405020304" pitchFamily="18" charset="0"/>
                <a:ea typeface="楷体_GB2312" pitchFamily="49" charset="-122"/>
              </a:rPr>
              <a:t>标准正态分布</a:t>
            </a:r>
            <a:r>
              <a:rPr kumimoji="1" lang="en-US" altLang="zh-CN" sz="2800" b="1" i="1" dirty="0">
                <a:solidFill>
                  <a:srgbClr val="00FF00"/>
                </a:solidFill>
                <a:latin typeface="Times New Roman" panose="02020603050405020304" pitchFamily="18" charset="0"/>
                <a:ea typeface="楷体_GB2312" pitchFamily="49" charset="-122"/>
              </a:rPr>
              <a:t>N</a:t>
            </a:r>
            <a:r>
              <a:rPr kumimoji="1" lang="en-US" altLang="zh-CN" sz="2800" b="1" dirty="0">
                <a:solidFill>
                  <a:srgbClr val="00FF00"/>
                </a:solidFill>
                <a:latin typeface="Times New Roman" panose="02020603050405020304" pitchFamily="18" charset="0"/>
                <a:ea typeface="楷体_GB2312" pitchFamily="49" charset="-122"/>
              </a:rPr>
              <a:t> (0,1)</a:t>
            </a:r>
          </a:p>
        </p:txBody>
      </p:sp>
      <p:graphicFrame>
        <p:nvGraphicFramePr>
          <p:cNvPr id="139273" name="Object 9"/>
          <p:cNvGraphicFramePr>
            <a:graphicFrameLocks noChangeAspect="1"/>
          </p:cNvGraphicFramePr>
          <p:nvPr/>
        </p:nvGraphicFramePr>
        <p:xfrm>
          <a:off x="827088" y="908050"/>
          <a:ext cx="1852612" cy="539750"/>
        </p:xfrm>
        <a:graphic>
          <a:graphicData uri="http://schemas.openxmlformats.org/presentationml/2006/ole">
            <mc:AlternateContent xmlns:mc="http://schemas.openxmlformats.org/markup-compatibility/2006">
              <mc:Choice xmlns:v="urn:schemas-microsoft-com:vml" Requires="v">
                <p:oleObj spid="_x0000_s87085" name="Equation" r:id="rId5" imgW="16764000" imgH="4876800" progId="">
                  <p:embed/>
                </p:oleObj>
              </mc:Choice>
              <mc:Fallback>
                <p:oleObj name="Equation" r:id="rId5" imgW="16764000" imgH="4876800" progId="">
                  <p:embed/>
                  <p:pic>
                    <p:nvPicPr>
                      <p:cNvPr id="0" name="图片 69632"/>
                      <p:cNvPicPr>
                        <a:picLocks noChangeAspect="1"/>
                      </p:cNvPicPr>
                      <p:nvPr/>
                    </p:nvPicPr>
                    <p:blipFill>
                      <a:blip r:embed="rId6"/>
                      <a:stretch>
                        <a:fillRect/>
                      </a:stretch>
                    </p:blipFill>
                    <p:spPr>
                      <a:xfrm>
                        <a:off x="827088" y="908050"/>
                        <a:ext cx="1852612" cy="539750"/>
                      </a:xfrm>
                      <a:prstGeom prst="rect">
                        <a:avLst/>
                      </a:prstGeom>
                      <a:noFill/>
                      <a:ln w="9525">
                        <a:noFill/>
                      </a:ln>
                    </p:spPr>
                  </p:pic>
                </p:oleObj>
              </mc:Fallback>
            </mc:AlternateContent>
          </a:graphicData>
        </a:graphic>
      </p:graphicFrame>
      <p:grpSp>
        <p:nvGrpSpPr>
          <p:cNvPr id="2" name="Group 18"/>
          <p:cNvGrpSpPr/>
          <p:nvPr/>
        </p:nvGrpSpPr>
        <p:grpSpPr bwMode="auto">
          <a:xfrm>
            <a:off x="2784475" y="5648325"/>
            <a:ext cx="3165475" cy="404813"/>
            <a:chOff x="1754" y="3558"/>
            <a:chExt cx="1994" cy="255"/>
          </a:xfrm>
        </p:grpSpPr>
        <p:graphicFrame>
          <p:nvGraphicFramePr>
            <p:cNvPr id="139274" name="Object 10"/>
            <p:cNvGraphicFramePr>
              <a:graphicFrameLocks noChangeAspect="1"/>
            </p:cNvGraphicFramePr>
            <p:nvPr/>
          </p:nvGraphicFramePr>
          <p:xfrm>
            <a:off x="1754" y="3558"/>
            <a:ext cx="430" cy="249"/>
          </p:xfrm>
          <a:graphic>
            <a:graphicData uri="http://schemas.openxmlformats.org/presentationml/2006/ole">
              <mc:AlternateContent xmlns:mc="http://schemas.openxmlformats.org/markup-compatibility/2006">
                <mc:Choice xmlns:v="urn:schemas-microsoft-com:vml" Requires="v">
                  <p:oleObj spid="_x0000_s87086" name="Equation" r:id="rId7" imgW="5791200" imgH="3352800" progId="">
                    <p:embed/>
                  </p:oleObj>
                </mc:Choice>
                <mc:Fallback>
                  <p:oleObj name="Equation" r:id="rId7" imgW="5791200" imgH="3352800" progId="">
                    <p:embed/>
                    <p:pic>
                      <p:nvPicPr>
                        <p:cNvPr id="0" name="图片 69633"/>
                        <p:cNvPicPr>
                          <a:picLocks noChangeAspect="1"/>
                        </p:cNvPicPr>
                        <p:nvPr/>
                      </p:nvPicPr>
                      <p:blipFill>
                        <a:blip r:embed="rId8"/>
                        <a:stretch>
                          <a:fillRect/>
                        </a:stretch>
                      </p:blipFill>
                      <p:spPr>
                        <a:xfrm>
                          <a:off x="1754" y="3558"/>
                          <a:ext cx="430" cy="249"/>
                        </a:xfrm>
                        <a:prstGeom prst="rect">
                          <a:avLst/>
                        </a:prstGeom>
                        <a:noFill/>
                        <a:ln w="9525">
                          <a:noFill/>
                        </a:ln>
                      </p:spPr>
                    </p:pic>
                  </p:oleObj>
                </mc:Fallback>
              </mc:AlternateContent>
            </a:graphicData>
          </a:graphic>
        </p:graphicFrame>
        <p:graphicFrame>
          <p:nvGraphicFramePr>
            <p:cNvPr id="139275" name="Object 11"/>
            <p:cNvGraphicFramePr>
              <a:graphicFrameLocks noChangeAspect="1"/>
            </p:cNvGraphicFramePr>
            <p:nvPr/>
          </p:nvGraphicFramePr>
          <p:xfrm>
            <a:off x="3499" y="3564"/>
            <a:ext cx="249" cy="249"/>
          </p:xfrm>
          <a:graphic>
            <a:graphicData uri="http://schemas.openxmlformats.org/presentationml/2006/ole">
              <mc:AlternateContent xmlns:mc="http://schemas.openxmlformats.org/markup-compatibility/2006">
                <mc:Choice xmlns:v="urn:schemas-microsoft-com:vml" Requires="v">
                  <p:oleObj spid="_x0000_s87087" name="Equation" r:id="rId9" imgW="3352800" imgH="3352800" progId="">
                    <p:embed/>
                  </p:oleObj>
                </mc:Choice>
                <mc:Fallback>
                  <p:oleObj name="Equation" r:id="rId9" imgW="3352800" imgH="3352800" progId="">
                    <p:embed/>
                    <p:pic>
                      <p:nvPicPr>
                        <p:cNvPr id="0" name="图片 69634"/>
                        <p:cNvPicPr>
                          <a:picLocks noChangeAspect="1"/>
                        </p:cNvPicPr>
                        <p:nvPr/>
                      </p:nvPicPr>
                      <p:blipFill>
                        <a:blip r:embed="rId10"/>
                        <a:stretch>
                          <a:fillRect/>
                        </a:stretch>
                      </p:blipFill>
                      <p:spPr>
                        <a:xfrm>
                          <a:off x="3499" y="3564"/>
                          <a:ext cx="249" cy="249"/>
                        </a:xfrm>
                        <a:prstGeom prst="rect">
                          <a:avLst/>
                        </a:prstGeom>
                        <a:noFill/>
                        <a:ln w="9525">
                          <a:noFill/>
                        </a:ln>
                      </p:spPr>
                    </p:pic>
                  </p:oleObj>
                </mc:Fallback>
              </mc:AlternateContent>
            </a:graphicData>
          </a:graphic>
        </p:graphicFrame>
      </p:grpSp>
      <p:pic>
        <p:nvPicPr>
          <p:cNvPr id="139276" name="Picture 12"/>
          <p:cNvPicPr>
            <a:picLocks noChangeAspect="1" noChangeArrowheads="1"/>
          </p:cNvPicPr>
          <p:nvPr/>
        </p:nvPicPr>
        <p:blipFill>
          <a:blip r:embed="rId11" cstate="print"/>
          <a:srcRect/>
          <a:stretch>
            <a:fillRect/>
          </a:stretch>
        </p:blipFill>
        <p:spPr bwMode="auto">
          <a:xfrm>
            <a:off x="1979613" y="5026025"/>
            <a:ext cx="1171575" cy="628650"/>
          </a:xfrm>
          <a:prstGeom prst="rect">
            <a:avLst/>
          </a:prstGeom>
          <a:noFill/>
        </p:spPr>
      </p:pic>
      <p:pic>
        <p:nvPicPr>
          <p:cNvPr id="139277" name="Picture 13"/>
          <p:cNvPicPr>
            <a:picLocks noChangeAspect="1" noChangeArrowheads="1"/>
          </p:cNvPicPr>
          <p:nvPr/>
        </p:nvPicPr>
        <p:blipFill>
          <a:blip r:embed="rId12" cstate="print"/>
          <a:srcRect/>
          <a:stretch>
            <a:fillRect/>
          </a:stretch>
        </p:blipFill>
        <p:spPr bwMode="auto">
          <a:xfrm>
            <a:off x="5711825" y="5026025"/>
            <a:ext cx="1104900" cy="628650"/>
          </a:xfrm>
          <a:prstGeom prst="rect">
            <a:avLst/>
          </a:prstGeom>
          <a:noFill/>
        </p:spPr>
      </p:pic>
      <p:pic>
        <p:nvPicPr>
          <p:cNvPr id="139278" name="Picture 14"/>
          <p:cNvPicPr>
            <a:picLocks noChangeAspect="1" noChangeArrowheads="1"/>
          </p:cNvPicPr>
          <p:nvPr/>
        </p:nvPicPr>
        <p:blipFill>
          <a:blip r:embed="rId13" cstate="print"/>
          <a:srcRect/>
          <a:stretch>
            <a:fillRect/>
          </a:stretch>
        </p:blipFill>
        <p:spPr bwMode="auto">
          <a:xfrm>
            <a:off x="1838325" y="2852738"/>
            <a:ext cx="3886200" cy="2790825"/>
          </a:xfrm>
          <a:prstGeom prst="rect">
            <a:avLst/>
          </a:prstGeom>
          <a:noFill/>
        </p:spPr>
      </p:pic>
      <p:graphicFrame>
        <p:nvGraphicFramePr>
          <p:cNvPr id="139279" name="Object 15"/>
          <p:cNvGraphicFramePr>
            <a:graphicFrameLocks noChangeAspect="1"/>
          </p:cNvGraphicFramePr>
          <p:nvPr/>
        </p:nvGraphicFramePr>
        <p:xfrm>
          <a:off x="4435475" y="920750"/>
          <a:ext cx="3067050" cy="546100"/>
        </p:xfrm>
        <a:graphic>
          <a:graphicData uri="http://schemas.openxmlformats.org/presentationml/2006/ole">
            <mc:AlternateContent xmlns:mc="http://schemas.openxmlformats.org/markup-compatibility/2006">
              <mc:Choice xmlns:v="urn:schemas-microsoft-com:vml" Requires="v">
                <p:oleObj spid="_x0000_s87088" name="Equation" r:id="rId14" imgW="27432000" imgH="4876800" progId="">
                  <p:embed/>
                </p:oleObj>
              </mc:Choice>
              <mc:Fallback>
                <p:oleObj name="Equation" r:id="rId14" imgW="27432000" imgH="4876800" progId="">
                  <p:embed/>
                  <p:pic>
                    <p:nvPicPr>
                      <p:cNvPr id="0" name="图片 69635"/>
                      <p:cNvPicPr>
                        <a:picLocks noChangeAspect="1"/>
                      </p:cNvPicPr>
                      <p:nvPr/>
                    </p:nvPicPr>
                    <p:blipFill>
                      <a:blip r:embed="rId15"/>
                      <a:stretch>
                        <a:fillRect/>
                      </a:stretch>
                    </p:blipFill>
                    <p:spPr>
                      <a:xfrm>
                        <a:off x="4435475" y="920750"/>
                        <a:ext cx="3067050" cy="546100"/>
                      </a:xfrm>
                      <a:prstGeom prst="rect">
                        <a:avLst/>
                      </a:prstGeom>
                      <a:noFill/>
                      <a:ln w="9525">
                        <a:noFill/>
                      </a:ln>
                    </p:spPr>
                  </p:pic>
                </p:oleObj>
              </mc:Fallback>
            </mc:AlternateContent>
          </a:graphicData>
        </a:graphic>
      </p:graphicFrame>
      <p:graphicFrame>
        <p:nvGraphicFramePr>
          <p:cNvPr id="139281" name="Object 17">
            <a:hlinkClick r:id="" action="ppaction://noaction"/>
          </p:cNvPr>
          <p:cNvGraphicFramePr>
            <a:graphicFrameLocks noChangeAspect="1"/>
          </p:cNvGraphicFramePr>
          <p:nvPr/>
        </p:nvGraphicFramePr>
        <p:xfrm>
          <a:off x="819150" y="1557338"/>
          <a:ext cx="4510088" cy="582612"/>
        </p:xfrm>
        <a:graphic>
          <a:graphicData uri="http://schemas.openxmlformats.org/presentationml/2006/ole">
            <mc:AlternateContent xmlns:mc="http://schemas.openxmlformats.org/markup-compatibility/2006">
              <mc:Choice xmlns:v="urn:schemas-microsoft-com:vml" Requires="v">
                <p:oleObj spid="_x0000_s87089" name="Equation" r:id="rId16" imgW="37795200" imgH="4876800" progId="">
                  <p:embed/>
                </p:oleObj>
              </mc:Choice>
              <mc:Fallback>
                <p:oleObj name="Equation" r:id="rId16" imgW="37795200" imgH="4876800" progId="">
                  <p:embed/>
                  <p:pic>
                    <p:nvPicPr>
                      <p:cNvPr id="0" name="图片 69636"/>
                      <p:cNvPicPr>
                        <a:picLocks noChangeAspect="1"/>
                      </p:cNvPicPr>
                      <p:nvPr/>
                    </p:nvPicPr>
                    <p:blipFill>
                      <a:blip r:embed="rId17"/>
                      <a:stretch>
                        <a:fillRect/>
                      </a:stretch>
                    </p:blipFill>
                    <p:spPr>
                      <a:xfrm>
                        <a:off x="819150" y="1557338"/>
                        <a:ext cx="4510088" cy="582612"/>
                      </a:xfrm>
                      <a:prstGeom prst="rect">
                        <a:avLst/>
                      </a:prstGeom>
                      <a:noFill/>
                      <a:ln w="9525">
                        <a:noFill/>
                      </a:ln>
                    </p:spPr>
                  </p:pic>
                </p:oleObj>
              </mc:Fallback>
            </mc:AlternateContent>
          </a:graphicData>
        </a:graphic>
      </p:graphicFrame>
      <p:graphicFrame>
        <p:nvGraphicFramePr>
          <p:cNvPr id="139283" name="Object 19">
            <a:hlinkClick r:id="" action="ppaction://noaction"/>
          </p:cNvPr>
          <p:cNvGraphicFramePr>
            <a:graphicFrameLocks noChangeAspect="1"/>
          </p:cNvGraphicFramePr>
          <p:nvPr/>
        </p:nvGraphicFramePr>
        <p:xfrm>
          <a:off x="5435600" y="1557338"/>
          <a:ext cx="2219325" cy="582612"/>
        </p:xfrm>
        <a:graphic>
          <a:graphicData uri="http://schemas.openxmlformats.org/presentationml/2006/ole">
            <mc:AlternateContent xmlns:mc="http://schemas.openxmlformats.org/markup-compatibility/2006">
              <mc:Choice xmlns:v="urn:schemas-microsoft-com:vml" Requires="v">
                <p:oleObj spid="_x0000_s87090" name="Equation" r:id="rId18" imgW="18592800" imgH="4876800" progId="">
                  <p:embed/>
                </p:oleObj>
              </mc:Choice>
              <mc:Fallback>
                <p:oleObj name="Equation" r:id="rId18" imgW="18592800" imgH="4876800" progId="">
                  <p:embed/>
                  <p:pic>
                    <p:nvPicPr>
                      <p:cNvPr id="0" name="图片 69637"/>
                      <p:cNvPicPr>
                        <a:picLocks noChangeAspect="1"/>
                      </p:cNvPicPr>
                      <p:nvPr/>
                    </p:nvPicPr>
                    <p:blipFill>
                      <a:blip r:embed="rId19"/>
                      <a:stretch>
                        <a:fillRect/>
                      </a:stretch>
                    </p:blipFill>
                    <p:spPr>
                      <a:xfrm>
                        <a:off x="5435600" y="1557338"/>
                        <a:ext cx="2219325" cy="582612"/>
                      </a:xfrm>
                      <a:prstGeom prst="rect">
                        <a:avLst/>
                      </a:prstGeom>
                      <a:noFill/>
                      <a:ln w="9525">
                        <a:noFill/>
                      </a:ln>
                    </p:spPr>
                  </p:pic>
                </p:oleObj>
              </mc:Fallback>
            </mc:AlternateContent>
          </a:graphicData>
        </a:graphic>
      </p:graphicFrame>
      <p:grpSp>
        <p:nvGrpSpPr>
          <p:cNvPr id="3" name="Group 5"/>
          <p:cNvGrpSpPr/>
          <p:nvPr/>
        </p:nvGrpSpPr>
        <p:grpSpPr bwMode="auto">
          <a:xfrm>
            <a:off x="5253038" y="1385888"/>
            <a:ext cx="3592513" cy="2866258"/>
            <a:chOff x="4568" y="2112"/>
            <a:chExt cx="2263" cy="2129"/>
          </a:xfrm>
        </p:grpSpPr>
        <p:pic>
          <p:nvPicPr>
            <p:cNvPr id="1143814" name="Picture 6" descr="N(0,1)分布函数"/>
            <p:cNvPicPr>
              <a:picLocks noChangeAspect="1" noChangeArrowheads="1"/>
            </p:cNvPicPr>
            <p:nvPr/>
          </p:nvPicPr>
          <p:blipFill>
            <a:blip r:embed="rId20" cstate="print"/>
            <a:srcRect/>
            <a:stretch>
              <a:fillRect/>
            </a:stretch>
          </p:blipFill>
          <p:spPr bwMode="auto">
            <a:xfrm>
              <a:off x="5007" y="2747"/>
              <a:ext cx="1824" cy="1494"/>
            </a:xfrm>
            <a:prstGeom prst="rect">
              <a:avLst/>
            </a:prstGeom>
            <a:noFill/>
          </p:spPr>
        </p:pic>
        <p:graphicFrame>
          <p:nvGraphicFramePr>
            <p:cNvPr id="1143815" name="Object 7"/>
            <p:cNvGraphicFramePr>
              <a:graphicFrameLocks noChangeAspect="1"/>
            </p:cNvGraphicFramePr>
            <p:nvPr/>
          </p:nvGraphicFramePr>
          <p:xfrm>
            <a:off x="4568" y="2112"/>
            <a:ext cx="328" cy="180"/>
          </p:xfrm>
          <a:graphic>
            <a:graphicData uri="http://schemas.openxmlformats.org/presentationml/2006/ole">
              <mc:AlternateContent xmlns:mc="http://schemas.openxmlformats.org/markup-compatibility/2006">
                <mc:Choice xmlns:v="urn:schemas-microsoft-com:vml" Requires="v">
                  <p:oleObj spid="_x0000_s87091" name="公式" r:id="rId21" imgW="8839200" imgH="4876800" progId="">
                    <p:embed/>
                  </p:oleObj>
                </mc:Choice>
                <mc:Fallback>
                  <p:oleObj name="公式" r:id="rId21" imgW="8839200" imgH="4876800" progId="">
                    <p:embed/>
                    <p:pic>
                      <p:nvPicPr>
                        <p:cNvPr id="0" name="图片 87040"/>
                        <p:cNvPicPr>
                          <a:picLocks noChangeAspect="1"/>
                        </p:cNvPicPr>
                        <p:nvPr/>
                      </p:nvPicPr>
                      <p:blipFill>
                        <a:blip r:embed="rId22"/>
                        <a:stretch>
                          <a:fillRect/>
                        </a:stretch>
                      </p:blipFill>
                      <p:spPr>
                        <a:xfrm>
                          <a:off x="4568" y="2112"/>
                          <a:ext cx="328" cy="180"/>
                        </a:xfrm>
                        <a:prstGeom prst="rect">
                          <a:avLst/>
                        </a:prstGeom>
                        <a:noFill/>
                        <a:ln w="9525">
                          <a:noFill/>
                        </a:ln>
                      </p:spPr>
                    </p:pic>
                  </p:oleObj>
                </mc:Fallback>
              </mc:AlternateContent>
            </a:graphicData>
          </a:graphic>
        </p:graphicFrame>
      </p:grpSp>
      <p:grpSp>
        <p:nvGrpSpPr>
          <p:cNvPr id="4" name="Group 8"/>
          <p:cNvGrpSpPr/>
          <p:nvPr/>
        </p:nvGrpSpPr>
        <p:grpSpPr bwMode="auto">
          <a:xfrm>
            <a:off x="466725" y="2362200"/>
            <a:ext cx="2667000" cy="1970088"/>
            <a:chOff x="288" y="2872"/>
            <a:chExt cx="1680" cy="1286"/>
          </a:xfrm>
        </p:grpSpPr>
        <p:pic>
          <p:nvPicPr>
            <p:cNvPr id="1143817" name="Picture 9" descr="N(0,1)"/>
            <p:cNvPicPr>
              <a:picLocks noChangeAspect="1" noChangeArrowheads="1"/>
            </p:cNvPicPr>
            <p:nvPr/>
          </p:nvPicPr>
          <p:blipFill>
            <a:blip r:embed="rId23" cstate="print"/>
            <a:srcRect/>
            <a:stretch>
              <a:fillRect/>
            </a:stretch>
          </p:blipFill>
          <p:spPr bwMode="auto">
            <a:xfrm>
              <a:off x="288" y="2872"/>
              <a:ext cx="1680" cy="1286"/>
            </a:xfrm>
            <a:prstGeom prst="rect">
              <a:avLst/>
            </a:prstGeom>
            <a:noFill/>
          </p:spPr>
        </p:pic>
        <p:graphicFrame>
          <p:nvGraphicFramePr>
            <p:cNvPr id="1143818" name="Object 10"/>
            <p:cNvGraphicFramePr>
              <a:graphicFrameLocks noChangeAspect="1"/>
            </p:cNvGraphicFramePr>
            <p:nvPr/>
          </p:nvGraphicFramePr>
          <p:xfrm>
            <a:off x="1152" y="2880"/>
            <a:ext cx="336" cy="192"/>
          </p:xfrm>
          <a:graphic>
            <a:graphicData uri="http://schemas.openxmlformats.org/presentationml/2006/ole">
              <mc:AlternateContent xmlns:mc="http://schemas.openxmlformats.org/markup-compatibility/2006">
                <mc:Choice xmlns:v="urn:schemas-microsoft-com:vml" Requires="v">
                  <p:oleObj spid="_x0000_s87092" name="公式" r:id="rId24" imgW="8534400" imgH="4876800" progId="">
                    <p:embed/>
                  </p:oleObj>
                </mc:Choice>
                <mc:Fallback>
                  <p:oleObj name="公式" r:id="rId24" imgW="8534400" imgH="4876800" progId="">
                    <p:embed/>
                    <p:pic>
                      <p:nvPicPr>
                        <p:cNvPr id="0" name="图片 87041"/>
                        <p:cNvPicPr>
                          <a:picLocks noChangeAspect="1"/>
                        </p:cNvPicPr>
                        <p:nvPr/>
                      </p:nvPicPr>
                      <p:blipFill>
                        <a:blip r:embed="rId25"/>
                        <a:stretch>
                          <a:fillRect/>
                        </a:stretch>
                      </p:blipFill>
                      <p:spPr>
                        <a:xfrm>
                          <a:off x="1152" y="2880"/>
                          <a:ext cx="336" cy="192"/>
                        </a:xfrm>
                        <a:prstGeom prst="rect">
                          <a:avLst/>
                        </a:prstGeom>
                        <a:noFill/>
                        <a:ln w="9525">
                          <a:noFill/>
                        </a:ln>
                      </p:spPr>
                    </p:pic>
                  </p:oleObj>
                </mc:Fallback>
              </mc:AlternateContent>
            </a:graphicData>
          </a:graphic>
        </p:graphicFrame>
      </p:grpSp>
    </p:spTree>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39270"/>
                                        </p:tgtEl>
                                        <p:attrNameLst>
                                          <p:attrName>style.visibility</p:attrName>
                                        </p:attrNameLst>
                                      </p:cBhvr>
                                      <p:to>
                                        <p:strVal val="visible"/>
                                      </p:to>
                                    </p:set>
                                    <p:animEffect transition="in" filter="diamond(in)">
                                      <p:cBhvr>
                                        <p:cTn id="7" dur="2000"/>
                                        <p:tgtEl>
                                          <p:spTgt spid="13927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39271"/>
                                        </p:tgtEl>
                                        <p:attrNameLst>
                                          <p:attrName>style.visibility</p:attrName>
                                        </p:attrNameLst>
                                      </p:cBhvr>
                                      <p:to>
                                        <p:strVal val="visible"/>
                                      </p:to>
                                    </p:set>
                                    <p:animEffect transition="in" filter="wipe(left)">
                                      <p:cBhvr>
                                        <p:cTn id="12" dur="1000"/>
                                        <p:tgtEl>
                                          <p:spTgt spid="13927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39273"/>
                                        </p:tgtEl>
                                        <p:attrNameLst>
                                          <p:attrName>style.visibility</p:attrName>
                                        </p:attrNameLst>
                                      </p:cBhvr>
                                      <p:to>
                                        <p:strVal val="visible"/>
                                      </p:to>
                                    </p:set>
                                    <p:animEffect transition="in" filter="wipe(left)">
                                      <p:cBhvr>
                                        <p:cTn id="17" dur="1000"/>
                                        <p:tgtEl>
                                          <p:spTgt spid="139273"/>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nodeType="clickEffect">
                                  <p:stCondLst>
                                    <p:cond delay="0"/>
                                  </p:stCondLst>
                                  <p:childTnLst>
                                    <p:set>
                                      <p:cBhvr>
                                        <p:cTn id="21" dur="1" fill="hold">
                                          <p:stCondLst>
                                            <p:cond delay="0"/>
                                          </p:stCondLst>
                                        </p:cTn>
                                        <p:tgtEl>
                                          <p:spTgt spid="139271"/>
                                        </p:tgtEl>
                                        <p:attrNameLst>
                                          <p:attrName>style.visibility</p:attrName>
                                        </p:attrNameLst>
                                      </p:cBhvr>
                                      <p:to>
                                        <p:strVal val="hidden"/>
                                      </p:to>
                                    </p:set>
                                  </p:childTnLst>
                                </p:cTn>
                              </p:par>
                            </p:childTnLst>
                          </p:cTn>
                        </p:par>
                        <p:par>
                          <p:cTn id="22" fill="hold">
                            <p:stCondLst>
                              <p:cond delay="0"/>
                            </p:stCondLst>
                            <p:childTnLst>
                              <p:par>
                                <p:cTn id="23" presetID="1" presetClass="entr" presetSubtype="0"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139276"/>
                                        </p:tgtEl>
                                        <p:attrNameLst>
                                          <p:attrName>style.visibility</p:attrName>
                                        </p:attrNameLst>
                                      </p:cBhvr>
                                      <p:to>
                                        <p:strVal val="visible"/>
                                      </p:to>
                                    </p:set>
                                    <p:animEffect transition="in" filter="wipe(left)">
                                      <p:cBhvr>
                                        <p:cTn id="29" dur="500"/>
                                        <p:tgtEl>
                                          <p:spTgt spid="139276"/>
                                        </p:tgtEl>
                                      </p:cBhvr>
                                    </p:animEffect>
                                  </p:childTnLst>
                                </p:cTn>
                              </p:par>
                            </p:childTnLst>
                          </p:cTn>
                        </p:par>
                        <p:par>
                          <p:cTn id="30" fill="hold">
                            <p:stCondLst>
                              <p:cond delay="500"/>
                            </p:stCondLst>
                            <p:childTnLst>
                              <p:par>
                                <p:cTn id="31" presetID="22" presetClass="entr" presetSubtype="8" fill="hold" nodeType="afterEffect">
                                  <p:stCondLst>
                                    <p:cond delay="0"/>
                                  </p:stCondLst>
                                  <p:childTnLst>
                                    <p:set>
                                      <p:cBhvr>
                                        <p:cTn id="32" dur="1" fill="hold">
                                          <p:stCondLst>
                                            <p:cond delay="0"/>
                                          </p:stCondLst>
                                        </p:cTn>
                                        <p:tgtEl>
                                          <p:spTgt spid="139277"/>
                                        </p:tgtEl>
                                        <p:attrNameLst>
                                          <p:attrName>style.visibility</p:attrName>
                                        </p:attrNameLst>
                                      </p:cBhvr>
                                      <p:to>
                                        <p:strVal val="visible"/>
                                      </p:to>
                                    </p:set>
                                    <p:animEffect transition="in" filter="wipe(left)">
                                      <p:cBhvr>
                                        <p:cTn id="33" dur="500"/>
                                        <p:tgtEl>
                                          <p:spTgt spid="139277"/>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2" fill="hold" nodeType="clickEffect">
                                  <p:stCondLst>
                                    <p:cond delay="0"/>
                                  </p:stCondLst>
                                  <p:childTnLst>
                                    <p:set>
                                      <p:cBhvr>
                                        <p:cTn id="37" dur="1" fill="hold">
                                          <p:stCondLst>
                                            <p:cond delay="0"/>
                                          </p:stCondLst>
                                        </p:cTn>
                                        <p:tgtEl>
                                          <p:spTgt spid="139278"/>
                                        </p:tgtEl>
                                        <p:attrNameLst>
                                          <p:attrName>style.visibility</p:attrName>
                                        </p:attrNameLst>
                                      </p:cBhvr>
                                      <p:to>
                                        <p:strVal val="visible"/>
                                      </p:to>
                                    </p:set>
                                    <p:animEffect transition="in" filter="wipe(right)">
                                      <p:cBhvr>
                                        <p:cTn id="38" dur="1000"/>
                                        <p:tgtEl>
                                          <p:spTgt spid="139278"/>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139279"/>
                                        </p:tgtEl>
                                        <p:attrNameLst>
                                          <p:attrName>style.visibility</p:attrName>
                                        </p:attrNameLst>
                                      </p:cBhvr>
                                      <p:to>
                                        <p:strVal val="visible"/>
                                      </p:to>
                                    </p:set>
                                    <p:animEffect transition="in" filter="wipe(left)">
                                      <p:cBhvr>
                                        <p:cTn id="43" dur="1000"/>
                                        <p:tgtEl>
                                          <p:spTgt spid="139279"/>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xit" presetSubtype="0" fill="hold" nodeType="clickEffect">
                                  <p:stCondLst>
                                    <p:cond delay="0"/>
                                  </p:stCondLst>
                                  <p:childTnLst>
                                    <p:set>
                                      <p:cBhvr>
                                        <p:cTn id="47" dur="1" fill="hold">
                                          <p:stCondLst>
                                            <p:cond delay="0"/>
                                          </p:stCondLst>
                                        </p:cTn>
                                        <p:tgtEl>
                                          <p:spTgt spid="139278"/>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139281"/>
                                        </p:tgtEl>
                                        <p:attrNameLst>
                                          <p:attrName>style.visibility</p:attrName>
                                        </p:attrNameLst>
                                      </p:cBhvr>
                                      <p:to>
                                        <p:strVal val="visible"/>
                                      </p:to>
                                    </p:set>
                                    <p:animEffect transition="in" filter="wipe(left)">
                                      <p:cBhvr>
                                        <p:cTn id="52" dur="1000"/>
                                        <p:tgtEl>
                                          <p:spTgt spid="13928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139283"/>
                                        </p:tgtEl>
                                        <p:attrNameLst>
                                          <p:attrName>style.visibility</p:attrName>
                                        </p:attrNameLst>
                                      </p:cBhvr>
                                      <p:to>
                                        <p:strVal val="visible"/>
                                      </p:to>
                                    </p:set>
                                    <p:animEffect transition="in" filter="wipe(left)">
                                      <p:cBhvr>
                                        <p:cTn id="57" dur="1000"/>
                                        <p:tgtEl>
                                          <p:spTgt spid="139283"/>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44" name="Text Box 4"/>
          <p:cNvSpPr txBox="1">
            <a:spLocks noChangeArrowheads="1"/>
          </p:cNvSpPr>
          <p:nvPr/>
        </p:nvSpPr>
        <p:spPr bwMode="auto">
          <a:xfrm>
            <a:off x="1042988" y="692150"/>
            <a:ext cx="7416800" cy="750888"/>
          </a:xfrm>
          <a:prstGeom prst="rect">
            <a:avLst/>
          </a:prstGeom>
          <a:noFill/>
          <a:ln w="9525">
            <a:noFill/>
            <a:miter lim="800000"/>
          </a:ln>
          <a:effectLst/>
        </p:spPr>
        <p:txBody>
          <a:bodyPr>
            <a:spAutoFit/>
          </a:bodyPr>
          <a:lstStyle/>
          <a:p>
            <a:pPr>
              <a:lnSpc>
                <a:spcPct val="120000"/>
              </a:lnSpc>
            </a:pPr>
            <a:r>
              <a:rPr lang="zh-CN" altLang="en-US" sz="3600" b="1" dirty="0">
                <a:latin typeface="楷体_GB2312" pitchFamily="49" charset="-122"/>
                <a:ea typeface="楷体_GB2312" pitchFamily="49" charset="-122"/>
              </a:rPr>
              <a:t>随机变量的数学期望</a:t>
            </a:r>
            <a:endParaRPr lang="en-US" altLang="zh-CN" sz="3600" b="1" dirty="0">
              <a:latin typeface="楷体_GB2312" pitchFamily="49" charset="-122"/>
              <a:ea typeface="楷体_GB2312" pitchFamily="49" charset="-122"/>
            </a:endParaRPr>
          </a:p>
        </p:txBody>
      </p:sp>
      <p:grpSp>
        <p:nvGrpSpPr>
          <p:cNvPr id="2" name="Group 5"/>
          <p:cNvGrpSpPr/>
          <p:nvPr/>
        </p:nvGrpSpPr>
        <p:grpSpPr bwMode="auto">
          <a:xfrm>
            <a:off x="1979613" y="3213100"/>
            <a:ext cx="4592637" cy="1217613"/>
            <a:chOff x="895" y="1496"/>
            <a:chExt cx="2893" cy="767"/>
          </a:xfrm>
        </p:grpSpPr>
        <p:grpSp>
          <p:nvGrpSpPr>
            <p:cNvPr id="3" name="Group 6"/>
            <p:cNvGrpSpPr/>
            <p:nvPr/>
          </p:nvGrpSpPr>
          <p:grpSpPr bwMode="auto">
            <a:xfrm>
              <a:off x="895" y="1496"/>
              <a:ext cx="1199" cy="767"/>
              <a:chOff x="2156" y="576"/>
              <a:chExt cx="1207" cy="1119"/>
            </a:xfrm>
          </p:grpSpPr>
          <p:sp>
            <p:nvSpPr>
              <p:cNvPr id="1239047" name="Line 7"/>
              <p:cNvSpPr>
                <a:spLocks noChangeShapeType="1"/>
              </p:cNvSpPr>
              <p:nvPr/>
            </p:nvSpPr>
            <p:spPr bwMode="auto">
              <a:xfrm flipV="1">
                <a:off x="2352" y="657"/>
                <a:ext cx="0" cy="912"/>
              </a:xfrm>
              <a:prstGeom prst="line">
                <a:avLst/>
              </a:prstGeom>
              <a:noFill/>
              <a:ln w="9525">
                <a:solidFill>
                  <a:srgbClr val="000000"/>
                </a:solidFill>
                <a:round/>
                <a:tailEnd type="stealth" w="sm" len="med"/>
              </a:ln>
              <a:effectLst/>
            </p:spPr>
            <p:txBody>
              <a:bodyPr wrap="none" anchor="ctr"/>
              <a:lstStyle/>
              <a:p>
                <a:endParaRPr lang="zh-CN" altLang="en-US"/>
              </a:p>
            </p:txBody>
          </p:sp>
          <p:sp>
            <p:nvSpPr>
              <p:cNvPr id="1239048" name="Line 8"/>
              <p:cNvSpPr>
                <a:spLocks noChangeShapeType="1"/>
              </p:cNvSpPr>
              <p:nvPr/>
            </p:nvSpPr>
            <p:spPr bwMode="auto">
              <a:xfrm>
                <a:off x="2544" y="1248"/>
                <a:ext cx="0" cy="192"/>
              </a:xfrm>
              <a:prstGeom prst="line">
                <a:avLst/>
              </a:prstGeom>
              <a:noFill/>
              <a:ln w="38100">
                <a:solidFill>
                  <a:srgbClr val="FF0066"/>
                </a:solidFill>
                <a:round/>
              </a:ln>
              <a:effectLst/>
            </p:spPr>
            <p:txBody>
              <a:bodyPr wrap="none" anchor="ctr"/>
              <a:lstStyle/>
              <a:p>
                <a:endParaRPr lang="zh-CN" altLang="en-US"/>
              </a:p>
            </p:txBody>
          </p:sp>
          <p:sp>
            <p:nvSpPr>
              <p:cNvPr id="1239049" name="Line 9"/>
              <p:cNvSpPr>
                <a:spLocks noChangeShapeType="1"/>
              </p:cNvSpPr>
              <p:nvPr/>
            </p:nvSpPr>
            <p:spPr bwMode="auto">
              <a:xfrm>
                <a:off x="2688" y="960"/>
                <a:ext cx="0" cy="480"/>
              </a:xfrm>
              <a:prstGeom prst="line">
                <a:avLst/>
              </a:prstGeom>
              <a:noFill/>
              <a:ln w="38100">
                <a:solidFill>
                  <a:srgbClr val="FF0066"/>
                </a:solidFill>
                <a:round/>
              </a:ln>
              <a:effectLst/>
            </p:spPr>
            <p:txBody>
              <a:bodyPr wrap="none" anchor="ctr"/>
              <a:lstStyle/>
              <a:p>
                <a:endParaRPr lang="zh-CN" altLang="en-US"/>
              </a:p>
            </p:txBody>
          </p:sp>
          <p:sp>
            <p:nvSpPr>
              <p:cNvPr id="1239050" name="Line 10"/>
              <p:cNvSpPr>
                <a:spLocks noChangeShapeType="1"/>
              </p:cNvSpPr>
              <p:nvPr/>
            </p:nvSpPr>
            <p:spPr bwMode="auto">
              <a:xfrm>
                <a:off x="2832" y="816"/>
                <a:ext cx="0" cy="624"/>
              </a:xfrm>
              <a:prstGeom prst="line">
                <a:avLst/>
              </a:prstGeom>
              <a:noFill/>
              <a:ln w="38100">
                <a:solidFill>
                  <a:srgbClr val="FF0066"/>
                </a:solidFill>
                <a:round/>
              </a:ln>
              <a:effectLst/>
            </p:spPr>
            <p:txBody>
              <a:bodyPr wrap="none" anchor="ctr"/>
              <a:lstStyle/>
              <a:p>
                <a:endParaRPr lang="zh-CN" altLang="en-US"/>
              </a:p>
            </p:txBody>
          </p:sp>
          <p:sp>
            <p:nvSpPr>
              <p:cNvPr id="1239051" name="Line 11"/>
              <p:cNvSpPr>
                <a:spLocks noChangeShapeType="1"/>
              </p:cNvSpPr>
              <p:nvPr/>
            </p:nvSpPr>
            <p:spPr bwMode="auto">
              <a:xfrm>
                <a:off x="2976" y="1344"/>
                <a:ext cx="0" cy="96"/>
              </a:xfrm>
              <a:prstGeom prst="line">
                <a:avLst/>
              </a:prstGeom>
              <a:noFill/>
              <a:ln w="38100">
                <a:solidFill>
                  <a:srgbClr val="FF0066"/>
                </a:solidFill>
                <a:round/>
              </a:ln>
              <a:effectLst/>
            </p:spPr>
            <p:txBody>
              <a:bodyPr wrap="none" anchor="ctr"/>
              <a:lstStyle/>
              <a:p>
                <a:endParaRPr lang="zh-CN" altLang="en-US"/>
              </a:p>
            </p:txBody>
          </p:sp>
          <p:sp>
            <p:nvSpPr>
              <p:cNvPr id="1239052" name="Rectangle 12"/>
              <p:cNvSpPr>
                <a:spLocks noChangeArrowheads="1"/>
              </p:cNvSpPr>
              <p:nvPr/>
            </p:nvSpPr>
            <p:spPr bwMode="auto">
              <a:xfrm>
                <a:off x="3216" y="1392"/>
                <a:ext cx="147" cy="262"/>
              </a:xfrm>
              <a:prstGeom prst="rect">
                <a:avLst/>
              </a:prstGeom>
              <a:noFill/>
              <a:ln w="9525">
                <a:noFill/>
                <a:miter lim="800000"/>
              </a:ln>
              <a:effectLst/>
            </p:spPr>
            <p:txBody>
              <a:bodyPr wrap="none" lIns="71670" tIns="35835" rIns="71670" bIns="35835">
                <a:spAutoFit/>
              </a:bodyPr>
              <a:lstStyle/>
              <a:p>
                <a:pPr defTabSz="717550"/>
                <a:r>
                  <a:rPr kumimoji="0" lang="en-US" altLang="zh-CN" sz="1400" b="1" i="1">
                    <a:solidFill>
                      <a:srgbClr val="010000"/>
                    </a:solidFill>
                    <a:ea typeface="宋体" panose="02010600030101010101" pitchFamily="2" charset="-122"/>
                  </a:rPr>
                  <a:t>x</a:t>
                </a:r>
              </a:p>
            </p:txBody>
          </p:sp>
          <p:sp>
            <p:nvSpPr>
              <p:cNvPr id="1239053" name="Rectangle 13"/>
              <p:cNvSpPr>
                <a:spLocks noChangeArrowheads="1"/>
              </p:cNvSpPr>
              <p:nvPr/>
            </p:nvSpPr>
            <p:spPr bwMode="auto">
              <a:xfrm>
                <a:off x="2304" y="576"/>
                <a:ext cx="432" cy="263"/>
              </a:xfrm>
              <a:prstGeom prst="rect">
                <a:avLst/>
              </a:prstGeom>
              <a:noFill/>
              <a:ln w="9525">
                <a:noFill/>
                <a:miter lim="800000"/>
              </a:ln>
              <a:effectLst/>
            </p:spPr>
            <p:txBody>
              <a:bodyPr lIns="71670" tIns="35835" rIns="71670" bIns="35835">
                <a:spAutoFit/>
              </a:bodyPr>
              <a:lstStyle/>
              <a:p>
                <a:pPr defTabSz="717550"/>
                <a:r>
                  <a:rPr kumimoji="0" lang="zh-CN" altLang="en-US" sz="1400" b="1" i="1">
                    <a:solidFill>
                      <a:srgbClr val="010000"/>
                    </a:solidFill>
                    <a:ea typeface="宋体" panose="02010600030101010101" pitchFamily="2" charset="-122"/>
                  </a:rPr>
                  <a:t> </a:t>
                </a:r>
                <a:r>
                  <a:rPr kumimoji="0" lang="en-US" altLang="zh-CN" sz="1400" b="1" i="1">
                    <a:solidFill>
                      <a:srgbClr val="010000"/>
                    </a:solidFill>
                    <a:ea typeface="宋体" panose="02010600030101010101" pitchFamily="2" charset="-122"/>
                  </a:rPr>
                  <a:t>p</a:t>
                </a:r>
                <a:r>
                  <a:rPr kumimoji="0" lang="en-US" altLang="zh-CN" sz="1400" b="1">
                    <a:solidFill>
                      <a:srgbClr val="010000"/>
                    </a:solidFill>
                    <a:ea typeface="宋体" panose="02010600030101010101" pitchFamily="2" charset="-122"/>
                  </a:rPr>
                  <a:t>(</a:t>
                </a:r>
                <a:r>
                  <a:rPr kumimoji="0" lang="en-US" altLang="zh-CN" sz="1400" b="1" i="1">
                    <a:solidFill>
                      <a:srgbClr val="010000"/>
                    </a:solidFill>
                    <a:ea typeface="宋体" panose="02010600030101010101" pitchFamily="2" charset="-122"/>
                  </a:rPr>
                  <a:t>x</a:t>
                </a:r>
                <a:r>
                  <a:rPr kumimoji="0" lang="en-US" altLang="zh-CN" sz="1400" b="1">
                    <a:solidFill>
                      <a:srgbClr val="010000"/>
                    </a:solidFill>
                    <a:ea typeface="宋体" panose="02010600030101010101" pitchFamily="2" charset="-122"/>
                  </a:rPr>
                  <a:t>)</a:t>
                </a:r>
              </a:p>
            </p:txBody>
          </p:sp>
          <p:sp>
            <p:nvSpPr>
              <p:cNvPr id="1239054" name="Rectangle 14"/>
              <p:cNvSpPr>
                <a:spLocks noChangeArrowheads="1"/>
              </p:cNvSpPr>
              <p:nvPr/>
            </p:nvSpPr>
            <p:spPr bwMode="auto">
              <a:xfrm>
                <a:off x="2156" y="1362"/>
                <a:ext cx="167" cy="333"/>
              </a:xfrm>
              <a:prstGeom prst="rect">
                <a:avLst/>
              </a:prstGeom>
              <a:noFill/>
              <a:ln w="9525">
                <a:noFill/>
                <a:miter lim="800000"/>
              </a:ln>
              <a:effectLst/>
            </p:spPr>
            <p:txBody>
              <a:bodyPr wrap="none" lIns="71670" tIns="35835" rIns="71670" bIns="35835">
                <a:spAutoFit/>
              </a:bodyPr>
              <a:lstStyle/>
              <a:p>
                <a:pPr defTabSz="717550"/>
                <a:r>
                  <a:rPr kumimoji="0" lang="en-US" altLang="zh-CN" sz="1900" b="1">
                    <a:solidFill>
                      <a:srgbClr val="010000"/>
                    </a:solidFill>
                    <a:ea typeface="宋体" panose="02010600030101010101" pitchFamily="2" charset="-122"/>
                  </a:rPr>
                  <a:t>o</a:t>
                </a:r>
              </a:p>
            </p:txBody>
          </p:sp>
          <p:sp>
            <p:nvSpPr>
              <p:cNvPr id="1239055" name="Line 15"/>
              <p:cNvSpPr>
                <a:spLocks noChangeShapeType="1"/>
              </p:cNvSpPr>
              <p:nvPr/>
            </p:nvSpPr>
            <p:spPr bwMode="auto">
              <a:xfrm>
                <a:off x="2160" y="1440"/>
                <a:ext cx="1200" cy="0"/>
              </a:xfrm>
              <a:prstGeom prst="line">
                <a:avLst/>
              </a:prstGeom>
              <a:noFill/>
              <a:ln w="9525" cap="sq">
                <a:solidFill>
                  <a:srgbClr val="000000"/>
                </a:solidFill>
                <a:round/>
                <a:headEnd type="none" w="sm" len="sm"/>
                <a:tailEnd type="stealth" w="sm" len="med"/>
              </a:ln>
              <a:effectLst/>
            </p:spPr>
            <p:txBody>
              <a:bodyPr wrap="none"/>
              <a:lstStyle/>
              <a:p>
                <a:endParaRPr lang="zh-CN" altLang="en-US"/>
              </a:p>
            </p:txBody>
          </p:sp>
        </p:grpSp>
        <p:grpSp>
          <p:nvGrpSpPr>
            <p:cNvPr id="4" name="Group 16"/>
            <p:cNvGrpSpPr/>
            <p:nvPr/>
          </p:nvGrpSpPr>
          <p:grpSpPr bwMode="auto">
            <a:xfrm>
              <a:off x="2170" y="1529"/>
              <a:ext cx="1618" cy="726"/>
              <a:chOff x="1104" y="2688"/>
              <a:chExt cx="2064" cy="1059"/>
            </a:xfrm>
          </p:grpSpPr>
          <p:sp>
            <p:nvSpPr>
              <p:cNvPr id="1239057" name="Rectangle 17"/>
              <p:cNvSpPr>
                <a:spLocks noChangeArrowheads="1"/>
              </p:cNvSpPr>
              <p:nvPr/>
            </p:nvSpPr>
            <p:spPr bwMode="auto">
              <a:xfrm>
                <a:off x="1823" y="2688"/>
                <a:ext cx="384" cy="249"/>
              </a:xfrm>
              <a:prstGeom prst="rect">
                <a:avLst/>
              </a:prstGeom>
              <a:noFill/>
              <a:ln w="9525">
                <a:noFill/>
                <a:miter lim="800000"/>
              </a:ln>
              <a:effectLst/>
            </p:spPr>
            <p:txBody>
              <a:bodyPr lIns="71670" tIns="35835" rIns="71670" bIns="35835">
                <a:spAutoFit/>
              </a:bodyPr>
              <a:lstStyle/>
              <a:p>
                <a:pPr defTabSz="717550"/>
                <a:r>
                  <a:rPr kumimoji="0" lang="zh-CN" altLang="en-US" sz="1300" b="1" i="1">
                    <a:solidFill>
                      <a:srgbClr val="010000"/>
                    </a:solidFill>
                    <a:ea typeface="宋体" panose="02010600030101010101" pitchFamily="2" charset="-122"/>
                  </a:rPr>
                  <a:t> </a:t>
                </a:r>
                <a:r>
                  <a:rPr kumimoji="0" lang="en-US" altLang="zh-CN" sz="1300" b="1" i="1">
                    <a:solidFill>
                      <a:srgbClr val="010000"/>
                    </a:solidFill>
                    <a:ea typeface="宋体" panose="02010600030101010101" pitchFamily="2" charset="-122"/>
                  </a:rPr>
                  <a:t>f </a:t>
                </a:r>
                <a:r>
                  <a:rPr kumimoji="0" lang="en-US" altLang="zh-CN" sz="1300" b="1">
                    <a:solidFill>
                      <a:srgbClr val="010000"/>
                    </a:solidFill>
                    <a:ea typeface="宋体" panose="02010600030101010101" pitchFamily="2" charset="-122"/>
                  </a:rPr>
                  <a:t>(</a:t>
                </a:r>
                <a:r>
                  <a:rPr kumimoji="0" lang="en-US" altLang="zh-CN" sz="1300" b="1" i="1">
                    <a:solidFill>
                      <a:srgbClr val="010000"/>
                    </a:solidFill>
                    <a:ea typeface="宋体" panose="02010600030101010101" pitchFamily="2" charset="-122"/>
                  </a:rPr>
                  <a:t>x</a:t>
                </a:r>
                <a:r>
                  <a:rPr kumimoji="0" lang="en-US" altLang="zh-CN" sz="1300" b="1">
                    <a:solidFill>
                      <a:srgbClr val="010000"/>
                    </a:solidFill>
                    <a:ea typeface="宋体" panose="02010600030101010101" pitchFamily="2" charset="-122"/>
                  </a:rPr>
                  <a:t>)</a:t>
                </a:r>
                <a:endParaRPr kumimoji="0" lang="en-US" altLang="zh-CN" sz="1300" b="1" i="1">
                  <a:solidFill>
                    <a:srgbClr val="010000"/>
                  </a:solidFill>
                  <a:ea typeface="宋体" panose="02010600030101010101" pitchFamily="2" charset="-122"/>
                </a:endParaRPr>
              </a:p>
            </p:txBody>
          </p:sp>
          <p:sp>
            <p:nvSpPr>
              <p:cNvPr id="1239058" name="Text Box 18"/>
              <p:cNvSpPr txBox="1">
                <a:spLocks noChangeArrowheads="1"/>
              </p:cNvSpPr>
              <p:nvPr/>
            </p:nvSpPr>
            <p:spPr bwMode="auto">
              <a:xfrm>
                <a:off x="2928" y="3455"/>
                <a:ext cx="188" cy="264"/>
              </a:xfrm>
              <a:prstGeom prst="rect">
                <a:avLst/>
              </a:prstGeom>
              <a:noFill/>
              <a:ln w="9525">
                <a:noFill/>
                <a:miter lim="800000"/>
              </a:ln>
              <a:effectLst/>
            </p:spPr>
            <p:txBody>
              <a:bodyPr wrap="none" lIns="71670" tIns="35835" rIns="71670" bIns="35835">
                <a:spAutoFit/>
              </a:bodyPr>
              <a:lstStyle/>
              <a:p>
                <a:pPr defTabSz="717550"/>
                <a:r>
                  <a:rPr kumimoji="0" lang="en-US" altLang="zh-CN" sz="1400" b="1" i="1">
                    <a:solidFill>
                      <a:srgbClr val="010000"/>
                    </a:solidFill>
                    <a:ea typeface="宋体" panose="02010600030101010101" pitchFamily="2" charset="-122"/>
                  </a:rPr>
                  <a:t>x</a:t>
                </a:r>
                <a:endParaRPr kumimoji="0" lang="en-US" altLang="zh-CN" sz="1600" b="1">
                  <a:solidFill>
                    <a:srgbClr val="010000"/>
                  </a:solidFill>
                  <a:ea typeface="宋体" panose="02010600030101010101" pitchFamily="2" charset="-122"/>
                </a:endParaRPr>
              </a:p>
            </p:txBody>
          </p:sp>
          <p:sp>
            <p:nvSpPr>
              <p:cNvPr id="1239059" name="Text Box 19"/>
              <p:cNvSpPr txBox="1">
                <a:spLocks noChangeArrowheads="1"/>
              </p:cNvSpPr>
              <p:nvPr/>
            </p:nvSpPr>
            <p:spPr bwMode="auto">
              <a:xfrm>
                <a:off x="1681" y="3455"/>
                <a:ext cx="239" cy="292"/>
              </a:xfrm>
              <a:prstGeom prst="rect">
                <a:avLst/>
              </a:prstGeom>
              <a:noFill/>
              <a:ln w="9525">
                <a:noFill/>
                <a:miter lim="800000"/>
              </a:ln>
              <a:effectLst/>
            </p:spPr>
            <p:txBody>
              <a:bodyPr lIns="71670" tIns="35835" rIns="71670" bIns="35835">
                <a:spAutoFit/>
              </a:bodyPr>
              <a:lstStyle/>
              <a:p>
                <a:pPr defTabSz="717550">
                  <a:spcBef>
                    <a:spcPct val="50000"/>
                  </a:spcBef>
                </a:pPr>
                <a:r>
                  <a:rPr kumimoji="0" lang="en-US" altLang="zh-CN" sz="1600" b="1">
                    <a:solidFill>
                      <a:srgbClr val="010000"/>
                    </a:solidFill>
                    <a:ea typeface="宋体" panose="02010600030101010101" pitchFamily="2" charset="-122"/>
                  </a:rPr>
                  <a:t>o</a:t>
                </a:r>
              </a:p>
            </p:txBody>
          </p:sp>
          <p:sp>
            <p:nvSpPr>
              <p:cNvPr id="1239060" name="Freeform 20"/>
              <p:cNvSpPr/>
              <p:nvPr/>
            </p:nvSpPr>
            <p:spPr bwMode="auto">
              <a:xfrm>
                <a:off x="1164" y="2930"/>
                <a:ext cx="1916" cy="573"/>
              </a:xfrm>
              <a:custGeom>
                <a:avLst/>
                <a:gdLst/>
                <a:ahLst/>
                <a:cxnLst>
                  <a:cxn ang="0">
                    <a:pos x="0" y="573"/>
                  </a:cxn>
                  <a:cxn ang="0">
                    <a:pos x="534" y="488"/>
                  </a:cxn>
                  <a:cxn ang="0">
                    <a:pos x="708" y="213"/>
                  </a:cxn>
                  <a:cxn ang="0">
                    <a:pos x="844" y="14"/>
                  </a:cxn>
                  <a:cxn ang="0">
                    <a:pos x="992" y="127"/>
                  </a:cxn>
                  <a:cxn ang="0">
                    <a:pos x="1121" y="254"/>
                  </a:cxn>
                  <a:cxn ang="0">
                    <a:pos x="1320" y="198"/>
                  </a:cxn>
                  <a:cxn ang="0">
                    <a:pos x="1561" y="476"/>
                  </a:cxn>
                  <a:cxn ang="0">
                    <a:pos x="1916" y="561"/>
                  </a:cxn>
                </a:cxnLst>
                <a:rect l="0" t="0" r="r" b="b"/>
                <a:pathLst>
                  <a:path w="1916" h="573">
                    <a:moveTo>
                      <a:pt x="0" y="573"/>
                    </a:moveTo>
                    <a:cubicBezTo>
                      <a:pt x="87" y="559"/>
                      <a:pt x="416" y="548"/>
                      <a:pt x="534" y="488"/>
                    </a:cubicBezTo>
                    <a:cubicBezTo>
                      <a:pt x="652" y="428"/>
                      <a:pt x="656" y="292"/>
                      <a:pt x="708" y="213"/>
                    </a:cubicBezTo>
                    <a:cubicBezTo>
                      <a:pt x="760" y="134"/>
                      <a:pt x="796" y="29"/>
                      <a:pt x="844" y="14"/>
                    </a:cubicBezTo>
                    <a:cubicBezTo>
                      <a:pt x="891" y="0"/>
                      <a:pt x="945" y="87"/>
                      <a:pt x="992" y="127"/>
                    </a:cubicBezTo>
                    <a:cubicBezTo>
                      <a:pt x="1038" y="167"/>
                      <a:pt x="1067" y="242"/>
                      <a:pt x="1121" y="254"/>
                    </a:cubicBezTo>
                    <a:cubicBezTo>
                      <a:pt x="1177" y="266"/>
                      <a:pt x="1246" y="161"/>
                      <a:pt x="1320" y="198"/>
                    </a:cubicBezTo>
                    <a:cubicBezTo>
                      <a:pt x="1394" y="235"/>
                      <a:pt x="1462" y="416"/>
                      <a:pt x="1561" y="476"/>
                    </a:cubicBezTo>
                    <a:cubicBezTo>
                      <a:pt x="1660" y="536"/>
                      <a:pt x="1842" y="543"/>
                      <a:pt x="1916" y="561"/>
                    </a:cubicBezTo>
                  </a:path>
                </a:pathLst>
              </a:custGeom>
              <a:solidFill>
                <a:srgbClr val="FFDFDF"/>
              </a:solidFill>
              <a:ln w="28575" cap="flat" cmpd="sng">
                <a:solidFill>
                  <a:srgbClr val="FF0066"/>
                </a:solidFill>
                <a:prstDash val="solid"/>
                <a:round/>
              </a:ln>
              <a:effectLst/>
            </p:spPr>
            <p:txBody>
              <a:bodyPr wrap="none" anchor="ctr"/>
              <a:lstStyle/>
              <a:p>
                <a:endParaRPr lang="zh-CN" altLang="en-US"/>
              </a:p>
            </p:txBody>
          </p:sp>
          <p:sp>
            <p:nvSpPr>
              <p:cNvPr id="1239061" name="Line 21"/>
              <p:cNvSpPr>
                <a:spLocks noChangeShapeType="1"/>
              </p:cNvSpPr>
              <p:nvPr/>
            </p:nvSpPr>
            <p:spPr bwMode="auto">
              <a:xfrm>
                <a:off x="1104" y="3504"/>
                <a:ext cx="2064" cy="0"/>
              </a:xfrm>
              <a:prstGeom prst="line">
                <a:avLst/>
              </a:prstGeom>
              <a:noFill/>
              <a:ln w="9525">
                <a:solidFill>
                  <a:srgbClr val="000000"/>
                </a:solidFill>
                <a:round/>
                <a:tailEnd type="stealth" w="sm" len="med"/>
              </a:ln>
              <a:effectLst/>
            </p:spPr>
            <p:txBody>
              <a:bodyPr wrap="none" anchor="ctr"/>
              <a:lstStyle/>
              <a:p>
                <a:endParaRPr lang="zh-CN" altLang="en-US"/>
              </a:p>
            </p:txBody>
          </p:sp>
          <p:sp>
            <p:nvSpPr>
              <p:cNvPr id="1239062" name="Line 22"/>
              <p:cNvSpPr>
                <a:spLocks noChangeShapeType="1"/>
              </p:cNvSpPr>
              <p:nvPr/>
            </p:nvSpPr>
            <p:spPr bwMode="auto">
              <a:xfrm flipV="1">
                <a:off x="1872" y="2736"/>
                <a:ext cx="0" cy="912"/>
              </a:xfrm>
              <a:prstGeom prst="line">
                <a:avLst/>
              </a:prstGeom>
              <a:noFill/>
              <a:ln w="9525">
                <a:solidFill>
                  <a:srgbClr val="000000"/>
                </a:solidFill>
                <a:round/>
                <a:tailEnd type="stealth" w="sm" len="med"/>
              </a:ln>
            </p:spPr>
            <p:txBody>
              <a:bodyPr/>
              <a:lstStyle/>
              <a:p>
                <a:endParaRPr lang="zh-CN" altLang="en-US"/>
              </a:p>
            </p:txBody>
          </p:sp>
        </p:grpSp>
      </p:grpSp>
      <p:sp>
        <p:nvSpPr>
          <p:cNvPr id="1239063" name="Rectangle 23"/>
          <p:cNvSpPr>
            <a:spLocks noChangeArrowheads="1"/>
          </p:cNvSpPr>
          <p:nvPr/>
        </p:nvSpPr>
        <p:spPr bwMode="auto">
          <a:xfrm>
            <a:off x="1042988" y="1557338"/>
            <a:ext cx="7488237" cy="1611312"/>
          </a:xfrm>
          <a:prstGeom prst="rect">
            <a:avLst/>
          </a:prstGeom>
          <a:noFill/>
          <a:ln w="9525">
            <a:noFill/>
            <a:miter lim="800000"/>
          </a:ln>
          <a:effectLst/>
        </p:spPr>
        <p:txBody>
          <a:bodyPr lIns="71670" tIns="35835" rIns="71670" bIns="35835">
            <a:spAutoFit/>
          </a:bodyPr>
          <a:lstStyle/>
          <a:p>
            <a:pPr defTabSz="717550">
              <a:lnSpc>
                <a:spcPct val="120000"/>
              </a:lnSpc>
            </a:pPr>
            <a:r>
              <a:rPr lang="zh-CN" altLang="en-US" sz="1900" b="1">
                <a:ea typeface="宋体" panose="02010600030101010101" pitchFamily="2" charset="-122"/>
              </a:rPr>
              <a:t>        </a:t>
            </a:r>
            <a:r>
              <a:rPr lang="zh-CN" altLang="en-US">
                <a:solidFill>
                  <a:srgbClr val="001010"/>
                </a:solidFill>
                <a:latin typeface="宋体" panose="02010600030101010101" pitchFamily="2" charset="-122"/>
                <a:ea typeface="宋体" panose="02010600030101010101" pitchFamily="2" charset="-122"/>
              </a:rPr>
              <a:t>前面的课程中，我们讨论了随机变量及其分布，如果知道了随机变量</a:t>
            </a:r>
            <a:r>
              <a:rPr lang="en-US" altLang="zh-CN" i="1">
                <a:solidFill>
                  <a:srgbClr val="001010"/>
                </a:solidFill>
                <a:latin typeface="宋体" panose="02010600030101010101" pitchFamily="2" charset="-122"/>
                <a:ea typeface="宋体" panose="02010600030101010101" pitchFamily="2" charset="-122"/>
              </a:rPr>
              <a:t>X </a:t>
            </a:r>
            <a:r>
              <a:rPr lang="zh-CN" altLang="en-US">
                <a:solidFill>
                  <a:srgbClr val="001010"/>
                </a:solidFill>
                <a:latin typeface="宋体" panose="02010600030101010101" pitchFamily="2" charset="-122"/>
                <a:ea typeface="宋体" panose="02010600030101010101" pitchFamily="2" charset="-122"/>
              </a:rPr>
              <a:t>的概率分布，那么</a:t>
            </a:r>
            <a:r>
              <a:rPr lang="en-US" altLang="zh-CN" i="1">
                <a:solidFill>
                  <a:srgbClr val="001010"/>
                </a:solidFill>
                <a:latin typeface="宋体" panose="02010600030101010101" pitchFamily="2" charset="-122"/>
                <a:ea typeface="宋体" panose="02010600030101010101" pitchFamily="2" charset="-122"/>
              </a:rPr>
              <a:t>X </a:t>
            </a:r>
            <a:r>
              <a:rPr lang="zh-CN" altLang="en-US">
                <a:solidFill>
                  <a:srgbClr val="001010"/>
                </a:solidFill>
                <a:latin typeface="宋体" panose="02010600030101010101" pitchFamily="2" charset="-122"/>
                <a:ea typeface="宋体" panose="02010600030101010101" pitchFamily="2" charset="-122"/>
              </a:rPr>
              <a:t>的全部概率特征也就知道了</a:t>
            </a:r>
            <a:r>
              <a:rPr lang="en-US" altLang="zh-CN">
                <a:solidFill>
                  <a:srgbClr val="001010"/>
                </a:solidFill>
                <a:latin typeface="宋体" panose="02010600030101010101" pitchFamily="2" charset="-122"/>
                <a:ea typeface="宋体" panose="02010600030101010101" pitchFamily="2" charset="-122"/>
              </a:rPr>
              <a:t>.</a:t>
            </a:r>
          </a:p>
        </p:txBody>
      </p:sp>
      <p:sp>
        <p:nvSpPr>
          <p:cNvPr id="1239064" name="Rectangle 24"/>
          <p:cNvSpPr>
            <a:spLocks noChangeArrowheads="1"/>
          </p:cNvSpPr>
          <p:nvPr/>
        </p:nvSpPr>
        <p:spPr bwMode="auto">
          <a:xfrm>
            <a:off x="609283" y="4385945"/>
            <a:ext cx="7777162" cy="2124075"/>
          </a:xfrm>
          <a:prstGeom prst="rect">
            <a:avLst/>
          </a:prstGeom>
          <a:noFill/>
          <a:ln w="9525">
            <a:noFill/>
            <a:miter lim="800000"/>
          </a:ln>
          <a:effectLst/>
        </p:spPr>
        <p:txBody>
          <a:bodyPr lIns="71670" tIns="35835" rIns="71670" bIns="35835" anchor="ctr">
            <a:spAutoFit/>
          </a:bodyPr>
          <a:lstStyle/>
          <a:p>
            <a:pPr defTabSz="717550">
              <a:lnSpc>
                <a:spcPct val="120000"/>
              </a:lnSpc>
              <a:spcBef>
                <a:spcPct val="50000"/>
              </a:spcBef>
            </a:pPr>
            <a:r>
              <a:rPr kumimoji="0" lang="zh-CN" altLang="en-US" sz="2200" b="1" dirty="0">
                <a:solidFill>
                  <a:srgbClr val="001010"/>
                </a:solidFill>
                <a:ea typeface="宋体" panose="02010600030101010101" pitchFamily="2" charset="-122"/>
              </a:rPr>
              <a:t>　　</a:t>
            </a:r>
            <a:r>
              <a:rPr kumimoji="0" lang="zh-CN" altLang="en-US" b="1" dirty="0">
                <a:solidFill>
                  <a:srgbClr val="001010"/>
                </a:solidFill>
                <a:latin typeface="宋体" panose="02010600030101010101" pitchFamily="2" charset="-122"/>
                <a:ea typeface="宋体" panose="02010600030101010101" pitchFamily="2" charset="-122"/>
              </a:rPr>
              <a:t>但在实际问题中，概率分布一般是较难确定的</a:t>
            </a:r>
            <a:r>
              <a:rPr kumimoji="0" lang="en-US" altLang="zh-CN" b="1" dirty="0">
                <a:solidFill>
                  <a:srgbClr val="001010"/>
                </a:solidFill>
                <a:latin typeface="宋体" panose="02010600030101010101" pitchFamily="2" charset="-122"/>
                <a:ea typeface="宋体" panose="02010600030101010101" pitchFamily="2" charset="-122"/>
              </a:rPr>
              <a:t>.</a:t>
            </a:r>
            <a:r>
              <a:rPr lang="en-US" altLang="zh-CN" b="1" dirty="0">
                <a:solidFill>
                  <a:srgbClr val="001010"/>
                </a:solidFill>
                <a:latin typeface="宋体" panose="02010600030101010101" pitchFamily="2" charset="-122"/>
                <a:ea typeface="宋体" panose="02010600030101010101" pitchFamily="2" charset="-122"/>
              </a:rPr>
              <a:t> </a:t>
            </a:r>
            <a:r>
              <a:rPr lang="zh-CN" altLang="en-US" b="1" dirty="0">
                <a:solidFill>
                  <a:srgbClr val="001010"/>
                </a:solidFill>
                <a:latin typeface="宋体" panose="02010600030101010101" pitchFamily="2" charset="-122"/>
                <a:ea typeface="宋体" panose="02010600030101010101" pitchFamily="2" charset="-122"/>
              </a:rPr>
              <a:t>而且在一些实际应用中，人们并不需要知道随机变量的一切概率性质，只要知道它的某些</a:t>
            </a:r>
            <a:r>
              <a:rPr lang="zh-CN" altLang="en-US" b="1" dirty="0">
                <a:solidFill>
                  <a:srgbClr val="FF3300"/>
                </a:solidFill>
                <a:latin typeface="宋体" panose="02010600030101010101" pitchFamily="2" charset="-122"/>
                <a:ea typeface="宋体" panose="02010600030101010101" pitchFamily="2" charset="-122"/>
              </a:rPr>
              <a:t>数字特征</a:t>
            </a:r>
            <a:r>
              <a:rPr lang="zh-CN" altLang="en-US" b="1" dirty="0">
                <a:solidFill>
                  <a:srgbClr val="001010"/>
                </a:solidFill>
                <a:latin typeface="宋体" panose="02010600030101010101" pitchFamily="2" charset="-122"/>
                <a:ea typeface="宋体" panose="02010600030101010101" pitchFamily="2" charset="-122"/>
              </a:rPr>
              <a:t>就够了</a:t>
            </a:r>
            <a:r>
              <a:rPr lang="en-US" altLang="zh-CN" b="1" dirty="0">
                <a:solidFill>
                  <a:srgbClr val="001010"/>
                </a:solidFill>
                <a:latin typeface="宋体" panose="02010600030101010101" pitchFamily="2" charset="-122"/>
                <a:ea typeface="宋体" panose="02010600030101010101" pitchFamily="2" charset="-122"/>
              </a:rPr>
              <a:t>.</a:t>
            </a:r>
          </a:p>
        </p:txBody>
      </p:sp>
      <p:sp>
        <p:nvSpPr>
          <p:cNvPr id="1241099" name="Rectangle 11"/>
          <p:cNvSpPr>
            <a:spLocks noChangeArrowheads="1"/>
          </p:cNvSpPr>
          <p:nvPr/>
        </p:nvSpPr>
        <p:spPr bwMode="auto">
          <a:xfrm>
            <a:off x="1143000" y="5943283"/>
            <a:ext cx="3517900" cy="519112"/>
          </a:xfrm>
          <a:prstGeom prst="rect">
            <a:avLst/>
          </a:prstGeom>
          <a:noFill/>
          <a:ln w="9525">
            <a:noFill/>
            <a:miter lim="800000"/>
          </a:ln>
          <a:effectLst/>
        </p:spPr>
        <p:txBody>
          <a:bodyPr wrap="none" anchor="ctr">
            <a:spAutoFit/>
          </a:bodyPr>
          <a:lstStyle/>
          <a:p>
            <a:pPr algn="ctr">
              <a:spcBef>
                <a:spcPct val="50000"/>
              </a:spcBef>
            </a:pPr>
            <a:r>
              <a:rPr lang="zh-CN" altLang="en-US" b="1">
                <a:ea typeface="宋体" panose="02010600030101010101" pitchFamily="2" charset="-122"/>
              </a:rPr>
              <a:t>最常用的数字特征是</a:t>
            </a:r>
            <a:r>
              <a:rPr lang="en-US" altLang="zh-CN" b="1">
                <a:ea typeface="宋体" panose="02010600030101010101" pitchFamily="2" charset="-122"/>
              </a:rPr>
              <a:t>:</a:t>
            </a:r>
          </a:p>
        </p:txBody>
      </p:sp>
      <p:sp>
        <p:nvSpPr>
          <p:cNvPr id="1241100" name="Rectangle 12"/>
          <p:cNvSpPr>
            <a:spLocks noChangeArrowheads="1"/>
          </p:cNvSpPr>
          <p:nvPr/>
        </p:nvSpPr>
        <p:spPr bwMode="auto">
          <a:xfrm>
            <a:off x="4887913" y="5943283"/>
            <a:ext cx="2684462" cy="519112"/>
          </a:xfrm>
          <a:prstGeom prst="rect">
            <a:avLst/>
          </a:prstGeom>
          <a:solidFill>
            <a:srgbClr val="660033"/>
          </a:solidFill>
          <a:ln w="9525">
            <a:noFill/>
            <a:miter lim="800000"/>
          </a:ln>
          <a:effectLst/>
        </p:spPr>
        <p:txBody>
          <a:bodyPr wrap="none" anchor="ctr">
            <a:spAutoFit/>
          </a:bodyPr>
          <a:lstStyle/>
          <a:p>
            <a:pPr algn="ctr"/>
            <a:r>
              <a:rPr lang="zh-CN" altLang="en-US" b="1" dirty="0">
                <a:solidFill>
                  <a:srgbClr val="FFFF00"/>
                </a:solidFill>
                <a:ea typeface="宋体" panose="02010600030101010101" pitchFamily="2" charset="-122"/>
              </a:rPr>
              <a:t>数学期望</a:t>
            </a:r>
            <a:r>
              <a:rPr lang="zh-CN" altLang="en-US" b="1" dirty="0">
                <a:ea typeface="宋体" panose="02010600030101010101" pitchFamily="2" charset="-122"/>
              </a:rPr>
              <a:t>、</a:t>
            </a:r>
            <a:r>
              <a:rPr lang="zh-CN" altLang="en-US" b="1" dirty="0">
                <a:solidFill>
                  <a:srgbClr val="FFFF00"/>
                </a:solidFill>
                <a:ea typeface="宋体" panose="02010600030101010101" pitchFamily="2" charset="-122"/>
              </a:rPr>
              <a:t>方差</a:t>
            </a:r>
          </a:p>
        </p:txBody>
      </p:sp>
    </p:spTree>
    <p:extLst>
      <p:ext uri="{BB962C8B-B14F-4D97-AF65-F5344CB8AC3E}">
        <p14:creationId xmlns:p14="http://schemas.microsoft.com/office/powerpoint/2010/main" val="36057353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1239044"/>
                                        </p:tgtEl>
                                        <p:attrNameLst>
                                          <p:attrName>style.visibility</p:attrName>
                                        </p:attrNameLst>
                                      </p:cBhvr>
                                      <p:to>
                                        <p:strVal val="visible"/>
                                      </p:to>
                                    </p:set>
                                    <p:anim calcmode="lin" valueType="num">
                                      <p:cBhvr additive="base">
                                        <p:cTn id="7" dur="500" fill="hold"/>
                                        <p:tgtEl>
                                          <p:spTgt spid="1239044"/>
                                        </p:tgtEl>
                                        <p:attrNameLst>
                                          <p:attrName>ppt_x</p:attrName>
                                        </p:attrNameLst>
                                      </p:cBhvr>
                                      <p:tavLst>
                                        <p:tav tm="0">
                                          <p:val>
                                            <p:strVal val="1+#ppt_w/2"/>
                                          </p:val>
                                        </p:tav>
                                        <p:tav tm="100000">
                                          <p:val>
                                            <p:strVal val="#ppt_x"/>
                                          </p:val>
                                        </p:tav>
                                      </p:tavLst>
                                    </p:anim>
                                    <p:anim calcmode="lin" valueType="num">
                                      <p:cBhvr additive="base">
                                        <p:cTn id="8" dur="500" fill="hold"/>
                                        <p:tgtEl>
                                          <p:spTgt spid="123904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41099"/>
                                        </p:tgtEl>
                                        <p:attrNameLst>
                                          <p:attrName>style.visibility</p:attrName>
                                        </p:attrNameLst>
                                      </p:cBhvr>
                                      <p:to>
                                        <p:strVal val="visible"/>
                                      </p:to>
                                    </p:set>
                                    <p:anim calcmode="lin" valueType="num">
                                      <p:cBhvr additive="base">
                                        <p:cTn id="13" dur="500" fill="hold"/>
                                        <p:tgtEl>
                                          <p:spTgt spid="1241099"/>
                                        </p:tgtEl>
                                        <p:attrNameLst>
                                          <p:attrName>ppt_x</p:attrName>
                                        </p:attrNameLst>
                                      </p:cBhvr>
                                      <p:tavLst>
                                        <p:tav tm="0">
                                          <p:val>
                                            <p:strVal val="0-#ppt_w/2"/>
                                          </p:val>
                                        </p:tav>
                                        <p:tav tm="100000">
                                          <p:val>
                                            <p:strVal val="#ppt_x"/>
                                          </p:val>
                                        </p:tav>
                                      </p:tavLst>
                                    </p:anim>
                                    <p:anim calcmode="lin" valueType="num">
                                      <p:cBhvr additive="base">
                                        <p:cTn id="14" dur="500" fill="hold"/>
                                        <p:tgtEl>
                                          <p:spTgt spid="1241099"/>
                                        </p:tgtEl>
                                        <p:attrNameLst>
                                          <p:attrName>ppt_y</p:attrName>
                                        </p:attrNameLst>
                                      </p:cBhvr>
                                      <p:tavLst>
                                        <p:tav tm="0">
                                          <p:val>
                                            <p:strVal val="#ppt_y"/>
                                          </p:val>
                                        </p:tav>
                                        <p:tav tm="100000">
                                          <p:val>
                                            <p:strVal val="#ppt_y"/>
                                          </p:val>
                                        </p:tav>
                                      </p:tavLst>
                                    </p:anim>
                                  </p:childTnLst>
                                </p:cTn>
                              </p:par>
                            </p:childTnLst>
                          </p:cTn>
                        </p:par>
                        <p:par>
                          <p:cTn id="15" fill="hold">
                            <p:stCondLst>
                              <p:cond delay="500"/>
                            </p:stCondLst>
                            <p:childTnLst>
                              <p:par>
                                <p:cTn id="16" presetID="2" presetClass="entr" presetSubtype="8" fill="hold" grpId="0" nodeType="afterEffect">
                                  <p:stCondLst>
                                    <p:cond delay="0"/>
                                  </p:stCondLst>
                                  <p:childTnLst>
                                    <p:set>
                                      <p:cBhvr>
                                        <p:cTn id="17" dur="1" fill="hold">
                                          <p:stCondLst>
                                            <p:cond delay="0"/>
                                          </p:stCondLst>
                                        </p:cTn>
                                        <p:tgtEl>
                                          <p:spTgt spid="1241100"/>
                                        </p:tgtEl>
                                        <p:attrNameLst>
                                          <p:attrName>style.visibility</p:attrName>
                                        </p:attrNameLst>
                                      </p:cBhvr>
                                      <p:to>
                                        <p:strVal val="visible"/>
                                      </p:to>
                                    </p:set>
                                    <p:anim calcmode="lin" valueType="num">
                                      <p:cBhvr additive="base">
                                        <p:cTn id="18" dur="500" fill="hold"/>
                                        <p:tgtEl>
                                          <p:spTgt spid="1241100"/>
                                        </p:tgtEl>
                                        <p:attrNameLst>
                                          <p:attrName>ppt_x</p:attrName>
                                        </p:attrNameLst>
                                      </p:cBhvr>
                                      <p:tavLst>
                                        <p:tav tm="0">
                                          <p:val>
                                            <p:strVal val="0-#ppt_w/2"/>
                                          </p:val>
                                        </p:tav>
                                        <p:tav tm="100000">
                                          <p:val>
                                            <p:strVal val="#ppt_x"/>
                                          </p:val>
                                        </p:tav>
                                      </p:tavLst>
                                    </p:anim>
                                    <p:anim calcmode="lin" valueType="num">
                                      <p:cBhvr additive="base">
                                        <p:cTn id="19" dur="500" fill="hold"/>
                                        <p:tgtEl>
                                          <p:spTgt spid="124110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44" grpId="0" bldLvl="0" animBg="1" autoUpdateAnimBg="0"/>
      <p:bldP spid="1241099" grpId="0" bldLvl="0" animBg="1" autoUpdateAnimBg="0"/>
      <p:bldP spid="1241100" grpId="0" bldLvl="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5668" name="Text Box 4"/>
          <p:cNvSpPr txBox="1">
            <a:spLocks noChangeArrowheads="1"/>
          </p:cNvSpPr>
          <p:nvPr/>
        </p:nvSpPr>
        <p:spPr bwMode="auto">
          <a:xfrm>
            <a:off x="998538" y="971550"/>
            <a:ext cx="7775575" cy="579438"/>
          </a:xfrm>
          <a:prstGeom prst="rect">
            <a:avLst/>
          </a:prstGeom>
          <a:noFill/>
          <a:ln w="9525">
            <a:noFill/>
            <a:miter lim="800000"/>
          </a:ln>
        </p:spPr>
        <p:txBody>
          <a:bodyPr>
            <a:spAutoFit/>
          </a:bodyPr>
          <a:lstStyle/>
          <a:p>
            <a:pPr>
              <a:spcBef>
                <a:spcPct val="50000"/>
              </a:spcBef>
            </a:pPr>
            <a:r>
              <a:rPr lang="zh-CN" altLang="zh-CN" sz="3200" b="1">
                <a:solidFill>
                  <a:schemeClr val="tx2"/>
                </a:solidFill>
                <a:ea typeface="黑体" panose="02010609060101010101" pitchFamily="49" charset="-122"/>
              </a:rPr>
              <a:t>一维</a:t>
            </a:r>
            <a:r>
              <a:rPr lang="zh-CN" altLang="en-US" sz="3200" b="1">
                <a:solidFill>
                  <a:schemeClr val="tx2"/>
                </a:solidFill>
                <a:ea typeface="黑体" panose="02010609060101010101" pitchFamily="49" charset="-122"/>
              </a:rPr>
              <a:t>连续型随机变量的数学期望</a:t>
            </a:r>
            <a:r>
              <a:rPr lang="en-US" altLang="zh-CN" sz="3200" b="1">
                <a:solidFill>
                  <a:schemeClr val="tx2"/>
                </a:solidFill>
                <a:ea typeface="黑体" panose="02010609060101010101" pitchFamily="49" charset="-122"/>
              </a:rPr>
              <a:t>(Cont.)</a:t>
            </a:r>
          </a:p>
        </p:txBody>
      </p:sp>
      <p:sp>
        <p:nvSpPr>
          <p:cNvPr id="1265669" name="Text Box 5"/>
          <p:cNvSpPr txBox="1">
            <a:spLocks noChangeArrowheads="1"/>
          </p:cNvSpPr>
          <p:nvPr/>
        </p:nvSpPr>
        <p:spPr bwMode="auto">
          <a:xfrm>
            <a:off x="971550" y="1562100"/>
            <a:ext cx="8153400" cy="1165225"/>
          </a:xfrm>
          <a:prstGeom prst="rect">
            <a:avLst/>
          </a:prstGeom>
          <a:noFill/>
          <a:ln w="9525">
            <a:noFill/>
            <a:miter lim="800000"/>
          </a:ln>
        </p:spPr>
        <p:txBody>
          <a:bodyPr>
            <a:spAutoFit/>
          </a:bodyPr>
          <a:lstStyle/>
          <a:p>
            <a:pPr>
              <a:lnSpc>
                <a:spcPct val="110000"/>
              </a:lnSpc>
              <a:spcBef>
                <a:spcPct val="50000"/>
              </a:spcBef>
            </a:pPr>
            <a:r>
              <a:rPr lang="zh-CN" altLang="en-US" sz="3200" b="1">
                <a:ea typeface="宋体" panose="02010600030101010101" pitchFamily="2" charset="-122"/>
              </a:rPr>
              <a:t>        </a:t>
            </a:r>
            <a:r>
              <a:rPr lang="zh-CN" altLang="en-US" b="1">
                <a:ea typeface="宋体" panose="02010600030101010101" pitchFamily="2" charset="-122"/>
              </a:rPr>
              <a:t>由于</a:t>
            </a:r>
            <a:r>
              <a:rPr lang="en-US" altLang="zh-CN" sz="3200" b="1" i="1">
                <a:solidFill>
                  <a:schemeClr val="tx2"/>
                </a:solidFill>
                <a:ea typeface="宋体" panose="02010600030101010101" pitchFamily="2" charset="-122"/>
              </a:rPr>
              <a:t>x</a:t>
            </a:r>
            <a:r>
              <a:rPr lang="en-US" altLang="zh-CN" sz="3200" b="1" baseline="-25000">
                <a:solidFill>
                  <a:schemeClr val="tx2"/>
                </a:solidFill>
                <a:ea typeface="宋体" panose="02010600030101010101" pitchFamily="2" charset="-122"/>
              </a:rPr>
              <a:t>i</a:t>
            </a:r>
            <a:r>
              <a:rPr lang="zh-CN" altLang="en-US" b="1">
                <a:solidFill>
                  <a:schemeClr val="tx2"/>
                </a:solidFill>
                <a:ea typeface="宋体" panose="02010600030101010101" pitchFamily="2" charset="-122"/>
              </a:rPr>
              <a:t>与</a:t>
            </a:r>
            <a:r>
              <a:rPr lang="en-US" altLang="zh-CN" sz="3200" b="1" i="1">
                <a:solidFill>
                  <a:schemeClr val="tx2"/>
                </a:solidFill>
                <a:ea typeface="宋体" panose="02010600030101010101" pitchFamily="2" charset="-122"/>
              </a:rPr>
              <a:t>x</a:t>
            </a:r>
            <a:r>
              <a:rPr lang="en-US" altLang="zh-CN" sz="3200" b="1" i="1" baseline="-25000">
                <a:solidFill>
                  <a:schemeClr val="tx2"/>
                </a:solidFill>
                <a:ea typeface="宋体" panose="02010600030101010101" pitchFamily="2" charset="-122"/>
              </a:rPr>
              <a:t>i</a:t>
            </a:r>
            <a:r>
              <a:rPr lang="en-US" altLang="zh-CN" sz="3200" b="1" baseline="-25000">
                <a:solidFill>
                  <a:schemeClr val="tx2"/>
                </a:solidFill>
                <a:ea typeface="宋体" panose="02010600030101010101" pitchFamily="2" charset="-122"/>
              </a:rPr>
              <a:t>+1</a:t>
            </a:r>
            <a:r>
              <a:rPr lang="zh-CN" altLang="en-US" b="1">
                <a:solidFill>
                  <a:schemeClr val="tx2"/>
                </a:solidFill>
                <a:ea typeface="宋体" panose="02010600030101010101" pitchFamily="2" charset="-122"/>
              </a:rPr>
              <a:t>很接近</a:t>
            </a:r>
            <a:r>
              <a:rPr lang="en-US" altLang="zh-CN" b="1">
                <a:ea typeface="宋体" panose="02010600030101010101" pitchFamily="2" charset="-122"/>
              </a:rPr>
              <a:t>, </a:t>
            </a:r>
            <a:r>
              <a:rPr lang="zh-CN" altLang="en-US" b="1">
                <a:ea typeface="宋体" panose="02010600030101010101" pitchFamily="2" charset="-122"/>
              </a:rPr>
              <a:t>所以区间</a:t>
            </a:r>
            <a:r>
              <a:rPr lang="en-US" altLang="zh-CN" sz="3200" b="1">
                <a:solidFill>
                  <a:schemeClr val="tx2"/>
                </a:solidFill>
                <a:ea typeface="宋体" panose="02010600030101010101" pitchFamily="2" charset="-122"/>
              </a:rPr>
              <a:t>[</a:t>
            </a:r>
            <a:r>
              <a:rPr lang="en-US" altLang="zh-CN" sz="3200" b="1" i="1">
                <a:solidFill>
                  <a:schemeClr val="tx2"/>
                </a:solidFill>
                <a:ea typeface="宋体" panose="02010600030101010101" pitchFamily="2" charset="-122"/>
              </a:rPr>
              <a:t>x</a:t>
            </a:r>
            <a:r>
              <a:rPr lang="en-US" altLang="zh-CN" sz="3200" b="1" i="1" baseline="-25000">
                <a:solidFill>
                  <a:schemeClr val="tx2"/>
                </a:solidFill>
                <a:ea typeface="宋体" panose="02010600030101010101" pitchFamily="2" charset="-122"/>
              </a:rPr>
              <a:t>i</a:t>
            </a:r>
            <a:r>
              <a:rPr lang="en-US" altLang="zh-CN" sz="3200" b="1">
                <a:solidFill>
                  <a:schemeClr val="tx2"/>
                </a:solidFill>
                <a:ea typeface="宋体" panose="02010600030101010101" pitchFamily="2" charset="-122"/>
              </a:rPr>
              <a:t>, </a:t>
            </a:r>
            <a:r>
              <a:rPr lang="en-US" altLang="zh-CN" sz="3200" b="1" i="1">
                <a:solidFill>
                  <a:schemeClr val="tx2"/>
                </a:solidFill>
                <a:ea typeface="宋体" panose="02010600030101010101" pitchFamily="2" charset="-122"/>
              </a:rPr>
              <a:t>x</a:t>
            </a:r>
            <a:r>
              <a:rPr lang="en-US" altLang="zh-CN" sz="3200" b="1" i="1" baseline="-25000">
                <a:solidFill>
                  <a:schemeClr val="tx2"/>
                </a:solidFill>
                <a:ea typeface="宋体" panose="02010600030101010101" pitchFamily="2" charset="-122"/>
              </a:rPr>
              <a:t>i</a:t>
            </a:r>
            <a:r>
              <a:rPr lang="en-US" altLang="zh-CN" sz="3200" b="1" baseline="-25000">
                <a:solidFill>
                  <a:schemeClr val="tx2"/>
                </a:solidFill>
                <a:ea typeface="宋体" panose="02010600030101010101" pitchFamily="2" charset="-122"/>
              </a:rPr>
              <a:t>+1</a:t>
            </a:r>
            <a:r>
              <a:rPr lang="en-US" altLang="zh-CN" sz="3200" b="1">
                <a:solidFill>
                  <a:schemeClr val="tx2"/>
                </a:solidFill>
                <a:ea typeface="宋体" panose="02010600030101010101" pitchFamily="2" charset="-122"/>
              </a:rPr>
              <a:t>)</a:t>
            </a:r>
            <a:r>
              <a:rPr lang="zh-CN" altLang="en-US" b="1">
                <a:ea typeface="宋体" panose="02010600030101010101" pitchFamily="2" charset="-122"/>
              </a:rPr>
              <a:t>中的值可以用</a:t>
            </a:r>
            <a:r>
              <a:rPr lang="en-US" altLang="zh-CN" sz="3200" b="1" i="1">
                <a:solidFill>
                  <a:schemeClr val="tx2"/>
                </a:solidFill>
                <a:ea typeface="宋体" panose="02010600030101010101" pitchFamily="2" charset="-122"/>
              </a:rPr>
              <a:t>x</a:t>
            </a:r>
            <a:r>
              <a:rPr lang="en-US" altLang="zh-CN" sz="3200" b="1" i="1" baseline="-25000">
                <a:solidFill>
                  <a:schemeClr val="tx2"/>
                </a:solidFill>
                <a:ea typeface="宋体" panose="02010600030101010101" pitchFamily="2" charset="-122"/>
              </a:rPr>
              <a:t>i</a:t>
            </a:r>
            <a:r>
              <a:rPr lang="zh-CN" altLang="en-US" b="1">
                <a:solidFill>
                  <a:schemeClr val="tx2"/>
                </a:solidFill>
                <a:ea typeface="宋体" panose="02010600030101010101" pitchFamily="2" charset="-122"/>
              </a:rPr>
              <a:t>来近似代替</a:t>
            </a:r>
            <a:r>
              <a:rPr lang="en-US" altLang="zh-CN" sz="3200" b="1">
                <a:solidFill>
                  <a:schemeClr val="tx2"/>
                </a:solidFill>
                <a:ea typeface="宋体" panose="02010600030101010101" pitchFamily="2" charset="-122"/>
              </a:rPr>
              <a:t>.</a:t>
            </a:r>
            <a:endParaRPr lang="en-US" altLang="zh-CN" sz="3200" b="1">
              <a:ea typeface="宋体" panose="02010600030101010101" pitchFamily="2" charset="-122"/>
            </a:endParaRPr>
          </a:p>
        </p:txBody>
      </p:sp>
      <p:graphicFrame>
        <p:nvGraphicFramePr>
          <p:cNvPr id="1265690" name="Object 26"/>
          <p:cNvGraphicFramePr>
            <a:graphicFrameLocks noChangeAspect="1"/>
          </p:cNvGraphicFramePr>
          <p:nvPr/>
        </p:nvGraphicFramePr>
        <p:xfrm>
          <a:off x="2771775" y="5445125"/>
          <a:ext cx="5545138" cy="873125"/>
        </p:xfrm>
        <a:graphic>
          <a:graphicData uri="http://schemas.openxmlformats.org/presentationml/2006/ole">
            <mc:AlternateContent xmlns:mc="http://schemas.openxmlformats.org/markup-compatibility/2006">
              <mc:Choice xmlns:v="urn:schemas-microsoft-com:vml" Requires="v">
                <p:oleObj spid="_x0000_s133134" name="公式" r:id="rId4" imgW="49987200" imgH="7924800" progId="">
                  <p:embed/>
                </p:oleObj>
              </mc:Choice>
              <mc:Fallback>
                <p:oleObj name="公式" r:id="rId4" imgW="49987200" imgH="7924800" progId="">
                  <p:embed/>
                  <p:pic>
                    <p:nvPicPr>
                      <p:cNvPr id="1265690" name="Object 26"/>
                      <p:cNvPicPr>
                        <a:picLocks noChangeAspect="1"/>
                      </p:cNvPicPr>
                      <p:nvPr/>
                    </p:nvPicPr>
                    <p:blipFill>
                      <a:blip r:embed="rId5"/>
                      <a:stretch>
                        <a:fillRect/>
                      </a:stretch>
                    </p:blipFill>
                    <p:spPr>
                      <a:xfrm>
                        <a:off x="2771775" y="5445125"/>
                        <a:ext cx="5545138" cy="873125"/>
                      </a:xfrm>
                      <a:prstGeom prst="rect">
                        <a:avLst/>
                      </a:prstGeom>
                      <a:noFill/>
                      <a:ln w="9525">
                        <a:noFill/>
                      </a:ln>
                    </p:spPr>
                  </p:pic>
                </p:oleObj>
              </mc:Fallback>
            </mc:AlternateContent>
          </a:graphicData>
        </a:graphic>
      </p:graphicFrame>
      <p:sp>
        <p:nvSpPr>
          <p:cNvPr id="1265694" name="Text Box 30"/>
          <p:cNvSpPr txBox="1">
            <a:spLocks noChangeArrowheads="1"/>
          </p:cNvSpPr>
          <p:nvPr/>
        </p:nvSpPr>
        <p:spPr bwMode="auto">
          <a:xfrm>
            <a:off x="1258888" y="5013325"/>
            <a:ext cx="3763962" cy="438150"/>
          </a:xfrm>
          <a:prstGeom prst="rect">
            <a:avLst/>
          </a:prstGeom>
          <a:noFill/>
          <a:ln w="9525">
            <a:noFill/>
            <a:miter lim="800000"/>
          </a:ln>
        </p:spPr>
        <p:txBody>
          <a:bodyPr lIns="71676" tIns="35838" rIns="71676" bIns="35838">
            <a:spAutoFit/>
          </a:bodyPr>
          <a:lstStyle/>
          <a:p>
            <a:pPr defTabSz="717550">
              <a:spcBef>
                <a:spcPct val="50000"/>
              </a:spcBef>
            </a:pPr>
            <a:r>
              <a:rPr lang="zh-CN" altLang="en-US" sz="2400" b="1">
                <a:solidFill>
                  <a:srgbClr val="0000CC"/>
                </a:solidFill>
                <a:ea typeface="宋体" panose="02010600030101010101" pitchFamily="2" charset="-122"/>
              </a:rPr>
              <a:t>它的数学期望</a:t>
            </a:r>
            <a:r>
              <a:rPr lang="zh-CN" altLang="zh-CN" sz="2400" b="1">
                <a:solidFill>
                  <a:srgbClr val="0000CC"/>
                </a:solidFill>
                <a:ea typeface="宋体" panose="02010600030101010101" pitchFamily="2" charset="-122"/>
              </a:rPr>
              <a:t>是</a:t>
            </a:r>
            <a:endParaRPr lang="zh-CN" altLang="en-US" sz="2400" b="1">
              <a:solidFill>
                <a:srgbClr val="0000CC"/>
              </a:solidFill>
              <a:ea typeface="宋体" panose="02010600030101010101" pitchFamily="2" charset="-122"/>
            </a:endParaRPr>
          </a:p>
        </p:txBody>
      </p:sp>
      <p:graphicFrame>
        <p:nvGraphicFramePr>
          <p:cNvPr id="1265695" name="Object 31"/>
          <p:cNvGraphicFramePr>
            <a:graphicFrameLocks noChangeAspect="1"/>
          </p:cNvGraphicFramePr>
          <p:nvPr/>
        </p:nvGraphicFramePr>
        <p:xfrm>
          <a:off x="3492500" y="5661025"/>
          <a:ext cx="2303463" cy="700088"/>
        </p:xfrm>
        <a:graphic>
          <a:graphicData uri="http://schemas.openxmlformats.org/presentationml/2006/ole">
            <mc:AlternateContent xmlns:mc="http://schemas.openxmlformats.org/markup-compatibility/2006">
              <mc:Choice xmlns:v="urn:schemas-microsoft-com:vml" Requires="v">
                <p:oleObj spid="_x0000_s133135" name="Equation" r:id="rId6" imgW="22860000" imgH="7010400" progId="">
                  <p:embed/>
                </p:oleObj>
              </mc:Choice>
              <mc:Fallback>
                <p:oleObj name="Equation" r:id="rId6" imgW="22860000" imgH="7010400" progId="">
                  <p:embed/>
                  <p:pic>
                    <p:nvPicPr>
                      <p:cNvPr id="1265695" name="Object 31"/>
                      <p:cNvPicPr>
                        <a:picLocks noChangeAspect="1"/>
                      </p:cNvPicPr>
                      <p:nvPr/>
                    </p:nvPicPr>
                    <p:blipFill>
                      <a:blip r:embed="rId7"/>
                      <a:stretch>
                        <a:fillRect/>
                      </a:stretch>
                    </p:blipFill>
                    <p:spPr>
                      <a:xfrm>
                        <a:off x="3492500" y="5661025"/>
                        <a:ext cx="2303463" cy="700088"/>
                      </a:xfrm>
                      <a:prstGeom prst="rect">
                        <a:avLst/>
                      </a:prstGeom>
                      <a:noFill/>
                      <a:ln w="9525">
                        <a:noFill/>
                      </a:ln>
                    </p:spPr>
                  </p:pic>
                </p:oleObj>
              </mc:Fallback>
            </mc:AlternateContent>
          </a:graphicData>
        </a:graphic>
      </p:graphicFrame>
      <p:grpSp>
        <p:nvGrpSpPr>
          <p:cNvPr id="2" name="Group 32"/>
          <p:cNvGrpSpPr/>
          <p:nvPr/>
        </p:nvGrpSpPr>
        <p:grpSpPr bwMode="auto">
          <a:xfrm>
            <a:off x="2051050" y="3573463"/>
            <a:ext cx="6410325" cy="1295400"/>
            <a:chOff x="893" y="1949"/>
            <a:chExt cx="3715" cy="496"/>
          </a:xfrm>
        </p:grpSpPr>
        <p:grpSp>
          <p:nvGrpSpPr>
            <p:cNvPr id="3" name="Group 33"/>
            <p:cNvGrpSpPr/>
            <p:nvPr/>
          </p:nvGrpSpPr>
          <p:grpSpPr bwMode="auto">
            <a:xfrm>
              <a:off x="893" y="1949"/>
              <a:ext cx="3715" cy="496"/>
              <a:chOff x="893" y="1949"/>
              <a:chExt cx="3715" cy="496"/>
            </a:xfrm>
          </p:grpSpPr>
          <p:sp>
            <p:nvSpPr>
              <p:cNvPr id="1265698" name="Rectangle 34"/>
              <p:cNvSpPr>
                <a:spLocks noChangeArrowheads="1"/>
              </p:cNvSpPr>
              <p:nvPr/>
            </p:nvSpPr>
            <p:spPr bwMode="auto">
              <a:xfrm rot="10800000" flipV="1">
                <a:off x="1279" y="1968"/>
                <a:ext cx="3329" cy="121"/>
              </a:xfrm>
              <a:prstGeom prst="rect">
                <a:avLst/>
              </a:prstGeom>
              <a:noFill/>
              <a:ln w="9525">
                <a:noFill/>
                <a:miter lim="800000"/>
              </a:ln>
              <a:effectLst/>
            </p:spPr>
            <p:txBody>
              <a:bodyPr lIns="71676" tIns="35838" rIns="71676" bIns="35838">
                <a:spAutoFit/>
              </a:bodyPr>
              <a:lstStyle/>
              <a:p>
                <a:pPr defTabSz="717550"/>
                <a:r>
                  <a:rPr lang="zh-CN" altLang="en-US" sz="1600" b="1">
                    <a:solidFill>
                      <a:srgbClr val="000099"/>
                    </a:solidFill>
                    <a:ea typeface="宋体" panose="02010600030101010101" pitchFamily="2" charset="-122"/>
                  </a:rPr>
                  <a:t>     </a:t>
                </a:r>
                <a:r>
                  <a:rPr lang="en-US" altLang="zh-CN" sz="1600" b="1" i="1">
                    <a:solidFill>
                      <a:srgbClr val="000099"/>
                    </a:solidFill>
                    <a:ea typeface="宋体" panose="02010600030101010101" pitchFamily="2" charset="-122"/>
                  </a:rPr>
                  <a:t>x</a:t>
                </a:r>
                <a:r>
                  <a:rPr lang="en-US" altLang="zh-CN" sz="1600" b="1" baseline="-16000">
                    <a:solidFill>
                      <a:srgbClr val="000099"/>
                    </a:solidFill>
                    <a:ea typeface="宋体" panose="02010600030101010101" pitchFamily="2" charset="-122"/>
                  </a:rPr>
                  <a:t>1</a:t>
                </a:r>
                <a:r>
                  <a:rPr lang="en-US" altLang="zh-CN" sz="1600" b="1" baseline="-25000">
                    <a:solidFill>
                      <a:srgbClr val="000099"/>
                    </a:solidFill>
                    <a:ea typeface="宋体" panose="02010600030101010101" pitchFamily="2" charset="-122"/>
                  </a:rPr>
                  <a:t> </a:t>
                </a:r>
                <a:r>
                  <a:rPr lang="en-US" altLang="zh-CN" sz="1600" b="1">
                    <a:solidFill>
                      <a:srgbClr val="000099"/>
                    </a:solidFill>
                    <a:ea typeface="宋体" panose="02010600030101010101" pitchFamily="2" charset="-122"/>
                  </a:rPr>
                  <a:t>                </a:t>
                </a:r>
                <a:r>
                  <a:rPr lang="en-US" altLang="zh-CN" sz="1600" b="1" i="1">
                    <a:solidFill>
                      <a:srgbClr val="000099"/>
                    </a:solidFill>
                    <a:ea typeface="宋体" panose="02010600030101010101" pitchFamily="2" charset="-122"/>
                  </a:rPr>
                  <a:t>x</a:t>
                </a:r>
                <a:r>
                  <a:rPr lang="en-US" altLang="zh-CN" sz="1600" b="1" baseline="-16000">
                    <a:solidFill>
                      <a:srgbClr val="000099"/>
                    </a:solidFill>
                    <a:ea typeface="宋体" panose="02010600030101010101" pitchFamily="2" charset="-122"/>
                  </a:rPr>
                  <a:t>2</a:t>
                </a:r>
                <a:r>
                  <a:rPr lang="en-US" altLang="zh-CN" sz="1600" b="1">
                    <a:solidFill>
                      <a:srgbClr val="000099"/>
                    </a:solidFill>
                    <a:ea typeface="宋体" panose="02010600030101010101" pitchFamily="2" charset="-122"/>
                  </a:rPr>
                  <a:t>           </a:t>
                </a:r>
                <a:r>
                  <a:rPr lang="en-US" altLang="zh-CN" sz="1600">
                    <a:solidFill>
                      <a:srgbClr val="000099"/>
                    </a:solidFill>
                    <a:latin typeface="宋体" panose="02010600030101010101" pitchFamily="2" charset="-122"/>
                    <a:ea typeface="宋体" panose="02010600030101010101" pitchFamily="2" charset="-122"/>
                  </a:rPr>
                  <a:t>…</a:t>
                </a:r>
                <a:r>
                  <a:rPr lang="en-US" altLang="zh-CN" sz="1600" b="1">
                    <a:solidFill>
                      <a:srgbClr val="000099"/>
                    </a:solidFill>
                    <a:ea typeface="宋体" panose="02010600030101010101" pitchFamily="2" charset="-122"/>
                  </a:rPr>
                  <a:t>          </a:t>
                </a:r>
                <a:r>
                  <a:rPr lang="en-US" altLang="zh-CN" sz="1600" b="1" i="1">
                    <a:solidFill>
                      <a:srgbClr val="000099"/>
                    </a:solidFill>
                    <a:ea typeface="宋体" panose="02010600030101010101" pitchFamily="2" charset="-122"/>
                  </a:rPr>
                  <a:t>x</a:t>
                </a:r>
                <a:r>
                  <a:rPr lang="en-US" altLang="zh-CN" sz="1600" b="1" i="1" baseline="-16000">
                    <a:solidFill>
                      <a:srgbClr val="000099"/>
                    </a:solidFill>
                    <a:ea typeface="宋体" panose="02010600030101010101" pitchFamily="2" charset="-122"/>
                  </a:rPr>
                  <a:t>k</a:t>
                </a:r>
                <a:r>
                  <a:rPr lang="en-US" altLang="zh-CN" sz="1600" b="1" i="1" baseline="-25000">
                    <a:solidFill>
                      <a:srgbClr val="000099"/>
                    </a:solidFill>
                    <a:ea typeface="宋体" panose="02010600030101010101" pitchFamily="2" charset="-122"/>
                  </a:rPr>
                  <a:t>            </a:t>
                </a:r>
                <a:r>
                  <a:rPr lang="en-US" altLang="zh-CN" sz="1600">
                    <a:solidFill>
                      <a:srgbClr val="000099"/>
                    </a:solidFill>
                    <a:latin typeface="宋体" panose="02010600030101010101" pitchFamily="2" charset="-122"/>
                    <a:ea typeface="宋体" panose="02010600030101010101" pitchFamily="2" charset="-122"/>
                  </a:rPr>
                  <a:t>…</a:t>
                </a:r>
                <a:endParaRPr lang="en-US" altLang="zh-CN" sz="1600">
                  <a:solidFill>
                    <a:srgbClr val="000099"/>
                  </a:solidFill>
                  <a:ea typeface="宋体" panose="02010600030101010101" pitchFamily="2" charset="-122"/>
                </a:endParaRPr>
              </a:p>
            </p:txBody>
          </p:sp>
          <p:sp>
            <p:nvSpPr>
              <p:cNvPr id="1265699" name="Line 35"/>
              <p:cNvSpPr>
                <a:spLocks noChangeShapeType="1"/>
              </p:cNvSpPr>
              <p:nvPr/>
            </p:nvSpPr>
            <p:spPr bwMode="auto">
              <a:xfrm>
                <a:off x="893" y="2194"/>
                <a:ext cx="3266" cy="0"/>
              </a:xfrm>
              <a:prstGeom prst="line">
                <a:avLst/>
              </a:prstGeom>
              <a:noFill/>
              <a:ln w="9525">
                <a:solidFill>
                  <a:srgbClr val="FF6600"/>
                </a:solidFill>
                <a:round/>
              </a:ln>
              <a:effectLst/>
            </p:spPr>
            <p:txBody>
              <a:bodyPr wrap="none"/>
              <a:lstStyle/>
              <a:p>
                <a:endParaRPr lang="zh-CN" altLang="en-US"/>
              </a:p>
            </p:txBody>
          </p:sp>
          <p:sp>
            <p:nvSpPr>
              <p:cNvPr id="1265700" name="Line 36"/>
              <p:cNvSpPr>
                <a:spLocks noChangeShapeType="1"/>
              </p:cNvSpPr>
              <p:nvPr/>
            </p:nvSpPr>
            <p:spPr bwMode="auto">
              <a:xfrm flipV="1">
                <a:off x="1211" y="2000"/>
                <a:ext cx="0" cy="445"/>
              </a:xfrm>
              <a:prstGeom prst="line">
                <a:avLst/>
              </a:prstGeom>
              <a:noFill/>
              <a:ln w="9525">
                <a:solidFill>
                  <a:srgbClr val="FF6600"/>
                </a:solidFill>
                <a:round/>
              </a:ln>
              <a:effectLst/>
            </p:spPr>
            <p:txBody>
              <a:bodyPr wrap="none"/>
              <a:lstStyle/>
              <a:p>
                <a:endParaRPr lang="zh-CN" altLang="en-US"/>
              </a:p>
            </p:txBody>
          </p:sp>
          <p:sp>
            <p:nvSpPr>
              <p:cNvPr id="1265701" name="Rectangle 37"/>
              <p:cNvSpPr>
                <a:spLocks noChangeArrowheads="1"/>
              </p:cNvSpPr>
              <p:nvPr/>
            </p:nvSpPr>
            <p:spPr bwMode="auto">
              <a:xfrm>
                <a:off x="938" y="1949"/>
                <a:ext cx="246" cy="139"/>
              </a:xfrm>
              <a:prstGeom prst="rect">
                <a:avLst/>
              </a:prstGeom>
              <a:noFill/>
              <a:ln w="9525">
                <a:noFill/>
                <a:miter lim="800000"/>
              </a:ln>
              <a:effectLst/>
            </p:spPr>
            <p:txBody>
              <a:bodyPr wrap="none" lIns="71676" tIns="35838" rIns="71676" bIns="35838">
                <a:spAutoFit/>
              </a:bodyPr>
              <a:lstStyle/>
              <a:p>
                <a:pPr defTabSz="717550"/>
                <a:r>
                  <a:rPr lang="en-US" altLang="zh-CN" sz="1900" b="1" i="1">
                    <a:solidFill>
                      <a:srgbClr val="000099"/>
                    </a:solidFill>
                    <a:ea typeface="宋体" panose="02010600030101010101" pitchFamily="2" charset="-122"/>
                  </a:rPr>
                  <a:t>X  </a:t>
                </a:r>
                <a:endParaRPr lang="en-US" altLang="zh-CN" sz="1900" b="1" baseline="-25000">
                  <a:solidFill>
                    <a:srgbClr val="000099"/>
                  </a:solidFill>
                  <a:ea typeface="宋体" panose="02010600030101010101" pitchFamily="2" charset="-122"/>
                </a:endParaRPr>
              </a:p>
            </p:txBody>
          </p:sp>
          <p:sp>
            <p:nvSpPr>
              <p:cNvPr id="1265702" name="Rectangle 38"/>
              <p:cNvSpPr>
                <a:spLocks noChangeArrowheads="1"/>
              </p:cNvSpPr>
              <p:nvPr/>
            </p:nvSpPr>
            <p:spPr bwMode="auto">
              <a:xfrm>
                <a:off x="910" y="2138"/>
                <a:ext cx="385" cy="139"/>
              </a:xfrm>
              <a:prstGeom prst="rect">
                <a:avLst/>
              </a:prstGeom>
              <a:noFill/>
              <a:ln w="9525">
                <a:noFill/>
                <a:miter lim="800000"/>
              </a:ln>
              <a:effectLst/>
            </p:spPr>
            <p:txBody>
              <a:bodyPr lIns="71676" tIns="35838" rIns="71676" bIns="35838">
                <a:spAutoFit/>
              </a:bodyPr>
              <a:lstStyle/>
              <a:p>
                <a:pPr defTabSz="717550"/>
                <a:r>
                  <a:rPr lang="en-US" altLang="zh-CN" sz="1900" b="1" i="1">
                    <a:solidFill>
                      <a:srgbClr val="000099"/>
                    </a:solidFill>
                    <a:ea typeface="宋体" panose="02010600030101010101" pitchFamily="2" charset="-122"/>
                  </a:rPr>
                  <a:t>p</a:t>
                </a:r>
                <a:r>
                  <a:rPr lang="en-US" altLang="zh-CN" sz="1900" b="1" i="1" baseline="-25000">
                    <a:solidFill>
                      <a:srgbClr val="000099"/>
                    </a:solidFill>
                    <a:ea typeface="宋体" panose="02010600030101010101" pitchFamily="2" charset="-122"/>
                  </a:rPr>
                  <a:t>k</a:t>
                </a:r>
              </a:p>
            </p:txBody>
          </p:sp>
        </p:grpSp>
        <p:sp>
          <p:nvSpPr>
            <p:cNvPr id="1265703" name="Text Box 39"/>
            <p:cNvSpPr txBox="1">
              <a:spLocks noChangeArrowheads="1"/>
            </p:cNvSpPr>
            <p:nvPr/>
          </p:nvSpPr>
          <p:spPr bwMode="auto">
            <a:xfrm>
              <a:off x="1211" y="2190"/>
              <a:ext cx="3038" cy="121"/>
            </a:xfrm>
            <a:prstGeom prst="rect">
              <a:avLst/>
            </a:prstGeom>
            <a:noFill/>
            <a:ln w="9525">
              <a:noFill/>
              <a:miter lim="800000"/>
            </a:ln>
            <a:effectLst/>
          </p:spPr>
          <p:txBody>
            <a:bodyPr lIns="71676" tIns="35838" rIns="71676" bIns="35838">
              <a:spAutoFit/>
            </a:bodyPr>
            <a:lstStyle/>
            <a:p>
              <a:pPr defTabSz="717550"/>
              <a:r>
                <a:rPr lang="en-US" altLang="zh-CN" sz="1600" b="1" i="1" dirty="0">
                  <a:solidFill>
                    <a:srgbClr val="000099"/>
                  </a:solidFill>
                  <a:ea typeface="宋体" panose="02010600030101010101" pitchFamily="2" charset="-122"/>
                </a:rPr>
                <a:t>f </a:t>
              </a:r>
              <a:r>
                <a:rPr lang="en-US" altLang="zh-CN" sz="1600" b="1" dirty="0">
                  <a:solidFill>
                    <a:srgbClr val="000099"/>
                  </a:solidFill>
                  <a:ea typeface="宋体" panose="02010600030101010101" pitchFamily="2" charset="-122"/>
                </a:rPr>
                <a:t>(</a:t>
              </a:r>
              <a:r>
                <a:rPr lang="en-US" altLang="zh-CN" sz="1600" b="1" i="1" dirty="0">
                  <a:solidFill>
                    <a:srgbClr val="000099"/>
                  </a:solidFill>
                  <a:ea typeface="宋体" panose="02010600030101010101" pitchFamily="2" charset="-122"/>
                </a:rPr>
                <a:t>x</a:t>
              </a:r>
              <a:r>
                <a:rPr lang="en-US" altLang="zh-CN" sz="1600" b="1" baseline="-16000" dirty="0">
                  <a:solidFill>
                    <a:srgbClr val="000099"/>
                  </a:solidFill>
                  <a:ea typeface="宋体" panose="02010600030101010101" pitchFamily="2" charset="-122"/>
                </a:rPr>
                <a:t>1</a:t>
              </a:r>
              <a:r>
                <a:rPr lang="en-US" altLang="zh-CN" sz="1600" b="1" dirty="0">
                  <a:solidFill>
                    <a:srgbClr val="000099"/>
                  </a:solidFill>
                  <a:ea typeface="宋体" panose="02010600030101010101" pitchFamily="2" charset="-122"/>
                </a:rPr>
                <a:t>)</a:t>
              </a:r>
              <a:r>
                <a:rPr lang="el-GR" altLang="zh-CN" sz="1600" b="1" dirty="0">
                  <a:solidFill>
                    <a:srgbClr val="000099"/>
                  </a:solidFill>
                  <a:ea typeface="宋体" panose="02010600030101010101" pitchFamily="2" charset="-122"/>
                  <a:cs typeface="Times New Roman" panose="02020603050405020304" pitchFamily="18" charset="0"/>
                  <a:sym typeface="Symbol" panose="05050102010706020507" pitchFamily="18" charset="2"/>
                </a:rPr>
                <a:t></a:t>
              </a:r>
              <a:r>
                <a:rPr lang="en-US" altLang="zh-CN" sz="1600" b="1" i="1" dirty="0">
                  <a:solidFill>
                    <a:srgbClr val="000099"/>
                  </a:solidFill>
                  <a:ea typeface="宋体" panose="02010600030101010101" pitchFamily="2" charset="-122"/>
                </a:rPr>
                <a:t>x</a:t>
              </a:r>
              <a:r>
                <a:rPr lang="en-US" altLang="zh-CN" sz="1600" b="1" baseline="-16000" dirty="0">
                  <a:solidFill>
                    <a:srgbClr val="000099"/>
                  </a:solidFill>
                  <a:ea typeface="宋体" panose="02010600030101010101" pitchFamily="2" charset="-122"/>
                </a:rPr>
                <a:t>1            </a:t>
              </a:r>
              <a:r>
                <a:rPr lang="en-US" altLang="zh-CN" sz="1600" b="1" dirty="0">
                  <a:solidFill>
                    <a:srgbClr val="000099"/>
                  </a:solidFill>
                  <a:ea typeface="宋体" panose="02010600030101010101" pitchFamily="2" charset="-122"/>
                </a:rPr>
                <a:t> </a:t>
              </a:r>
              <a:r>
                <a:rPr lang="en-US" altLang="zh-CN" sz="1600" b="1" i="1" dirty="0">
                  <a:solidFill>
                    <a:srgbClr val="000099"/>
                  </a:solidFill>
                  <a:ea typeface="宋体" panose="02010600030101010101" pitchFamily="2" charset="-122"/>
                </a:rPr>
                <a:t>f </a:t>
              </a:r>
              <a:r>
                <a:rPr lang="en-US" altLang="zh-CN" sz="1600" b="1" dirty="0">
                  <a:solidFill>
                    <a:srgbClr val="000099"/>
                  </a:solidFill>
                  <a:ea typeface="宋体" panose="02010600030101010101" pitchFamily="2" charset="-122"/>
                </a:rPr>
                <a:t>(</a:t>
              </a:r>
              <a:r>
                <a:rPr lang="en-US" altLang="zh-CN" sz="1600" b="1" i="1" dirty="0">
                  <a:solidFill>
                    <a:srgbClr val="000099"/>
                  </a:solidFill>
                  <a:ea typeface="宋体" panose="02010600030101010101" pitchFamily="2" charset="-122"/>
                </a:rPr>
                <a:t>x</a:t>
              </a:r>
              <a:r>
                <a:rPr lang="en-US" altLang="zh-CN" sz="1600" b="1" baseline="-16000" dirty="0">
                  <a:solidFill>
                    <a:srgbClr val="000099"/>
                  </a:solidFill>
                  <a:ea typeface="宋体" panose="02010600030101010101" pitchFamily="2" charset="-122"/>
                </a:rPr>
                <a:t>2</a:t>
              </a:r>
              <a:r>
                <a:rPr lang="en-US" altLang="zh-CN" sz="1600" b="1" dirty="0">
                  <a:solidFill>
                    <a:srgbClr val="000099"/>
                  </a:solidFill>
                  <a:ea typeface="宋体" panose="02010600030101010101" pitchFamily="2" charset="-122"/>
                </a:rPr>
                <a:t>)</a:t>
              </a:r>
              <a:r>
                <a:rPr lang="el-GR" altLang="zh-CN" sz="1600" b="1" dirty="0">
                  <a:solidFill>
                    <a:srgbClr val="000099"/>
                  </a:solidFill>
                  <a:ea typeface="宋体" panose="02010600030101010101" pitchFamily="2" charset="-122"/>
                  <a:sym typeface="Symbol" panose="05050102010706020507" pitchFamily="18" charset="2"/>
                </a:rPr>
                <a:t></a:t>
              </a:r>
              <a:r>
                <a:rPr lang="en-US" altLang="zh-CN" sz="1600" b="1" i="1" dirty="0">
                  <a:solidFill>
                    <a:srgbClr val="000099"/>
                  </a:solidFill>
                  <a:ea typeface="宋体" panose="02010600030101010101" pitchFamily="2" charset="-122"/>
                </a:rPr>
                <a:t>x</a:t>
              </a:r>
              <a:r>
                <a:rPr lang="en-US" altLang="zh-CN" sz="1600" b="1" baseline="-16000" dirty="0">
                  <a:solidFill>
                    <a:srgbClr val="000099"/>
                  </a:solidFill>
                  <a:ea typeface="宋体" panose="02010600030101010101" pitchFamily="2" charset="-122"/>
                </a:rPr>
                <a:t>2</a:t>
              </a:r>
              <a:r>
                <a:rPr lang="en-US" altLang="zh-CN" sz="1600" b="1" dirty="0">
                  <a:solidFill>
                    <a:srgbClr val="000099"/>
                  </a:solidFill>
                  <a:ea typeface="宋体" panose="02010600030101010101" pitchFamily="2" charset="-122"/>
                </a:rPr>
                <a:t>    </a:t>
              </a:r>
              <a:r>
                <a:rPr lang="en-US" altLang="zh-CN" sz="1600" dirty="0">
                  <a:solidFill>
                    <a:srgbClr val="000099"/>
                  </a:solidFill>
                  <a:latin typeface="宋体" panose="02010600030101010101" pitchFamily="2" charset="-122"/>
                  <a:ea typeface="宋体" panose="02010600030101010101" pitchFamily="2" charset="-122"/>
                </a:rPr>
                <a:t>…</a:t>
              </a:r>
              <a:r>
                <a:rPr lang="en-US" altLang="zh-CN" sz="1600" b="1" dirty="0">
                  <a:solidFill>
                    <a:srgbClr val="000099"/>
                  </a:solidFill>
                  <a:ea typeface="宋体" panose="02010600030101010101" pitchFamily="2" charset="-122"/>
                </a:rPr>
                <a:t>     </a:t>
              </a:r>
              <a:r>
                <a:rPr lang="en-US" altLang="zh-CN" sz="1600" b="1" i="1" dirty="0">
                  <a:solidFill>
                    <a:srgbClr val="000099"/>
                  </a:solidFill>
                  <a:ea typeface="宋体" panose="02010600030101010101" pitchFamily="2" charset="-122"/>
                </a:rPr>
                <a:t>f </a:t>
              </a:r>
              <a:r>
                <a:rPr lang="en-US" altLang="zh-CN" sz="1600" b="1" dirty="0">
                  <a:solidFill>
                    <a:srgbClr val="000099"/>
                  </a:solidFill>
                  <a:ea typeface="宋体" panose="02010600030101010101" pitchFamily="2" charset="-122"/>
                </a:rPr>
                <a:t>(</a:t>
              </a:r>
              <a:r>
                <a:rPr lang="en-US" altLang="zh-CN" sz="1600" b="1" i="1" dirty="0" err="1">
                  <a:solidFill>
                    <a:srgbClr val="000099"/>
                  </a:solidFill>
                  <a:ea typeface="宋体" panose="02010600030101010101" pitchFamily="2" charset="-122"/>
                </a:rPr>
                <a:t>x</a:t>
              </a:r>
              <a:r>
                <a:rPr lang="en-US" altLang="zh-CN" sz="1600" b="1" i="1" baseline="-16000" dirty="0" err="1">
                  <a:solidFill>
                    <a:srgbClr val="000099"/>
                  </a:solidFill>
                  <a:ea typeface="宋体" panose="02010600030101010101" pitchFamily="2" charset="-122"/>
                </a:rPr>
                <a:t>k</a:t>
              </a:r>
              <a:r>
                <a:rPr lang="en-US" altLang="zh-CN" sz="1600" b="1" dirty="0">
                  <a:solidFill>
                    <a:srgbClr val="000099"/>
                  </a:solidFill>
                  <a:ea typeface="宋体" panose="02010600030101010101" pitchFamily="2" charset="-122"/>
                </a:rPr>
                <a:t>)</a:t>
              </a:r>
              <a:r>
                <a:rPr lang="en-US" altLang="zh-CN" sz="1600" b="1" i="1" baseline="-25000" dirty="0">
                  <a:solidFill>
                    <a:srgbClr val="000099"/>
                  </a:solidFill>
                  <a:ea typeface="宋体" panose="02010600030101010101" pitchFamily="2" charset="-122"/>
                </a:rPr>
                <a:t> </a:t>
              </a:r>
              <a:r>
                <a:rPr lang="el-GR" altLang="zh-CN" sz="1600" b="1" dirty="0">
                  <a:solidFill>
                    <a:srgbClr val="000099"/>
                  </a:solidFill>
                  <a:ea typeface="宋体" panose="02010600030101010101" pitchFamily="2" charset="-122"/>
                  <a:sym typeface="Symbol" panose="05050102010706020507" pitchFamily="18" charset="2"/>
                </a:rPr>
                <a:t></a:t>
              </a:r>
              <a:r>
                <a:rPr lang="en-US" altLang="zh-CN" sz="1600" b="1" i="1" dirty="0" err="1">
                  <a:solidFill>
                    <a:srgbClr val="000099"/>
                  </a:solidFill>
                  <a:ea typeface="宋体" panose="02010600030101010101" pitchFamily="2" charset="-122"/>
                </a:rPr>
                <a:t>x</a:t>
              </a:r>
              <a:r>
                <a:rPr lang="en-US" altLang="zh-CN" sz="1600" b="1" i="1" baseline="-16000" dirty="0" err="1">
                  <a:solidFill>
                    <a:srgbClr val="000099"/>
                  </a:solidFill>
                  <a:ea typeface="宋体" panose="02010600030101010101" pitchFamily="2" charset="-122"/>
                </a:rPr>
                <a:t>k</a:t>
              </a:r>
              <a:r>
                <a:rPr lang="en-US" altLang="zh-CN" sz="1600" b="1" i="1" baseline="-25000" dirty="0">
                  <a:solidFill>
                    <a:srgbClr val="000099"/>
                  </a:solidFill>
                  <a:ea typeface="宋体" panose="02010600030101010101" pitchFamily="2" charset="-122"/>
                </a:rPr>
                <a:t>   </a:t>
              </a:r>
              <a:r>
                <a:rPr lang="en-US" altLang="zh-CN" sz="1600" dirty="0">
                  <a:solidFill>
                    <a:srgbClr val="000099"/>
                  </a:solidFill>
                  <a:latin typeface="宋体" panose="02010600030101010101" pitchFamily="2" charset="-122"/>
                  <a:ea typeface="宋体" panose="02010600030101010101" pitchFamily="2" charset="-122"/>
                </a:rPr>
                <a:t>…</a:t>
              </a:r>
              <a:endParaRPr lang="en-US" altLang="zh-CN" sz="1600" dirty="0">
                <a:solidFill>
                  <a:srgbClr val="000099"/>
                </a:solidFill>
                <a:ea typeface="宋体" panose="02010600030101010101" pitchFamily="2" charset="-122"/>
              </a:endParaRPr>
            </a:p>
          </p:txBody>
        </p:sp>
      </p:grpSp>
      <p:sp>
        <p:nvSpPr>
          <p:cNvPr id="1265704" name="Rectangle 40"/>
          <p:cNvSpPr>
            <a:spLocks noChangeArrowheads="1"/>
          </p:cNvSpPr>
          <p:nvPr/>
        </p:nvSpPr>
        <p:spPr bwMode="auto">
          <a:xfrm>
            <a:off x="1077913" y="2781300"/>
            <a:ext cx="8066087" cy="369332"/>
          </a:xfrm>
          <a:prstGeom prst="rect">
            <a:avLst/>
          </a:prstGeom>
          <a:noFill/>
          <a:ln w="9525">
            <a:noFill/>
            <a:miter lim="800000"/>
          </a:ln>
          <a:effectLst/>
        </p:spPr>
        <p:txBody>
          <a:bodyPr>
            <a:spAutoFit/>
          </a:bodyPr>
          <a:lstStyle/>
          <a:p>
            <a:r>
              <a:rPr lang="zh-CN" altLang="en-US" b="1" dirty="0">
                <a:ea typeface="宋体" panose="02010600030101010101" pitchFamily="2" charset="-122"/>
              </a:rPr>
              <a:t>因此 </a:t>
            </a:r>
            <a:r>
              <a:rPr lang="en-US" altLang="zh-CN" b="1" i="1" dirty="0">
                <a:solidFill>
                  <a:srgbClr val="0000CC"/>
                </a:solidFill>
                <a:ea typeface="宋体" panose="02010600030101010101" pitchFamily="2" charset="-122"/>
              </a:rPr>
              <a:t>X  </a:t>
            </a:r>
            <a:r>
              <a:rPr lang="en-US" altLang="zh-CN" b="1" dirty="0">
                <a:solidFill>
                  <a:srgbClr val="0000CC"/>
                </a:solidFill>
                <a:ea typeface="宋体" panose="02010600030101010101" pitchFamily="2" charset="-122"/>
              </a:rPr>
              <a:t>≈</a:t>
            </a:r>
            <a:r>
              <a:rPr lang="en-US" altLang="zh-CN" b="1" i="1" dirty="0">
                <a:solidFill>
                  <a:srgbClr val="0000CC"/>
                </a:solidFill>
                <a:ea typeface="宋体" panose="02010600030101010101" pitchFamily="2" charset="-122"/>
              </a:rPr>
              <a:t> </a:t>
            </a:r>
            <a:r>
              <a:rPr lang="zh-CN" altLang="en-US" b="1" dirty="0">
                <a:solidFill>
                  <a:srgbClr val="0000CC"/>
                </a:solidFill>
                <a:ea typeface="宋体" panose="02010600030101010101" pitchFamily="2" charset="-122"/>
              </a:rPr>
              <a:t>取值 </a:t>
            </a:r>
            <a:r>
              <a:rPr lang="en-US" altLang="zh-CN" b="1" i="1" dirty="0" err="1">
                <a:solidFill>
                  <a:srgbClr val="0000CC"/>
                </a:solidFill>
                <a:ea typeface="宋体" panose="02010600030101010101" pitchFamily="2" charset="-122"/>
              </a:rPr>
              <a:t>x</a:t>
            </a:r>
            <a:r>
              <a:rPr lang="en-US" altLang="zh-CN" sz="1800" b="1" i="1" dirty="0" err="1">
                <a:solidFill>
                  <a:srgbClr val="0000CC"/>
                </a:solidFill>
                <a:ea typeface="宋体" panose="02010600030101010101" pitchFamily="2" charset="-122"/>
              </a:rPr>
              <a:t>k</a:t>
            </a:r>
            <a:r>
              <a:rPr lang="zh-CN" altLang="en-US" b="1" dirty="0">
                <a:solidFill>
                  <a:srgbClr val="0000CC"/>
                </a:solidFill>
                <a:ea typeface="宋体" panose="02010600030101010101" pitchFamily="2" charset="-122"/>
              </a:rPr>
              <a:t>、概率为                            的离散型随机变量</a:t>
            </a:r>
            <a:r>
              <a:rPr lang="en-US" altLang="zh-CN" b="1" dirty="0">
                <a:ea typeface="宋体" panose="02010600030101010101" pitchFamily="2" charset="-122"/>
              </a:rPr>
              <a:t>,</a:t>
            </a:r>
          </a:p>
        </p:txBody>
      </p:sp>
      <p:graphicFrame>
        <p:nvGraphicFramePr>
          <p:cNvPr id="1265705" name="Object 41"/>
          <p:cNvGraphicFramePr>
            <a:graphicFrameLocks noChangeAspect="1"/>
          </p:cNvGraphicFramePr>
          <p:nvPr/>
        </p:nvGraphicFramePr>
        <p:xfrm>
          <a:off x="3657600" y="2743200"/>
          <a:ext cx="1511300" cy="566738"/>
        </p:xfrm>
        <a:graphic>
          <a:graphicData uri="http://schemas.openxmlformats.org/presentationml/2006/ole">
            <mc:AlternateContent xmlns:mc="http://schemas.openxmlformats.org/markup-compatibility/2006">
              <mc:Choice xmlns:v="urn:schemas-microsoft-com:vml" Requires="v">
                <p:oleObj spid="_x0000_s133136" name="Equation" r:id="rId8" imgW="14630400" imgH="5486400" progId="">
                  <p:embed/>
                </p:oleObj>
              </mc:Choice>
              <mc:Fallback>
                <p:oleObj name="Equation" r:id="rId8" imgW="14630400" imgH="5486400" progId="">
                  <p:embed/>
                  <p:pic>
                    <p:nvPicPr>
                      <p:cNvPr id="1265705" name="Object 41"/>
                      <p:cNvPicPr>
                        <a:picLocks noChangeAspect="1"/>
                      </p:cNvPicPr>
                      <p:nvPr/>
                    </p:nvPicPr>
                    <p:blipFill>
                      <a:blip r:embed="rId9"/>
                      <a:stretch>
                        <a:fillRect/>
                      </a:stretch>
                    </p:blipFill>
                    <p:spPr>
                      <a:xfrm>
                        <a:off x="3657600" y="2743200"/>
                        <a:ext cx="1511300" cy="566738"/>
                      </a:xfrm>
                      <a:prstGeom prst="rect">
                        <a:avLst/>
                      </a:prstGeom>
                      <a:noFill/>
                      <a:ln w="9525">
                        <a:noFill/>
                      </a:ln>
                    </p:spPr>
                  </p:pic>
                </p:oleObj>
              </mc:Fallback>
            </mc:AlternateContent>
          </a:graphicData>
        </a:graphic>
      </p:graphicFrame>
    </p:spTree>
    <p:extLst>
      <p:ext uri="{BB962C8B-B14F-4D97-AF65-F5344CB8AC3E}">
        <p14:creationId xmlns:p14="http://schemas.microsoft.com/office/powerpoint/2010/main" val="11664569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65669"/>
                                        </p:tgtEl>
                                        <p:attrNameLst>
                                          <p:attrName>style.visibility</p:attrName>
                                        </p:attrNameLst>
                                      </p:cBhvr>
                                      <p:to>
                                        <p:strVal val="visible"/>
                                      </p:to>
                                    </p:set>
                                    <p:animEffect transition="in" filter="wipe(left)">
                                      <p:cBhvr>
                                        <p:cTn id="7" dur="500"/>
                                        <p:tgtEl>
                                          <p:spTgt spid="126566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1265694"/>
                                        </p:tgtEl>
                                        <p:attrNameLst>
                                          <p:attrName>style.visibility</p:attrName>
                                        </p:attrNameLst>
                                      </p:cBhvr>
                                      <p:to>
                                        <p:strVal val="visible"/>
                                      </p:to>
                                    </p:set>
                                    <p:animEffect transition="in" filter="slide(fromLeft)">
                                      <p:cBhvr>
                                        <p:cTn id="17" dur="500"/>
                                        <p:tgtEl>
                                          <p:spTgt spid="1265694"/>
                                        </p:tgtEl>
                                      </p:cBhvr>
                                    </p:animEffect>
                                  </p:childTnLst>
                                </p:cTn>
                              </p:par>
                            </p:childTnLst>
                          </p:cTn>
                        </p:par>
                        <p:par>
                          <p:cTn id="18" fill="hold">
                            <p:stCondLst>
                              <p:cond delay="500"/>
                            </p:stCondLst>
                            <p:childTnLst>
                              <p:par>
                                <p:cTn id="19" presetID="23" presetClass="entr" presetSubtype="36" fill="hold" nodeType="afterEffect">
                                  <p:stCondLst>
                                    <p:cond delay="0"/>
                                  </p:stCondLst>
                                  <p:childTnLst>
                                    <p:set>
                                      <p:cBhvr>
                                        <p:cTn id="20" dur="1" fill="hold">
                                          <p:stCondLst>
                                            <p:cond delay="0"/>
                                          </p:stCondLst>
                                        </p:cTn>
                                        <p:tgtEl>
                                          <p:spTgt spid="1265695"/>
                                        </p:tgtEl>
                                        <p:attrNameLst>
                                          <p:attrName>style.visibility</p:attrName>
                                        </p:attrNameLst>
                                      </p:cBhvr>
                                      <p:to>
                                        <p:strVal val="visible"/>
                                      </p:to>
                                    </p:set>
                                    <p:anim calcmode="lin" valueType="num">
                                      <p:cBhvr>
                                        <p:cTn id="21" dur="500" fill="hold"/>
                                        <p:tgtEl>
                                          <p:spTgt spid="1265695"/>
                                        </p:tgtEl>
                                        <p:attrNameLst>
                                          <p:attrName>ppt_w</p:attrName>
                                        </p:attrNameLst>
                                      </p:cBhvr>
                                      <p:tavLst>
                                        <p:tav tm="0">
                                          <p:val>
                                            <p:strVal val="(6*min(max(#ppt_w*#ppt_h,.3),1)-7.4)/-.7*#ppt_w"/>
                                          </p:val>
                                        </p:tav>
                                        <p:tav tm="100000">
                                          <p:val>
                                            <p:strVal val="#ppt_w"/>
                                          </p:val>
                                        </p:tav>
                                      </p:tavLst>
                                    </p:anim>
                                    <p:anim calcmode="lin" valueType="num">
                                      <p:cBhvr>
                                        <p:cTn id="22" dur="500" fill="hold"/>
                                        <p:tgtEl>
                                          <p:spTgt spid="1265695"/>
                                        </p:tgtEl>
                                        <p:attrNameLst>
                                          <p:attrName>ppt_h</p:attrName>
                                        </p:attrNameLst>
                                      </p:cBhvr>
                                      <p:tavLst>
                                        <p:tav tm="0">
                                          <p:val>
                                            <p:strVal val="(6*min(max(#ppt_w*#ppt_h,.3),1)-7.4)/-.7*#ppt_h"/>
                                          </p:val>
                                        </p:tav>
                                        <p:tav tm="100000">
                                          <p:val>
                                            <p:strVal val="#ppt_h"/>
                                          </p:val>
                                        </p:tav>
                                      </p:tavLst>
                                    </p:anim>
                                    <p:anim calcmode="lin" valueType="num">
                                      <p:cBhvr>
                                        <p:cTn id="23" dur="500" fill="hold"/>
                                        <p:tgtEl>
                                          <p:spTgt spid="1265695"/>
                                        </p:tgtEl>
                                        <p:attrNameLst>
                                          <p:attrName>ppt_x</p:attrName>
                                        </p:attrNameLst>
                                      </p:cBhvr>
                                      <p:tavLst>
                                        <p:tav tm="0">
                                          <p:val>
                                            <p:fltVal val="0.5"/>
                                          </p:val>
                                        </p:tav>
                                        <p:tav tm="100000">
                                          <p:val>
                                            <p:strVal val="#ppt_x"/>
                                          </p:val>
                                        </p:tav>
                                      </p:tavLst>
                                    </p:anim>
                                    <p:anim calcmode="lin" valueType="num">
                                      <p:cBhvr>
                                        <p:cTn id="24" dur="500" fill="hold"/>
                                        <p:tgtEl>
                                          <p:spTgt spid="1265695"/>
                                        </p:tgtEl>
                                        <p:attrNameLst>
                                          <p:attrName>ppt_y</p:attrName>
                                        </p:attrNameLst>
                                      </p:cBhvr>
                                      <p:tavLst>
                                        <p:tav tm="0">
                                          <p:val>
                                            <p:strVal val="1+(6*min(max(#ppt_w*#ppt_h,.3),1)-7.4)/-.7*#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1265690"/>
                                        </p:tgtEl>
                                        <p:attrNameLst>
                                          <p:attrName>style.visibility</p:attrName>
                                        </p:attrNameLst>
                                      </p:cBhvr>
                                      <p:to>
                                        <p:strVal val="visible"/>
                                      </p:to>
                                    </p:set>
                                    <p:animEffect transition="in" filter="wipe(left)">
                                      <p:cBhvr>
                                        <p:cTn id="29" dur="3000"/>
                                        <p:tgtEl>
                                          <p:spTgt spid="12656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5669" grpId="0"/>
      <p:bldP spid="1265694"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7717" name="Text Box 5"/>
          <p:cNvSpPr txBox="1">
            <a:spLocks noChangeArrowheads="1"/>
          </p:cNvSpPr>
          <p:nvPr/>
        </p:nvSpPr>
        <p:spPr bwMode="auto">
          <a:xfrm>
            <a:off x="946150" y="1712913"/>
            <a:ext cx="8382000" cy="1117600"/>
          </a:xfrm>
          <a:prstGeom prst="rect">
            <a:avLst/>
          </a:prstGeom>
          <a:noFill/>
          <a:ln w="9525">
            <a:noFill/>
            <a:miter lim="800000"/>
          </a:ln>
        </p:spPr>
        <p:txBody>
          <a:bodyPr>
            <a:spAutoFit/>
          </a:bodyPr>
          <a:lstStyle/>
          <a:p>
            <a:pPr>
              <a:lnSpc>
                <a:spcPct val="120000"/>
              </a:lnSpc>
              <a:spcBef>
                <a:spcPct val="50000"/>
              </a:spcBef>
            </a:pPr>
            <a:r>
              <a:rPr lang="zh-CN" altLang="en-US" b="1">
                <a:solidFill>
                  <a:schemeClr val="hlink"/>
                </a:solidFill>
                <a:ea typeface="宋体" panose="02010600030101010101" pitchFamily="2" charset="-122"/>
              </a:rPr>
              <a:t>定义</a:t>
            </a:r>
            <a:r>
              <a:rPr lang="en-US" altLang="zh-CN" b="1">
                <a:solidFill>
                  <a:schemeClr val="hlink"/>
                </a:solidFill>
                <a:ea typeface="宋体" panose="02010600030101010101" pitchFamily="2" charset="-122"/>
              </a:rPr>
              <a:t>2</a:t>
            </a:r>
            <a:r>
              <a:rPr lang="en-US" altLang="zh-CN" b="1">
                <a:ea typeface="宋体" panose="02010600030101010101" pitchFamily="2" charset="-122"/>
              </a:rPr>
              <a:t>   </a:t>
            </a:r>
            <a:r>
              <a:rPr lang="zh-CN" altLang="en-US" b="1">
                <a:ea typeface="宋体" panose="02010600030101010101" pitchFamily="2" charset="-122"/>
              </a:rPr>
              <a:t>设</a:t>
            </a:r>
            <a:r>
              <a:rPr lang="en-US" altLang="zh-CN" b="1" i="1">
                <a:ea typeface="宋体" panose="02010600030101010101" pitchFamily="2" charset="-122"/>
              </a:rPr>
              <a:t>X</a:t>
            </a:r>
            <a:r>
              <a:rPr lang="zh-CN" altLang="en-US" b="1">
                <a:ea typeface="宋体" panose="02010600030101010101" pitchFamily="2" charset="-122"/>
              </a:rPr>
              <a:t>是连续型随机变量，其密度函数为 </a:t>
            </a:r>
            <a:r>
              <a:rPr lang="en-US" altLang="zh-CN" b="1" i="1">
                <a:ea typeface="宋体" panose="02010600030101010101" pitchFamily="2" charset="-122"/>
              </a:rPr>
              <a:t>f </a:t>
            </a:r>
            <a:r>
              <a:rPr lang="en-US" altLang="zh-CN" b="1">
                <a:ea typeface="宋体" panose="02010600030101010101" pitchFamily="2" charset="-122"/>
              </a:rPr>
              <a:t>(</a:t>
            </a:r>
            <a:r>
              <a:rPr lang="en-US" altLang="zh-CN" b="1" i="1">
                <a:ea typeface="宋体" panose="02010600030101010101" pitchFamily="2" charset="-122"/>
              </a:rPr>
              <a:t>x</a:t>
            </a:r>
            <a:r>
              <a:rPr lang="en-US" altLang="zh-CN" b="1">
                <a:ea typeface="宋体" panose="02010600030101010101" pitchFamily="2" charset="-122"/>
              </a:rPr>
              <a:t>),</a:t>
            </a:r>
            <a:r>
              <a:rPr lang="zh-CN" altLang="en-US" b="1">
                <a:ea typeface="宋体" panose="02010600030101010101" pitchFamily="2" charset="-122"/>
              </a:rPr>
              <a:t>如果积分</a:t>
            </a:r>
          </a:p>
        </p:txBody>
      </p:sp>
      <p:graphicFrame>
        <p:nvGraphicFramePr>
          <p:cNvPr id="1267718" name="Object 6"/>
          <p:cNvGraphicFramePr>
            <a:graphicFrameLocks noChangeAspect="1"/>
          </p:cNvGraphicFramePr>
          <p:nvPr/>
        </p:nvGraphicFramePr>
        <p:xfrm>
          <a:off x="2927350" y="2779713"/>
          <a:ext cx="2530475" cy="698500"/>
        </p:xfrm>
        <a:graphic>
          <a:graphicData uri="http://schemas.openxmlformats.org/presentationml/2006/ole">
            <mc:AlternateContent xmlns:mc="http://schemas.openxmlformats.org/markup-compatibility/2006">
              <mc:Choice xmlns:v="urn:schemas-microsoft-com:vml" Requires="v">
                <p:oleObj spid="_x0000_s134154" name="Equation" r:id="rId4" imgW="36271200" imgH="10058400" progId="">
                  <p:embed/>
                </p:oleObj>
              </mc:Choice>
              <mc:Fallback>
                <p:oleObj name="Equation" r:id="rId4" imgW="36271200" imgH="10058400" progId="">
                  <p:embed/>
                  <p:pic>
                    <p:nvPicPr>
                      <p:cNvPr id="1267718" name="Object 6"/>
                      <p:cNvPicPr>
                        <a:picLocks noChangeAspect="1"/>
                      </p:cNvPicPr>
                      <p:nvPr/>
                    </p:nvPicPr>
                    <p:blipFill>
                      <a:blip r:embed="rId5"/>
                      <a:stretch>
                        <a:fillRect/>
                      </a:stretch>
                    </p:blipFill>
                    <p:spPr>
                      <a:xfrm>
                        <a:off x="2927350" y="2779713"/>
                        <a:ext cx="2530475" cy="698500"/>
                      </a:xfrm>
                      <a:prstGeom prst="rect">
                        <a:avLst/>
                      </a:prstGeom>
                      <a:noFill/>
                      <a:ln w="9525">
                        <a:noFill/>
                      </a:ln>
                    </p:spPr>
                  </p:pic>
                </p:oleObj>
              </mc:Fallback>
            </mc:AlternateContent>
          </a:graphicData>
        </a:graphic>
      </p:graphicFrame>
      <p:sp>
        <p:nvSpPr>
          <p:cNvPr id="1267719" name="Rectangle 7"/>
          <p:cNvSpPr>
            <a:spLocks noChangeArrowheads="1"/>
          </p:cNvSpPr>
          <p:nvPr/>
        </p:nvSpPr>
        <p:spPr bwMode="auto">
          <a:xfrm>
            <a:off x="1044575" y="3644900"/>
            <a:ext cx="8229600" cy="519113"/>
          </a:xfrm>
          <a:prstGeom prst="rect">
            <a:avLst/>
          </a:prstGeom>
          <a:noFill/>
          <a:ln w="9525">
            <a:noFill/>
            <a:miter lim="800000"/>
          </a:ln>
          <a:effectLst/>
        </p:spPr>
        <p:txBody>
          <a:bodyPr anchor="ctr">
            <a:spAutoFit/>
          </a:bodyPr>
          <a:lstStyle/>
          <a:p>
            <a:r>
              <a:rPr lang="zh-CN" altLang="en-US" b="1">
                <a:ea typeface="宋体" panose="02010600030101010101" pitchFamily="2" charset="-122"/>
              </a:rPr>
              <a:t>绝对收敛</a:t>
            </a:r>
            <a:r>
              <a:rPr lang="en-US" altLang="zh-CN" b="1">
                <a:ea typeface="宋体" panose="02010600030101010101" pitchFamily="2" charset="-122"/>
              </a:rPr>
              <a:t>,</a:t>
            </a:r>
            <a:r>
              <a:rPr lang="zh-CN" altLang="en-US" b="1">
                <a:ea typeface="宋体" panose="02010600030101010101" pitchFamily="2" charset="-122"/>
              </a:rPr>
              <a:t>则称此积分值为</a:t>
            </a:r>
            <a:r>
              <a:rPr lang="en-US" altLang="zh-CN" b="1" i="1">
                <a:solidFill>
                  <a:schemeClr val="accent2"/>
                </a:solidFill>
                <a:ea typeface="宋体" panose="02010600030101010101" pitchFamily="2" charset="-122"/>
              </a:rPr>
              <a:t>X</a:t>
            </a:r>
            <a:r>
              <a:rPr lang="zh-CN" altLang="en-US" b="1">
                <a:solidFill>
                  <a:schemeClr val="accent2"/>
                </a:solidFill>
                <a:ea typeface="宋体" panose="02010600030101010101" pitchFamily="2" charset="-122"/>
              </a:rPr>
              <a:t>的数学期望</a:t>
            </a:r>
            <a:r>
              <a:rPr lang="en-US" altLang="zh-CN" b="1">
                <a:ea typeface="宋体" panose="02010600030101010101" pitchFamily="2" charset="-122"/>
              </a:rPr>
              <a:t>, </a:t>
            </a:r>
            <a:r>
              <a:rPr lang="zh-CN" altLang="en-US" b="1">
                <a:ea typeface="宋体" panose="02010600030101010101" pitchFamily="2" charset="-122"/>
              </a:rPr>
              <a:t>即</a:t>
            </a:r>
          </a:p>
        </p:txBody>
      </p:sp>
      <p:sp>
        <p:nvSpPr>
          <p:cNvPr id="1267721" name="Text Box 9"/>
          <p:cNvSpPr txBox="1">
            <a:spLocks noChangeArrowheads="1"/>
          </p:cNvSpPr>
          <p:nvPr/>
        </p:nvSpPr>
        <p:spPr bwMode="auto">
          <a:xfrm>
            <a:off x="869950" y="5478463"/>
            <a:ext cx="7805738" cy="1117600"/>
          </a:xfrm>
          <a:prstGeom prst="rect">
            <a:avLst/>
          </a:prstGeom>
          <a:noFill/>
          <a:ln w="9525">
            <a:noFill/>
            <a:miter lim="800000"/>
          </a:ln>
        </p:spPr>
        <p:txBody>
          <a:bodyPr>
            <a:spAutoFit/>
          </a:bodyPr>
          <a:lstStyle/>
          <a:p>
            <a:pPr>
              <a:lnSpc>
                <a:spcPct val="120000"/>
              </a:lnSpc>
              <a:spcBef>
                <a:spcPct val="50000"/>
              </a:spcBef>
            </a:pPr>
            <a:r>
              <a:rPr lang="zh-CN" altLang="en-US" b="1">
                <a:solidFill>
                  <a:schemeClr val="hlink"/>
                </a:solidFill>
                <a:ea typeface="宋体" panose="02010600030101010101" pitchFamily="2" charset="-122"/>
              </a:rPr>
              <a:t>请注意 </a:t>
            </a:r>
            <a:r>
              <a:rPr lang="en-US" altLang="zh-CN" b="1">
                <a:solidFill>
                  <a:schemeClr val="hlink"/>
                </a:solidFill>
                <a:ea typeface="宋体" panose="02010600030101010101" pitchFamily="2" charset="-122"/>
              </a:rPr>
              <a:t>:</a:t>
            </a:r>
            <a:r>
              <a:rPr lang="en-US" altLang="zh-CN" b="1">
                <a:solidFill>
                  <a:schemeClr val="tx2"/>
                </a:solidFill>
                <a:ea typeface="宋体" panose="02010600030101010101" pitchFamily="2" charset="-122"/>
              </a:rPr>
              <a:t> </a:t>
            </a:r>
            <a:r>
              <a:rPr lang="zh-CN" altLang="en-US" b="1">
                <a:solidFill>
                  <a:schemeClr val="tx2"/>
                </a:solidFill>
                <a:ea typeface="宋体" panose="02010600030101010101" pitchFamily="2" charset="-122"/>
              </a:rPr>
              <a:t>连续型随机变量的数学期望是一个绝对收敛的积分</a:t>
            </a:r>
            <a:r>
              <a:rPr lang="en-US" altLang="zh-CN" b="1">
                <a:solidFill>
                  <a:schemeClr val="tx2"/>
                </a:solidFill>
                <a:ea typeface="宋体" panose="02010600030101010101" pitchFamily="2" charset="-122"/>
              </a:rPr>
              <a:t>.</a:t>
            </a:r>
          </a:p>
        </p:txBody>
      </p:sp>
      <p:sp>
        <p:nvSpPr>
          <p:cNvPr id="1267723" name="Rectangle 11"/>
          <p:cNvSpPr>
            <a:spLocks noChangeArrowheads="1"/>
          </p:cNvSpPr>
          <p:nvPr/>
        </p:nvSpPr>
        <p:spPr bwMode="auto">
          <a:xfrm>
            <a:off x="2987675" y="4292600"/>
            <a:ext cx="4319588" cy="1079500"/>
          </a:xfrm>
          <a:prstGeom prst="rect">
            <a:avLst/>
          </a:prstGeom>
          <a:solidFill>
            <a:schemeClr val="accent1"/>
          </a:solidFill>
          <a:ln w="9525">
            <a:solidFill>
              <a:schemeClr val="tx1"/>
            </a:solidFill>
            <a:miter lim="800000"/>
          </a:ln>
          <a:effectLst/>
        </p:spPr>
        <p:txBody>
          <a:bodyPr wrap="none" anchor="ctr"/>
          <a:lstStyle/>
          <a:p>
            <a:endParaRPr lang="zh-CN" altLang="en-US"/>
          </a:p>
        </p:txBody>
      </p:sp>
      <p:graphicFrame>
        <p:nvGraphicFramePr>
          <p:cNvPr id="1267724" name="Object 12"/>
          <p:cNvGraphicFramePr>
            <a:graphicFrameLocks noChangeAspect="1"/>
          </p:cNvGraphicFramePr>
          <p:nvPr/>
        </p:nvGraphicFramePr>
        <p:xfrm>
          <a:off x="2916238" y="4221163"/>
          <a:ext cx="4249737" cy="1116012"/>
        </p:xfrm>
        <a:graphic>
          <a:graphicData uri="http://schemas.openxmlformats.org/presentationml/2006/ole">
            <mc:AlternateContent xmlns:mc="http://schemas.openxmlformats.org/markup-compatibility/2006">
              <mc:Choice xmlns:v="urn:schemas-microsoft-com:vml" Requires="v">
                <p:oleObj spid="_x0000_s134155" name="Equation" r:id="rId6" imgW="30175200" imgH="7924800" progId="">
                  <p:embed/>
                </p:oleObj>
              </mc:Choice>
              <mc:Fallback>
                <p:oleObj name="Equation" r:id="rId6" imgW="30175200" imgH="7924800" progId="">
                  <p:embed/>
                  <p:pic>
                    <p:nvPicPr>
                      <p:cNvPr id="1267724" name="Object 12"/>
                      <p:cNvPicPr>
                        <a:picLocks noChangeAspect="1"/>
                      </p:cNvPicPr>
                      <p:nvPr/>
                    </p:nvPicPr>
                    <p:blipFill>
                      <a:blip r:embed="rId7"/>
                      <a:stretch>
                        <a:fillRect/>
                      </a:stretch>
                    </p:blipFill>
                    <p:spPr>
                      <a:xfrm>
                        <a:off x="2916238" y="4221163"/>
                        <a:ext cx="4249737" cy="1116012"/>
                      </a:xfrm>
                      <a:prstGeom prst="rect">
                        <a:avLst/>
                      </a:prstGeom>
                      <a:noFill/>
                      <a:ln w="9525">
                        <a:noFill/>
                      </a:ln>
                    </p:spPr>
                  </p:pic>
                </p:oleObj>
              </mc:Fallback>
            </mc:AlternateContent>
          </a:graphicData>
        </a:graphic>
      </p:graphicFrame>
      <p:sp>
        <p:nvSpPr>
          <p:cNvPr id="1267725" name="Text Box 13"/>
          <p:cNvSpPr txBox="1">
            <a:spLocks noChangeArrowheads="1"/>
          </p:cNvSpPr>
          <p:nvPr/>
        </p:nvSpPr>
        <p:spPr bwMode="auto">
          <a:xfrm>
            <a:off x="998538" y="971550"/>
            <a:ext cx="7775575" cy="579438"/>
          </a:xfrm>
          <a:prstGeom prst="rect">
            <a:avLst/>
          </a:prstGeom>
          <a:noFill/>
          <a:ln w="9525">
            <a:noFill/>
            <a:miter lim="800000"/>
          </a:ln>
        </p:spPr>
        <p:txBody>
          <a:bodyPr>
            <a:spAutoFit/>
          </a:bodyPr>
          <a:lstStyle/>
          <a:p>
            <a:pPr>
              <a:spcBef>
                <a:spcPct val="50000"/>
              </a:spcBef>
            </a:pPr>
            <a:r>
              <a:rPr lang="zh-CN" altLang="zh-CN" sz="3200" b="1">
                <a:solidFill>
                  <a:schemeClr val="tx2"/>
                </a:solidFill>
                <a:ea typeface="黑体" panose="02010609060101010101" pitchFamily="49" charset="-122"/>
              </a:rPr>
              <a:t>一维</a:t>
            </a:r>
            <a:r>
              <a:rPr lang="zh-CN" altLang="en-US" sz="3200" b="1">
                <a:solidFill>
                  <a:schemeClr val="tx2"/>
                </a:solidFill>
                <a:ea typeface="黑体" panose="02010609060101010101" pitchFamily="49" charset="-122"/>
              </a:rPr>
              <a:t>连续型随机变量的数学期望</a:t>
            </a:r>
            <a:r>
              <a:rPr lang="en-US" altLang="zh-CN" sz="3200" b="1">
                <a:solidFill>
                  <a:schemeClr val="tx2"/>
                </a:solidFill>
                <a:ea typeface="黑体" panose="02010609060101010101" pitchFamily="49" charset="-122"/>
              </a:rPr>
              <a:t>(Cont.)</a:t>
            </a:r>
          </a:p>
        </p:txBody>
      </p:sp>
    </p:spTree>
    <p:extLst>
      <p:ext uri="{BB962C8B-B14F-4D97-AF65-F5344CB8AC3E}">
        <p14:creationId xmlns:p14="http://schemas.microsoft.com/office/powerpoint/2010/main" val="6610987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67717"/>
                                        </p:tgtEl>
                                        <p:attrNameLst>
                                          <p:attrName>style.visibility</p:attrName>
                                        </p:attrNameLst>
                                      </p:cBhvr>
                                      <p:to>
                                        <p:strVal val="visible"/>
                                      </p:to>
                                    </p:set>
                                    <p:anim calcmode="lin" valueType="num">
                                      <p:cBhvr additive="base">
                                        <p:cTn id="7" dur="500" fill="hold"/>
                                        <p:tgtEl>
                                          <p:spTgt spid="1267717"/>
                                        </p:tgtEl>
                                        <p:attrNameLst>
                                          <p:attrName>ppt_x</p:attrName>
                                        </p:attrNameLst>
                                      </p:cBhvr>
                                      <p:tavLst>
                                        <p:tav tm="0">
                                          <p:val>
                                            <p:strVal val="0-#ppt_w/2"/>
                                          </p:val>
                                        </p:tav>
                                        <p:tav tm="100000">
                                          <p:val>
                                            <p:strVal val="#ppt_x"/>
                                          </p:val>
                                        </p:tav>
                                      </p:tavLst>
                                    </p:anim>
                                    <p:anim calcmode="lin" valueType="num">
                                      <p:cBhvr additive="base">
                                        <p:cTn id="8" dur="500" fill="hold"/>
                                        <p:tgtEl>
                                          <p:spTgt spid="126771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1267718"/>
                                        </p:tgtEl>
                                        <p:attrNameLst>
                                          <p:attrName>style.visibility</p:attrName>
                                        </p:attrNameLst>
                                      </p:cBhvr>
                                      <p:to>
                                        <p:strVal val="visible"/>
                                      </p:to>
                                    </p:set>
                                    <p:anim calcmode="lin" valueType="num">
                                      <p:cBhvr additive="base">
                                        <p:cTn id="12" dur="500" fill="hold"/>
                                        <p:tgtEl>
                                          <p:spTgt spid="1267718"/>
                                        </p:tgtEl>
                                        <p:attrNameLst>
                                          <p:attrName>ppt_x</p:attrName>
                                        </p:attrNameLst>
                                      </p:cBhvr>
                                      <p:tavLst>
                                        <p:tav tm="0">
                                          <p:val>
                                            <p:strVal val="0-#ppt_w/2"/>
                                          </p:val>
                                        </p:tav>
                                        <p:tav tm="100000">
                                          <p:val>
                                            <p:strVal val="#ppt_x"/>
                                          </p:val>
                                        </p:tav>
                                      </p:tavLst>
                                    </p:anim>
                                    <p:anim calcmode="lin" valueType="num">
                                      <p:cBhvr additive="base">
                                        <p:cTn id="13" dur="500" fill="hold"/>
                                        <p:tgtEl>
                                          <p:spTgt spid="126771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267719"/>
                                        </p:tgtEl>
                                        <p:attrNameLst>
                                          <p:attrName>style.visibility</p:attrName>
                                        </p:attrNameLst>
                                      </p:cBhvr>
                                      <p:to>
                                        <p:strVal val="visible"/>
                                      </p:to>
                                    </p:set>
                                    <p:anim calcmode="lin" valueType="num">
                                      <p:cBhvr additive="base">
                                        <p:cTn id="17" dur="500" fill="hold"/>
                                        <p:tgtEl>
                                          <p:spTgt spid="1267719"/>
                                        </p:tgtEl>
                                        <p:attrNameLst>
                                          <p:attrName>ppt_x</p:attrName>
                                        </p:attrNameLst>
                                      </p:cBhvr>
                                      <p:tavLst>
                                        <p:tav tm="0">
                                          <p:val>
                                            <p:strVal val="0-#ppt_w/2"/>
                                          </p:val>
                                        </p:tav>
                                        <p:tav tm="100000">
                                          <p:val>
                                            <p:strVal val="#ppt_x"/>
                                          </p:val>
                                        </p:tav>
                                      </p:tavLst>
                                    </p:anim>
                                    <p:anim calcmode="lin" valueType="num">
                                      <p:cBhvr additive="base">
                                        <p:cTn id="18" dur="500" fill="hold"/>
                                        <p:tgtEl>
                                          <p:spTgt spid="1267719"/>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267721"/>
                                        </p:tgtEl>
                                        <p:attrNameLst>
                                          <p:attrName>style.visibility</p:attrName>
                                        </p:attrNameLst>
                                      </p:cBhvr>
                                      <p:to>
                                        <p:strVal val="visible"/>
                                      </p:to>
                                    </p:set>
                                    <p:anim calcmode="lin" valueType="num">
                                      <p:cBhvr additive="base">
                                        <p:cTn id="23" dur="500" fill="hold"/>
                                        <p:tgtEl>
                                          <p:spTgt spid="1267721"/>
                                        </p:tgtEl>
                                        <p:attrNameLst>
                                          <p:attrName>ppt_x</p:attrName>
                                        </p:attrNameLst>
                                      </p:cBhvr>
                                      <p:tavLst>
                                        <p:tav tm="0">
                                          <p:val>
                                            <p:strVal val="0-#ppt_w/2"/>
                                          </p:val>
                                        </p:tav>
                                        <p:tav tm="100000">
                                          <p:val>
                                            <p:strVal val="#ppt_x"/>
                                          </p:val>
                                        </p:tav>
                                      </p:tavLst>
                                    </p:anim>
                                    <p:anim calcmode="lin" valueType="num">
                                      <p:cBhvr additive="base">
                                        <p:cTn id="24" dur="500" fill="hold"/>
                                        <p:tgtEl>
                                          <p:spTgt spid="12677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7717" grpId="0" autoUpdateAnimBg="0"/>
      <p:bldP spid="1267719" grpId="0" bldLvl="0" animBg="1" autoUpdateAnimBg="0"/>
      <p:bldP spid="1267721"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65" name="Text Box 5"/>
          <p:cNvSpPr txBox="1">
            <a:spLocks noChangeArrowheads="1"/>
          </p:cNvSpPr>
          <p:nvPr/>
        </p:nvSpPr>
        <p:spPr bwMode="auto">
          <a:xfrm>
            <a:off x="1116013" y="1989138"/>
            <a:ext cx="6477000" cy="519112"/>
          </a:xfrm>
          <a:prstGeom prst="rect">
            <a:avLst/>
          </a:prstGeom>
          <a:noFill/>
          <a:ln w="12700">
            <a:noFill/>
            <a:miter lim="800000"/>
          </a:ln>
          <a:effectLst/>
        </p:spPr>
        <p:txBody>
          <a:bodyPr>
            <a:spAutoFit/>
          </a:bodyPr>
          <a:lstStyle/>
          <a:p>
            <a:pPr eaLnBrk="0" hangingPunct="0">
              <a:spcBef>
                <a:spcPct val="50000"/>
              </a:spcBef>
            </a:pPr>
            <a:r>
              <a:rPr lang="zh-CN" altLang="en-US" b="1">
                <a:solidFill>
                  <a:srgbClr val="FF0000"/>
                </a:solidFill>
                <a:latin typeface="Arial" panose="020B0604020202020204" pitchFamily="34" charset="0"/>
                <a:ea typeface="楷体_GB2312" pitchFamily="49" charset="-122"/>
              </a:rPr>
              <a:t>均匀</a:t>
            </a:r>
            <a:r>
              <a:rPr lang="zh-CN" altLang="zh-CN" b="1">
                <a:solidFill>
                  <a:srgbClr val="FF0000"/>
                </a:solidFill>
                <a:latin typeface="Arial" panose="020B0604020202020204" pitchFamily="34" charset="0"/>
                <a:ea typeface="楷体_GB2312" pitchFamily="49" charset="-122"/>
              </a:rPr>
              <a:t>分布</a:t>
            </a:r>
            <a:r>
              <a:rPr lang="en-US" altLang="zh-CN" i="1">
                <a:latin typeface="Arial" panose="020B0604020202020204" pitchFamily="34" charset="0"/>
                <a:ea typeface="楷体_GB2312" pitchFamily="49" charset="-122"/>
              </a:rPr>
              <a:t>U(a, b)</a:t>
            </a:r>
            <a:endParaRPr lang="en-US" altLang="zh-CN" sz="2400" i="1">
              <a:effectLst>
                <a:outerShdw blurRad="38100" dist="38100" dir="2700000" algn="tl">
                  <a:srgbClr val="000000"/>
                </a:outerShdw>
              </a:effectLst>
              <a:latin typeface="Arial" panose="020B0604020202020204" pitchFamily="34" charset="0"/>
              <a:ea typeface="楷体_GB2312" pitchFamily="49" charset="-122"/>
            </a:endParaRPr>
          </a:p>
        </p:txBody>
      </p:sp>
      <p:graphicFrame>
        <p:nvGraphicFramePr>
          <p:cNvPr id="1269766" name="Object 6"/>
          <p:cNvGraphicFramePr>
            <a:graphicFrameLocks noChangeAspect="1"/>
          </p:cNvGraphicFramePr>
          <p:nvPr/>
        </p:nvGraphicFramePr>
        <p:xfrm>
          <a:off x="2227263" y="2743200"/>
          <a:ext cx="4406900" cy="1447800"/>
        </p:xfrm>
        <a:graphic>
          <a:graphicData uri="http://schemas.openxmlformats.org/presentationml/2006/ole">
            <mc:AlternateContent xmlns:mc="http://schemas.openxmlformats.org/markup-compatibility/2006">
              <mc:Choice xmlns:v="urn:schemas-microsoft-com:vml" Requires="v">
                <p:oleObj spid="_x0000_s135178" name="Equation" r:id="rId4" imgW="44500800" imgH="14630400" progId="">
                  <p:embed/>
                </p:oleObj>
              </mc:Choice>
              <mc:Fallback>
                <p:oleObj name="Equation" r:id="rId4" imgW="44500800" imgH="14630400" progId="">
                  <p:embed/>
                  <p:pic>
                    <p:nvPicPr>
                      <p:cNvPr id="1269766" name="Object 6"/>
                      <p:cNvPicPr>
                        <a:picLocks noChangeAspect="1"/>
                      </p:cNvPicPr>
                      <p:nvPr/>
                    </p:nvPicPr>
                    <p:blipFill>
                      <a:blip r:embed="rId5"/>
                      <a:stretch>
                        <a:fillRect/>
                      </a:stretch>
                    </p:blipFill>
                    <p:spPr>
                      <a:xfrm>
                        <a:off x="2227263" y="2743200"/>
                        <a:ext cx="4406900" cy="1447800"/>
                      </a:xfrm>
                      <a:prstGeom prst="rect">
                        <a:avLst/>
                      </a:prstGeom>
                      <a:noFill/>
                      <a:ln w="9525">
                        <a:noFill/>
                      </a:ln>
                    </p:spPr>
                  </p:pic>
                </p:oleObj>
              </mc:Fallback>
            </mc:AlternateContent>
          </a:graphicData>
        </a:graphic>
      </p:graphicFrame>
      <p:graphicFrame>
        <p:nvGraphicFramePr>
          <p:cNvPr id="1269767" name="Object 7"/>
          <p:cNvGraphicFramePr>
            <a:graphicFrameLocks noChangeAspect="1"/>
          </p:cNvGraphicFramePr>
          <p:nvPr/>
        </p:nvGraphicFramePr>
        <p:xfrm>
          <a:off x="2339975" y="4365625"/>
          <a:ext cx="5616575" cy="1162050"/>
        </p:xfrm>
        <a:graphic>
          <a:graphicData uri="http://schemas.openxmlformats.org/presentationml/2006/ole">
            <mc:AlternateContent xmlns:mc="http://schemas.openxmlformats.org/markup-compatibility/2006">
              <mc:Choice xmlns:v="urn:schemas-microsoft-com:vml" Requires="v">
                <p:oleObj spid="_x0000_s135179" name="公式" r:id="rId6" imgW="45415200" imgH="9448800" progId="">
                  <p:embed/>
                </p:oleObj>
              </mc:Choice>
              <mc:Fallback>
                <p:oleObj name="公式" r:id="rId6" imgW="45415200" imgH="9448800" progId="">
                  <p:embed/>
                  <p:pic>
                    <p:nvPicPr>
                      <p:cNvPr id="1269767" name="Object 7"/>
                      <p:cNvPicPr>
                        <a:picLocks noChangeAspect="1"/>
                      </p:cNvPicPr>
                      <p:nvPr/>
                    </p:nvPicPr>
                    <p:blipFill>
                      <a:blip r:embed="rId7"/>
                      <a:stretch>
                        <a:fillRect/>
                      </a:stretch>
                    </p:blipFill>
                    <p:spPr>
                      <a:xfrm>
                        <a:off x="2339975" y="4365625"/>
                        <a:ext cx="5616575" cy="1162050"/>
                      </a:xfrm>
                      <a:prstGeom prst="rect">
                        <a:avLst/>
                      </a:prstGeom>
                      <a:noFill/>
                      <a:ln w="9525">
                        <a:noFill/>
                      </a:ln>
                    </p:spPr>
                  </p:pic>
                </p:oleObj>
              </mc:Fallback>
            </mc:AlternateContent>
          </a:graphicData>
        </a:graphic>
      </p:graphicFrame>
      <p:sp>
        <p:nvSpPr>
          <p:cNvPr id="1269768" name="Text Box 8"/>
          <p:cNvSpPr txBox="1">
            <a:spLocks noChangeArrowheads="1"/>
          </p:cNvSpPr>
          <p:nvPr/>
        </p:nvSpPr>
        <p:spPr bwMode="auto">
          <a:xfrm>
            <a:off x="998538" y="971550"/>
            <a:ext cx="7775575" cy="579438"/>
          </a:xfrm>
          <a:prstGeom prst="rect">
            <a:avLst/>
          </a:prstGeom>
          <a:noFill/>
          <a:ln w="9525">
            <a:noFill/>
            <a:miter lim="800000"/>
          </a:ln>
        </p:spPr>
        <p:txBody>
          <a:bodyPr>
            <a:spAutoFit/>
          </a:bodyPr>
          <a:lstStyle/>
          <a:p>
            <a:pPr>
              <a:spcBef>
                <a:spcPct val="50000"/>
              </a:spcBef>
            </a:pPr>
            <a:r>
              <a:rPr lang="zh-CN" altLang="zh-CN" sz="3200" b="1">
                <a:solidFill>
                  <a:schemeClr val="tx2"/>
                </a:solidFill>
                <a:ea typeface="黑体" panose="02010609060101010101" pitchFamily="49" charset="-122"/>
              </a:rPr>
              <a:t>一维</a:t>
            </a:r>
            <a:r>
              <a:rPr lang="zh-CN" altLang="en-US" sz="3200" b="1">
                <a:solidFill>
                  <a:schemeClr val="tx2"/>
                </a:solidFill>
                <a:ea typeface="黑体" panose="02010609060101010101" pitchFamily="49" charset="-122"/>
              </a:rPr>
              <a:t>连续型随机变量的数学期望</a:t>
            </a:r>
            <a:r>
              <a:rPr lang="en-US" altLang="zh-CN" sz="3200" b="1">
                <a:solidFill>
                  <a:schemeClr val="tx2"/>
                </a:solidFill>
                <a:ea typeface="黑体" panose="02010609060101010101" pitchFamily="49" charset="-122"/>
              </a:rPr>
              <a:t>(Cont.)</a:t>
            </a:r>
          </a:p>
        </p:txBody>
      </p:sp>
    </p:spTree>
    <p:extLst>
      <p:ext uri="{BB962C8B-B14F-4D97-AF65-F5344CB8AC3E}">
        <p14:creationId xmlns:p14="http://schemas.microsoft.com/office/powerpoint/2010/main" val="174164250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69765"/>
                                        </p:tgtEl>
                                        <p:attrNameLst>
                                          <p:attrName>style.visibility</p:attrName>
                                        </p:attrNameLst>
                                      </p:cBhvr>
                                      <p:to>
                                        <p:strVal val="visible"/>
                                      </p:to>
                                    </p:set>
                                    <p:animEffect transition="in" filter="wipe(up)">
                                      <p:cBhvr>
                                        <p:cTn id="7" dur="500"/>
                                        <p:tgtEl>
                                          <p:spTgt spid="126976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269766"/>
                                        </p:tgtEl>
                                        <p:attrNameLst>
                                          <p:attrName>style.visibility</p:attrName>
                                        </p:attrNameLst>
                                      </p:cBhvr>
                                      <p:to>
                                        <p:strVal val="visible"/>
                                      </p:to>
                                    </p:set>
                                    <p:animEffect transition="in" filter="wipe(up)">
                                      <p:cBhvr>
                                        <p:cTn id="12" dur="500"/>
                                        <p:tgtEl>
                                          <p:spTgt spid="126976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269767"/>
                                        </p:tgtEl>
                                        <p:attrNameLst>
                                          <p:attrName>style.visibility</p:attrName>
                                        </p:attrNameLst>
                                      </p:cBhvr>
                                      <p:to>
                                        <p:strVal val="visible"/>
                                      </p:to>
                                    </p:set>
                                    <p:animEffect transition="in" filter="wipe(up)">
                                      <p:cBhvr>
                                        <p:cTn id="17" dur="500"/>
                                        <p:tgtEl>
                                          <p:spTgt spid="12697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65" grpId="0" bldLvl="0"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1813" name="Text Box 5"/>
          <p:cNvSpPr txBox="1">
            <a:spLocks noChangeArrowheads="1"/>
          </p:cNvSpPr>
          <p:nvPr/>
        </p:nvSpPr>
        <p:spPr bwMode="auto">
          <a:xfrm>
            <a:off x="1042988" y="1700213"/>
            <a:ext cx="1606550" cy="519112"/>
          </a:xfrm>
          <a:prstGeom prst="rect">
            <a:avLst/>
          </a:prstGeom>
          <a:noFill/>
          <a:ln w="9525">
            <a:noFill/>
            <a:miter lim="800000"/>
          </a:ln>
          <a:effectLst/>
        </p:spPr>
        <p:txBody>
          <a:bodyPr wrap="none" anchor="ctr">
            <a:spAutoFit/>
            <a:flatTx/>
          </a:bodyPr>
          <a:lstStyle/>
          <a:p>
            <a:pPr algn="ctr" eaLnBrk="0" hangingPunct="0">
              <a:spcBef>
                <a:spcPct val="50000"/>
              </a:spcBef>
            </a:pPr>
            <a:r>
              <a:rPr lang="zh-CN" altLang="en-US" b="1">
                <a:solidFill>
                  <a:srgbClr val="FF0000"/>
                </a:solidFill>
                <a:latin typeface="楷体_GB2312" pitchFamily="49" charset="-122"/>
                <a:ea typeface="楷体_GB2312" pitchFamily="49" charset="-122"/>
              </a:rPr>
              <a:t>指数分布</a:t>
            </a:r>
          </a:p>
        </p:txBody>
      </p:sp>
      <p:graphicFrame>
        <p:nvGraphicFramePr>
          <p:cNvPr id="1271814" name="Object 6"/>
          <p:cNvGraphicFramePr>
            <a:graphicFrameLocks noChangeAspect="1"/>
          </p:cNvGraphicFramePr>
          <p:nvPr/>
        </p:nvGraphicFramePr>
        <p:xfrm>
          <a:off x="2063750" y="2057400"/>
          <a:ext cx="3962400" cy="1441450"/>
        </p:xfrm>
        <a:graphic>
          <a:graphicData uri="http://schemas.openxmlformats.org/presentationml/2006/ole">
            <mc:AlternateContent xmlns:mc="http://schemas.openxmlformats.org/markup-compatibility/2006">
              <mc:Choice xmlns:v="urn:schemas-microsoft-com:vml" Requires="v">
                <p:oleObj spid="_x0000_s136214" name="公式" r:id="rId4" imgW="33528000" imgH="12192000" progId="">
                  <p:embed/>
                </p:oleObj>
              </mc:Choice>
              <mc:Fallback>
                <p:oleObj name="公式" r:id="rId4" imgW="33528000" imgH="12192000" progId="">
                  <p:embed/>
                  <p:pic>
                    <p:nvPicPr>
                      <p:cNvPr id="1271814" name="Object 6"/>
                      <p:cNvPicPr>
                        <a:picLocks noChangeAspect="1"/>
                      </p:cNvPicPr>
                      <p:nvPr/>
                    </p:nvPicPr>
                    <p:blipFill>
                      <a:blip r:embed="rId5"/>
                      <a:stretch>
                        <a:fillRect/>
                      </a:stretch>
                    </p:blipFill>
                    <p:spPr>
                      <a:xfrm>
                        <a:off x="2063750" y="2057400"/>
                        <a:ext cx="3962400" cy="1441450"/>
                      </a:xfrm>
                      <a:prstGeom prst="rect">
                        <a:avLst/>
                      </a:prstGeom>
                      <a:noFill/>
                      <a:ln w="9525">
                        <a:noFill/>
                      </a:ln>
                    </p:spPr>
                  </p:pic>
                </p:oleObj>
              </mc:Fallback>
            </mc:AlternateContent>
          </a:graphicData>
        </a:graphic>
      </p:graphicFrame>
      <p:graphicFrame>
        <p:nvGraphicFramePr>
          <p:cNvPr id="1271815" name="Object 7"/>
          <p:cNvGraphicFramePr>
            <a:graphicFrameLocks noChangeAspect="1"/>
          </p:cNvGraphicFramePr>
          <p:nvPr/>
        </p:nvGraphicFramePr>
        <p:xfrm>
          <a:off x="6102350" y="5175250"/>
          <a:ext cx="1031875" cy="1447800"/>
        </p:xfrm>
        <a:graphic>
          <a:graphicData uri="http://schemas.openxmlformats.org/presentationml/2006/ole">
            <mc:AlternateContent xmlns:mc="http://schemas.openxmlformats.org/markup-compatibility/2006">
              <mc:Choice xmlns:v="urn:schemas-microsoft-com:vml" Requires="v">
                <p:oleObj spid="_x0000_s136215" name="Equation" r:id="rId6" imgW="6705600" imgH="9448800" progId="">
                  <p:embed/>
                </p:oleObj>
              </mc:Choice>
              <mc:Fallback>
                <p:oleObj name="Equation" r:id="rId6" imgW="6705600" imgH="9448800" progId="">
                  <p:embed/>
                  <p:pic>
                    <p:nvPicPr>
                      <p:cNvPr id="1271815" name="Object 7"/>
                      <p:cNvPicPr>
                        <a:picLocks noChangeAspect="1"/>
                      </p:cNvPicPr>
                      <p:nvPr/>
                    </p:nvPicPr>
                    <p:blipFill>
                      <a:blip r:embed="rId7"/>
                      <a:stretch>
                        <a:fillRect/>
                      </a:stretch>
                    </p:blipFill>
                    <p:spPr>
                      <a:xfrm>
                        <a:off x="6102350" y="5175250"/>
                        <a:ext cx="1031875" cy="1447800"/>
                      </a:xfrm>
                      <a:prstGeom prst="rect">
                        <a:avLst/>
                      </a:prstGeom>
                      <a:noFill/>
                      <a:ln w="9525">
                        <a:noFill/>
                      </a:ln>
                    </p:spPr>
                  </p:pic>
                </p:oleObj>
              </mc:Fallback>
            </mc:AlternateContent>
          </a:graphicData>
        </a:graphic>
      </p:graphicFrame>
      <p:graphicFrame>
        <p:nvGraphicFramePr>
          <p:cNvPr id="1271816" name="Object 8"/>
          <p:cNvGraphicFramePr>
            <a:graphicFrameLocks noChangeAspect="1"/>
          </p:cNvGraphicFramePr>
          <p:nvPr/>
        </p:nvGraphicFramePr>
        <p:xfrm>
          <a:off x="1606550" y="3879850"/>
          <a:ext cx="3505200" cy="1446213"/>
        </p:xfrm>
        <a:graphic>
          <a:graphicData uri="http://schemas.openxmlformats.org/presentationml/2006/ole">
            <mc:AlternateContent xmlns:mc="http://schemas.openxmlformats.org/markup-compatibility/2006">
              <mc:Choice xmlns:v="urn:schemas-microsoft-com:vml" Requires="v">
                <p:oleObj spid="_x0000_s136216" name="Equation" r:id="rId8" imgW="28041600" imgH="11582400" progId="">
                  <p:embed/>
                </p:oleObj>
              </mc:Choice>
              <mc:Fallback>
                <p:oleObj name="Equation" r:id="rId8" imgW="28041600" imgH="11582400" progId="">
                  <p:embed/>
                  <p:pic>
                    <p:nvPicPr>
                      <p:cNvPr id="1271816" name="Object 8"/>
                      <p:cNvPicPr>
                        <a:picLocks noChangeAspect="1"/>
                      </p:cNvPicPr>
                      <p:nvPr/>
                    </p:nvPicPr>
                    <p:blipFill>
                      <a:blip r:embed="rId9"/>
                      <a:stretch>
                        <a:fillRect/>
                      </a:stretch>
                    </p:blipFill>
                    <p:spPr>
                      <a:xfrm>
                        <a:off x="1606550" y="3879850"/>
                        <a:ext cx="3505200" cy="1446213"/>
                      </a:xfrm>
                      <a:prstGeom prst="rect">
                        <a:avLst/>
                      </a:prstGeom>
                      <a:noFill/>
                      <a:ln w="9525">
                        <a:noFill/>
                      </a:ln>
                    </p:spPr>
                  </p:pic>
                </p:oleObj>
              </mc:Fallback>
            </mc:AlternateContent>
          </a:graphicData>
        </a:graphic>
      </p:graphicFrame>
      <p:graphicFrame>
        <p:nvGraphicFramePr>
          <p:cNvPr id="1271817" name="Object 9"/>
          <p:cNvGraphicFramePr>
            <a:graphicFrameLocks noChangeAspect="1"/>
          </p:cNvGraphicFramePr>
          <p:nvPr/>
        </p:nvGraphicFramePr>
        <p:xfrm>
          <a:off x="5187950" y="3879850"/>
          <a:ext cx="2171700" cy="1446213"/>
        </p:xfrm>
        <a:graphic>
          <a:graphicData uri="http://schemas.openxmlformats.org/presentationml/2006/ole">
            <mc:AlternateContent xmlns:mc="http://schemas.openxmlformats.org/markup-compatibility/2006">
              <mc:Choice xmlns:v="urn:schemas-microsoft-com:vml" Requires="v">
                <p:oleObj spid="_x0000_s136217" name="Equation" r:id="rId10" imgW="17373600" imgH="11582400" progId="">
                  <p:embed/>
                </p:oleObj>
              </mc:Choice>
              <mc:Fallback>
                <p:oleObj name="Equation" r:id="rId10" imgW="17373600" imgH="11582400" progId="">
                  <p:embed/>
                  <p:pic>
                    <p:nvPicPr>
                      <p:cNvPr id="1271817" name="Object 9"/>
                      <p:cNvPicPr>
                        <a:picLocks noChangeAspect="1"/>
                      </p:cNvPicPr>
                      <p:nvPr/>
                    </p:nvPicPr>
                    <p:blipFill>
                      <a:blip r:embed="rId11"/>
                      <a:stretch>
                        <a:fillRect/>
                      </a:stretch>
                    </p:blipFill>
                    <p:spPr>
                      <a:xfrm>
                        <a:off x="5187950" y="3879850"/>
                        <a:ext cx="2171700" cy="1446213"/>
                      </a:xfrm>
                      <a:prstGeom prst="rect">
                        <a:avLst/>
                      </a:prstGeom>
                      <a:noFill/>
                      <a:ln w="9525">
                        <a:noFill/>
                      </a:ln>
                    </p:spPr>
                  </p:pic>
                </p:oleObj>
              </mc:Fallback>
            </mc:AlternateContent>
          </a:graphicData>
        </a:graphic>
      </p:graphicFrame>
      <p:graphicFrame>
        <p:nvGraphicFramePr>
          <p:cNvPr id="1271818" name="Object 10"/>
          <p:cNvGraphicFramePr>
            <a:graphicFrameLocks noChangeAspect="1"/>
          </p:cNvGraphicFramePr>
          <p:nvPr/>
        </p:nvGraphicFramePr>
        <p:xfrm>
          <a:off x="2063750" y="5251450"/>
          <a:ext cx="3810000" cy="1446213"/>
        </p:xfrm>
        <a:graphic>
          <a:graphicData uri="http://schemas.openxmlformats.org/presentationml/2006/ole">
            <mc:AlternateContent xmlns:mc="http://schemas.openxmlformats.org/markup-compatibility/2006">
              <mc:Choice xmlns:v="urn:schemas-microsoft-com:vml" Requires="v">
                <p:oleObj spid="_x0000_s136218" name="Equation" r:id="rId12" imgW="30480000" imgH="11582400" progId="">
                  <p:embed/>
                </p:oleObj>
              </mc:Choice>
              <mc:Fallback>
                <p:oleObj name="Equation" r:id="rId12" imgW="30480000" imgH="11582400" progId="">
                  <p:embed/>
                  <p:pic>
                    <p:nvPicPr>
                      <p:cNvPr id="1271818" name="Object 10"/>
                      <p:cNvPicPr>
                        <a:picLocks noChangeAspect="1"/>
                      </p:cNvPicPr>
                      <p:nvPr/>
                    </p:nvPicPr>
                    <p:blipFill>
                      <a:blip r:embed="rId13"/>
                      <a:stretch>
                        <a:fillRect/>
                      </a:stretch>
                    </p:blipFill>
                    <p:spPr>
                      <a:xfrm>
                        <a:off x="2063750" y="5251450"/>
                        <a:ext cx="3810000" cy="1446213"/>
                      </a:xfrm>
                      <a:prstGeom prst="rect">
                        <a:avLst/>
                      </a:prstGeom>
                      <a:noFill/>
                      <a:ln w="9525">
                        <a:noFill/>
                      </a:ln>
                    </p:spPr>
                  </p:pic>
                </p:oleObj>
              </mc:Fallback>
            </mc:AlternateContent>
          </a:graphicData>
        </a:graphic>
      </p:graphicFrame>
      <p:sp>
        <p:nvSpPr>
          <p:cNvPr id="1271819" name="Text Box 11"/>
          <p:cNvSpPr txBox="1">
            <a:spLocks noChangeArrowheads="1"/>
          </p:cNvSpPr>
          <p:nvPr/>
        </p:nvSpPr>
        <p:spPr bwMode="auto">
          <a:xfrm>
            <a:off x="998538" y="971550"/>
            <a:ext cx="7775575" cy="579438"/>
          </a:xfrm>
          <a:prstGeom prst="rect">
            <a:avLst/>
          </a:prstGeom>
          <a:noFill/>
          <a:ln w="9525">
            <a:noFill/>
            <a:miter lim="800000"/>
          </a:ln>
        </p:spPr>
        <p:txBody>
          <a:bodyPr>
            <a:spAutoFit/>
          </a:bodyPr>
          <a:lstStyle/>
          <a:p>
            <a:pPr>
              <a:spcBef>
                <a:spcPct val="50000"/>
              </a:spcBef>
            </a:pPr>
            <a:r>
              <a:rPr lang="zh-CN" altLang="zh-CN" sz="3200" b="1">
                <a:solidFill>
                  <a:schemeClr val="tx2"/>
                </a:solidFill>
                <a:ea typeface="黑体" panose="02010609060101010101" pitchFamily="49" charset="-122"/>
              </a:rPr>
              <a:t>一维</a:t>
            </a:r>
            <a:r>
              <a:rPr lang="zh-CN" altLang="en-US" sz="3200" b="1">
                <a:solidFill>
                  <a:schemeClr val="tx2"/>
                </a:solidFill>
                <a:ea typeface="黑体" panose="02010609060101010101" pitchFamily="49" charset="-122"/>
              </a:rPr>
              <a:t>连续型随机变量的数学期望</a:t>
            </a:r>
            <a:r>
              <a:rPr lang="en-US" altLang="zh-CN" sz="3200" b="1">
                <a:solidFill>
                  <a:schemeClr val="tx2"/>
                </a:solidFill>
                <a:ea typeface="黑体" panose="02010609060101010101" pitchFamily="49" charset="-122"/>
              </a:rPr>
              <a:t>(Cont.)</a:t>
            </a:r>
          </a:p>
        </p:txBody>
      </p:sp>
    </p:spTree>
    <p:extLst>
      <p:ext uri="{BB962C8B-B14F-4D97-AF65-F5344CB8AC3E}">
        <p14:creationId xmlns:p14="http://schemas.microsoft.com/office/powerpoint/2010/main" val="34885990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iterate type="lt">
                                    <p:tmPct val="100000"/>
                                  </p:iterate>
                                  <p:childTnLst>
                                    <p:set>
                                      <p:cBhvr>
                                        <p:cTn id="6" dur="1" fill="hold">
                                          <p:stCondLst>
                                            <p:cond delay="0"/>
                                          </p:stCondLst>
                                        </p:cTn>
                                        <p:tgtEl>
                                          <p:spTgt spid="1271813"/>
                                        </p:tgtEl>
                                        <p:attrNameLst>
                                          <p:attrName>style.visibility</p:attrName>
                                        </p:attrNameLst>
                                      </p:cBhvr>
                                      <p:to>
                                        <p:strVal val="visible"/>
                                      </p:to>
                                    </p:set>
                                    <p:anim calcmode="lin" valueType="num">
                                      <p:cBhvr>
                                        <p:cTn id="7" dur="75" fill="hold"/>
                                        <p:tgtEl>
                                          <p:spTgt spid="1271813"/>
                                        </p:tgtEl>
                                        <p:attrNameLst>
                                          <p:attrName>ppt_w</p:attrName>
                                        </p:attrNameLst>
                                      </p:cBhvr>
                                      <p:tavLst>
                                        <p:tav tm="0">
                                          <p:val>
                                            <p:fltVal val="0"/>
                                          </p:val>
                                        </p:tav>
                                        <p:tav tm="100000">
                                          <p:val>
                                            <p:strVal val="#ppt_w"/>
                                          </p:val>
                                        </p:tav>
                                      </p:tavLst>
                                    </p:anim>
                                    <p:anim calcmode="lin" valueType="num">
                                      <p:cBhvr>
                                        <p:cTn id="8" dur="75" fill="hold"/>
                                        <p:tgtEl>
                                          <p:spTgt spid="1271813"/>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271814"/>
                                        </p:tgtEl>
                                        <p:attrNameLst>
                                          <p:attrName>style.visibility</p:attrName>
                                        </p:attrNameLst>
                                      </p:cBhvr>
                                      <p:to>
                                        <p:strVal val="visible"/>
                                      </p:to>
                                    </p:set>
                                    <p:anim calcmode="lin" valueType="num">
                                      <p:cBhvr>
                                        <p:cTn id="13" dur="500" fill="hold"/>
                                        <p:tgtEl>
                                          <p:spTgt spid="1271814"/>
                                        </p:tgtEl>
                                        <p:attrNameLst>
                                          <p:attrName>ppt_w</p:attrName>
                                        </p:attrNameLst>
                                      </p:cBhvr>
                                      <p:tavLst>
                                        <p:tav tm="0">
                                          <p:val>
                                            <p:fltVal val="0"/>
                                          </p:val>
                                        </p:tav>
                                        <p:tav tm="100000">
                                          <p:val>
                                            <p:strVal val="#ppt_w"/>
                                          </p:val>
                                        </p:tav>
                                      </p:tavLst>
                                    </p:anim>
                                    <p:anim calcmode="lin" valueType="num">
                                      <p:cBhvr>
                                        <p:cTn id="14" dur="500" fill="hold"/>
                                        <p:tgtEl>
                                          <p:spTgt spid="1271814"/>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1271816"/>
                                        </p:tgtEl>
                                        <p:attrNameLst>
                                          <p:attrName>style.visibility</p:attrName>
                                        </p:attrNameLst>
                                      </p:cBhvr>
                                      <p:to>
                                        <p:strVal val="visible"/>
                                      </p:to>
                                    </p:set>
                                    <p:anim calcmode="lin" valueType="num">
                                      <p:cBhvr>
                                        <p:cTn id="19" dur="500" fill="hold"/>
                                        <p:tgtEl>
                                          <p:spTgt spid="1271816"/>
                                        </p:tgtEl>
                                        <p:attrNameLst>
                                          <p:attrName>ppt_w</p:attrName>
                                        </p:attrNameLst>
                                      </p:cBhvr>
                                      <p:tavLst>
                                        <p:tav tm="0">
                                          <p:val>
                                            <p:fltVal val="0"/>
                                          </p:val>
                                        </p:tav>
                                        <p:tav tm="100000">
                                          <p:val>
                                            <p:strVal val="#ppt_w"/>
                                          </p:val>
                                        </p:tav>
                                      </p:tavLst>
                                    </p:anim>
                                    <p:anim calcmode="lin" valueType="num">
                                      <p:cBhvr>
                                        <p:cTn id="20" dur="500" fill="hold"/>
                                        <p:tgtEl>
                                          <p:spTgt spid="1271816"/>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1271817"/>
                                        </p:tgtEl>
                                        <p:attrNameLst>
                                          <p:attrName>style.visibility</p:attrName>
                                        </p:attrNameLst>
                                      </p:cBhvr>
                                      <p:to>
                                        <p:strVal val="visible"/>
                                      </p:to>
                                    </p:set>
                                    <p:anim calcmode="lin" valueType="num">
                                      <p:cBhvr>
                                        <p:cTn id="25" dur="500" fill="hold"/>
                                        <p:tgtEl>
                                          <p:spTgt spid="1271817"/>
                                        </p:tgtEl>
                                        <p:attrNameLst>
                                          <p:attrName>ppt_w</p:attrName>
                                        </p:attrNameLst>
                                      </p:cBhvr>
                                      <p:tavLst>
                                        <p:tav tm="0">
                                          <p:val>
                                            <p:fltVal val="0"/>
                                          </p:val>
                                        </p:tav>
                                        <p:tav tm="100000">
                                          <p:val>
                                            <p:strVal val="#ppt_w"/>
                                          </p:val>
                                        </p:tav>
                                      </p:tavLst>
                                    </p:anim>
                                    <p:anim calcmode="lin" valueType="num">
                                      <p:cBhvr>
                                        <p:cTn id="26" dur="500" fill="hold"/>
                                        <p:tgtEl>
                                          <p:spTgt spid="1271817"/>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1271818"/>
                                        </p:tgtEl>
                                        <p:attrNameLst>
                                          <p:attrName>style.visibility</p:attrName>
                                        </p:attrNameLst>
                                      </p:cBhvr>
                                      <p:to>
                                        <p:strVal val="visible"/>
                                      </p:to>
                                    </p:set>
                                    <p:anim calcmode="lin" valueType="num">
                                      <p:cBhvr>
                                        <p:cTn id="31" dur="500" fill="hold"/>
                                        <p:tgtEl>
                                          <p:spTgt spid="1271818"/>
                                        </p:tgtEl>
                                        <p:attrNameLst>
                                          <p:attrName>ppt_w</p:attrName>
                                        </p:attrNameLst>
                                      </p:cBhvr>
                                      <p:tavLst>
                                        <p:tav tm="0">
                                          <p:val>
                                            <p:fltVal val="0"/>
                                          </p:val>
                                        </p:tav>
                                        <p:tav tm="100000">
                                          <p:val>
                                            <p:strVal val="#ppt_w"/>
                                          </p:val>
                                        </p:tav>
                                      </p:tavLst>
                                    </p:anim>
                                    <p:anim calcmode="lin" valueType="num">
                                      <p:cBhvr>
                                        <p:cTn id="32" dur="500" fill="hold"/>
                                        <p:tgtEl>
                                          <p:spTgt spid="1271818"/>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1271815"/>
                                        </p:tgtEl>
                                        <p:attrNameLst>
                                          <p:attrName>style.visibility</p:attrName>
                                        </p:attrNameLst>
                                      </p:cBhvr>
                                      <p:to>
                                        <p:strVal val="visible"/>
                                      </p:to>
                                    </p:set>
                                    <p:anim calcmode="lin" valueType="num">
                                      <p:cBhvr>
                                        <p:cTn id="37" dur="500" fill="hold"/>
                                        <p:tgtEl>
                                          <p:spTgt spid="1271815"/>
                                        </p:tgtEl>
                                        <p:attrNameLst>
                                          <p:attrName>ppt_w</p:attrName>
                                        </p:attrNameLst>
                                      </p:cBhvr>
                                      <p:tavLst>
                                        <p:tav tm="0">
                                          <p:val>
                                            <p:fltVal val="0"/>
                                          </p:val>
                                        </p:tav>
                                        <p:tav tm="100000">
                                          <p:val>
                                            <p:strVal val="#ppt_w"/>
                                          </p:val>
                                        </p:tav>
                                      </p:tavLst>
                                    </p:anim>
                                    <p:anim calcmode="lin" valueType="num">
                                      <p:cBhvr>
                                        <p:cTn id="38" dur="500" fill="hold"/>
                                        <p:tgtEl>
                                          <p:spTgt spid="127181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1813" grpId="0" bldLvl="0" animBg="1"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861" name="Text Box 5"/>
          <p:cNvSpPr txBox="1">
            <a:spLocks noChangeArrowheads="1"/>
          </p:cNvSpPr>
          <p:nvPr/>
        </p:nvSpPr>
        <p:spPr bwMode="auto">
          <a:xfrm>
            <a:off x="1012825" y="1749425"/>
            <a:ext cx="6553200" cy="519113"/>
          </a:xfrm>
          <a:prstGeom prst="rect">
            <a:avLst/>
          </a:prstGeom>
          <a:noFill/>
          <a:ln w="12700">
            <a:noFill/>
            <a:miter lim="800000"/>
          </a:ln>
          <a:effectLst/>
        </p:spPr>
        <p:txBody>
          <a:bodyPr>
            <a:spAutoFit/>
          </a:bodyPr>
          <a:lstStyle/>
          <a:p>
            <a:pPr eaLnBrk="0" hangingPunct="0">
              <a:spcBef>
                <a:spcPct val="50000"/>
              </a:spcBef>
            </a:pPr>
            <a:r>
              <a:rPr lang="zh-CN" altLang="en-US" b="1">
                <a:solidFill>
                  <a:srgbClr val="FF0000"/>
                </a:solidFill>
                <a:latin typeface="Arial" panose="020B0604020202020204" pitchFamily="34" charset="0"/>
                <a:ea typeface="楷体_GB2312" pitchFamily="49" charset="-122"/>
              </a:rPr>
              <a:t>正态</a:t>
            </a:r>
            <a:r>
              <a:rPr lang="zh-CN" altLang="zh-CN" b="1">
                <a:solidFill>
                  <a:srgbClr val="FF0000"/>
                </a:solidFill>
                <a:latin typeface="Arial" panose="020B0604020202020204" pitchFamily="34" charset="0"/>
                <a:ea typeface="楷体_GB2312" pitchFamily="49" charset="-122"/>
              </a:rPr>
              <a:t>分布</a:t>
            </a:r>
            <a:r>
              <a:rPr lang="zh-CN" altLang="en-US" b="1">
                <a:solidFill>
                  <a:srgbClr val="FF0000"/>
                </a:solidFill>
                <a:latin typeface="Arial" panose="020B0604020202020204" pitchFamily="34" charset="0"/>
                <a:ea typeface="楷体_GB2312" pitchFamily="49" charset="-122"/>
              </a:rPr>
              <a:t> </a:t>
            </a:r>
            <a:r>
              <a:rPr lang="en-US" altLang="zh-CN" b="1" i="1">
                <a:latin typeface="Arial" panose="020B0604020202020204" pitchFamily="34" charset="0"/>
                <a:ea typeface="楷体_GB2312" pitchFamily="49" charset="-122"/>
              </a:rPr>
              <a:t>N</a:t>
            </a:r>
            <a:r>
              <a:rPr lang="en-US" altLang="zh-CN" b="1">
                <a:latin typeface="Arial" panose="020B0604020202020204" pitchFamily="34" charset="0"/>
                <a:ea typeface="楷体_GB2312" pitchFamily="49" charset="-122"/>
              </a:rPr>
              <a:t>(</a:t>
            </a:r>
            <a:r>
              <a:rPr lang="en-US" altLang="zh-CN" b="1" i="1">
                <a:latin typeface="Arial" panose="020B0604020202020204" pitchFamily="34" charset="0"/>
                <a:ea typeface="楷体_GB2312" pitchFamily="49" charset="-122"/>
                <a:sym typeface="Symbol" panose="05050102010706020507" pitchFamily="18" charset="2"/>
              </a:rPr>
              <a:t></a:t>
            </a:r>
            <a:r>
              <a:rPr lang="en-US" altLang="zh-CN" b="1">
                <a:latin typeface="Arial" panose="020B0604020202020204" pitchFamily="34" charset="0"/>
                <a:ea typeface="楷体_GB2312" pitchFamily="49" charset="-122"/>
              </a:rPr>
              <a:t>, </a:t>
            </a:r>
            <a:r>
              <a:rPr lang="en-US" altLang="zh-CN" b="1" i="1">
                <a:latin typeface="Arial" panose="020B0604020202020204" pitchFamily="34" charset="0"/>
                <a:ea typeface="楷体_GB2312" pitchFamily="49" charset="-122"/>
                <a:sym typeface="Symbol" panose="05050102010706020507" pitchFamily="18" charset="2"/>
              </a:rPr>
              <a:t></a:t>
            </a:r>
            <a:r>
              <a:rPr lang="en-US" altLang="zh-CN" sz="2000" b="1" baseline="50000">
                <a:latin typeface="Arial" panose="020B0604020202020204" pitchFamily="34" charset="0"/>
                <a:ea typeface="楷体_GB2312" pitchFamily="49" charset="-122"/>
                <a:sym typeface="Symbol" panose="05050102010706020507" pitchFamily="18" charset="2"/>
              </a:rPr>
              <a:t>2</a:t>
            </a:r>
            <a:r>
              <a:rPr lang="en-US" altLang="zh-CN" b="1">
                <a:latin typeface="Arial" panose="020B0604020202020204" pitchFamily="34" charset="0"/>
                <a:ea typeface="楷体_GB2312" pitchFamily="49" charset="-122"/>
              </a:rPr>
              <a:t>)</a:t>
            </a:r>
          </a:p>
        </p:txBody>
      </p:sp>
      <p:graphicFrame>
        <p:nvGraphicFramePr>
          <p:cNvPr id="1273862" name="Object 6"/>
          <p:cNvGraphicFramePr>
            <a:graphicFrameLocks noChangeAspect="1"/>
          </p:cNvGraphicFramePr>
          <p:nvPr/>
        </p:nvGraphicFramePr>
        <p:xfrm>
          <a:off x="1290638" y="2359025"/>
          <a:ext cx="6305550" cy="1212850"/>
        </p:xfrm>
        <a:graphic>
          <a:graphicData uri="http://schemas.openxmlformats.org/presentationml/2006/ole">
            <mc:AlternateContent xmlns:mc="http://schemas.openxmlformats.org/markup-compatibility/2006">
              <mc:Choice xmlns:v="urn:schemas-microsoft-com:vml" Requires="v">
                <p:oleObj spid="_x0000_s137234" name="Equation" r:id="rId4" imgW="61569600" imgH="11887200" progId="">
                  <p:embed/>
                </p:oleObj>
              </mc:Choice>
              <mc:Fallback>
                <p:oleObj name="Equation" r:id="rId4" imgW="61569600" imgH="11887200" progId="">
                  <p:embed/>
                  <p:pic>
                    <p:nvPicPr>
                      <p:cNvPr id="1273862" name="Object 6"/>
                      <p:cNvPicPr>
                        <a:picLocks noChangeAspect="1"/>
                      </p:cNvPicPr>
                      <p:nvPr/>
                    </p:nvPicPr>
                    <p:blipFill>
                      <a:blip r:embed="rId5"/>
                      <a:stretch>
                        <a:fillRect/>
                      </a:stretch>
                    </p:blipFill>
                    <p:spPr>
                      <a:xfrm>
                        <a:off x="1290638" y="2359025"/>
                        <a:ext cx="6305550" cy="1212850"/>
                      </a:xfrm>
                      <a:prstGeom prst="rect">
                        <a:avLst/>
                      </a:prstGeom>
                      <a:noFill/>
                      <a:ln w="9525">
                        <a:noFill/>
                      </a:ln>
                    </p:spPr>
                  </p:pic>
                </p:oleObj>
              </mc:Fallback>
            </mc:AlternateContent>
          </a:graphicData>
        </a:graphic>
      </p:graphicFrame>
      <p:graphicFrame>
        <p:nvGraphicFramePr>
          <p:cNvPr id="1273863" name="Object 7"/>
          <p:cNvGraphicFramePr>
            <a:graphicFrameLocks noChangeAspect="1"/>
          </p:cNvGraphicFramePr>
          <p:nvPr/>
        </p:nvGraphicFramePr>
        <p:xfrm>
          <a:off x="1547813" y="3500438"/>
          <a:ext cx="6192837" cy="1252537"/>
        </p:xfrm>
        <a:graphic>
          <a:graphicData uri="http://schemas.openxmlformats.org/presentationml/2006/ole">
            <mc:AlternateContent xmlns:mc="http://schemas.openxmlformats.org/markup-compatibility/2006">
              <mc:Choice xmlns:v="urn:schemas-microsoft-com:vml" Requires="v">
                <p:oleObj spid="_x0000_s137235" name="Equation" r:id="rId6" imgW="41148000" imgH="11582400" progId="">
                  <p:embed/>
                </p:oleObj>
              </mc:Choice>
              <mc:Fallback>
                <p:oleObj name="Equation" r:id="rId6" imgW="41148000" imgH="11582400" progId="">
                  <p:embed/>
                  <p:pic>
                    <p:nvPicPr>
                      <p:cNvPr id="1273863" name="Object 7"/>
                      <p:cNvPicPr>
                        <a:picLocks noChangeAspect="1"/>
                      </p:cNvPicPr>
                      <p:nvPr/>
                    </p:nvPicPr>
                    <p:blipFill>
                      <a:blip r:embed="rId7"/>
                      <a:stretch>
                        <a:fillRect/>
                      </a:stretch>
                    </p:blipFill>
                    <p:spPr>
                      <a:xfrm>
                        <a:off x="1547813" y="3500438"/>
                        <a:ext cx="6192837" cy="1252537"/>
                      </a:xfrm>
                      <a:prstGeom prst="rect">
                        <a:avLst/>
                      </a:prstGeom>
                      <a:noFill/>
                      <a:ln w="9525">
                        <a:noFill/>
                      </a:ln>
                    </p:spPr>
                  </p:pic>
                </p:oleObj>
              </mc:Fallback>
            </mc:AlternateContent>
          </a:graphicData>
        </a:graphic>
      </p:graphicFrame>
      <p:graphicFrame>
        <p:nvGraphicFramePr>
          <p:cNvPr id="1273864" name="Object 8"/>
          <p:cNvGraphicFramePr>
            <a:graphicFrameLocks noChangeAspect="1"/>
          </p:cNvGraphicFramePr>
          <p:nvPr/>
        </p:nvGraphicFramePr>
        <p:xfrm>
          <a:off x="1295400" y="4767263"/>
          <a:ext cx="6216650" cy="1185862"/>
        </p:xfrm>
        <a:graphic>
          <a:graphicData uri="http://schemas.openxmlformats.org/presentationml/2006/ole">
            <mc:AlternateContent xmlns:mc="http://schemas.openxmlformats.org/markup-compatibility/2006">
              <mc:Choice xmlns:v="urn:schemas-microsoft-com:vml" Requires="v">
                <p:oleObj spid="_x0000_s137236" name="Equation" r:id="rId8" imgW="46024800" imgH="12192000" progId="">
                  <p:embed/>
                </p:oleObj>
              </mc:Choice>
              <mc:Fallback>
                <p:oleObj name="Equation" r:id="rId8" imgW="46024800" imgH="12192000" progId="">
                  <p:embed/>
                  <p:pic>
                    <p:nvPicPr>
                      <p:cNvPr id="1273864" name="Object 8"/>
                      <p:cNvPicPr>
                        <a:picLocks noChangeAspect="1"/>
                      </p:cNvPicPr>
                      <p:nvPr/>
                    </p:nvPicPr>
                    <p:blipFill>
                      <a:blip r:embed="rId9"/>
                      <a:stretch>
                        <a:fillRect/>
                      </a:stretch>
                    </p:blipFill>
                    <p:spPr>
                      <a:xfrm>
                        <a:off x="1295400" y="4767263"/>
                        <a:ext cx="6216650" cy="1185862"/>
                      </a:xfrm>
                      <a:prstGeom prst="rect">
                        <a:avLst/>
                      </a:prstGeom>
                      <a:noFill/>
                      <a:ln w="9525">
                        <a:noFill/>
                      </a:ln>
                    </p:spPr>
                  </p:pic>
                </p:oleObj>
              </mc:Fallback>
            </mc:AlternateContent>
          </a:graphicData>
        </a:graphic>
      </p:graphicFrame>
      <p:graphicFrame>
        <p:nvGraphicFramePr>
          <p:cNvPr id="1273865" name="Object 9"/>
          <p:cNvGraphicFramePr>
            <a:graphicFrameLocks noChangeAspect="1"/>
          </p:cNvGraphicFramePr>
          <p:nvPr/>
        </p:nvGraphicFramePr>
        <p:xfrm>
          <a:off x="2841625" y="6245225"/>
          <a:ext cx="990600" cy="612775"/>
        </p:xfrm>
        <a:graphic>
          <a:graphicData uri="http://schemas.openxmlformats.org/presentationml/2006/ole">
            <mc:AlternateContent xmlns:mc="http://schemas.openxmlformats.org/markup-compatibility/2006">
              <mc:Choice xmlns:v="urn:schemas-microsoft-com:vml" Requires="v">
                <p:oleObj spid="_x0000_s137237" name="Equation" r:id="rId10" imgW="6400800" imgH="3962400" progId="">
                  <p:embed/>
                </p:oleObj>
              </mc:Choice>
              <mc:Fallback>
                <p:oleObj name="Equation" r:id="rId10" imgW="6400800" imgH="3962400" progId="">
                  <p:embed/>
                  <p:pic>
                    <p:nvPicPr>
                      <p:cNvPr id="1273865" name="Object 9"/>
                      <p:cNvPicPr>
                        <a:picLocks noChangeAspect="1"/>
                      </p:cNvPicPr>
                      <p:nvPr/>
                    </p:nvPicPr>
                    <p:blipFill>
                      <a:blip r:embed="rId11"/>
                      <a:stretch>
                        <a:fillRect/>
                      </a:stretch>
                    </p:blipFill>
                    <p:spPr>
                      <a:xfrm>
                        <a:off x="2841625" y="6245225"/>
                        <a:ext cx="990600" cy="612775"/>
                      </a:xfrm>
                      <a:prstGeom prst="rect">
                        <a:avLst/>
                      </a:prstGeom>
                      <a:noFill/>
                      <a:ln w="9525">
                        <a:noFill/>
                      </a:ln>
                    </p:spPr>
                  </p:pic>
                </p:oleObj>
              </mc:Fallback>
            </mc:AlternateContent>
          </a:graphicData>
        </a:graphic>
      </p:graphicFrame>
      <p:sp>
        <p:nvSpPr>
          <p:cNvPr id="1273866" name="Text Box 10"/>
          <p:cNvSpPr txBox="1">
            <a:spLocks noChangeArrowheads="1"/>
          </p:cNvSpPr>
          <p:nvPr/>
        </p:nvSpPr>
        <p:spPr bwMode="auto">
          <a:xfrm>
            <a:off x="998538" y="971550"/>
            <a:ext cx="7775575" cy="579438"/>
          </a:xfrm>
          <a:prstGeom prst="rect">
            <a:avLst/>
          </a:prstGeom>
          <a:noFill/>
          <a:ln w="9525">
            <a:noFill/>
            <a:miter lim="800000"/>
          </a:ln>
        </p:spPr>
        <p:txBody>
          <a:bodyPr>
            <a:spAutoFit/>
          </a:bodyPr>
          <a:lstStyle/>
          <a:p>
            <a:pPr>
              <a:spcBef>
                <a:spcPct val="50000"/>
              </a:spcBef>
            </a:pPr>
            <a:r>
              <a:rPr lang="zh-CN" altLang="zh-CN" sz="3200" b="1">
                <a:solidFill>
                  <a:schemeClr val="tx2"/>
                </a:solidFill>
                <a:ea typeface="黑体" panose="02010609060101010101" pitchFamily="49" charset="-122"/>
              </a:rPr>
              <a:t>一维</a:t>
            </a:r>
            <a:r>
              <a:rPr lang="zh-CN" altLang="en-US" sz="3200" b="1">
                <a:solidFill>
                  <a:schemeClr val="tx2"/>
                </a:solidFill>
                <a:ea typeface="黑体" panose="02010609060101010101" pitchFamily="49" charset="-122"/>
              </a:rPr>
              <a:t>连续型随机变量的数学期望</a:t>
            </a:r>
            <a:r>
              <a:rPr lang="en-US" altLang="zh-CN" sz="3200" b="1">
                <a:solidFill>
                  <a:schemeClr val="tx2"/>
                </a:solidFill>
                <a:ea typeface="黑体" panose="02010609060101010101" pitchFamily="49" charset="-122"/>
              </a:rPr>
              <a:t>(Cont.)</a:t>
            </a:r>
          </a:p>
        </p:txBody>
      </p:sp>
    </p:spTree>
    <p:extLst>
      <p:ext uri="{BB962C8B-B14F-4D97-AF65-F5344CB8AC3E}">
        <p14:creationId xmlns:p14="http://schemas.microsoft.com/office/powerpoint/2010/main" val="12129760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iterate type="lt">
                                    <p:tmPct val="100000"/>
                                  </p:iterate>
                                  <p:childTnLst>
                                    <p:set>
                                      <p:cBhvr>
                                        <p:cTn id="6" dur="1" fill="hold">
                                          <p:stCondLst>
                                            <p:cond delay="0"/>
                                          </p:stCondLst>
                                        </p:cTn>
                                        <p:tgtEl>
                                          <p:spTgt spid="1273861">
                                            <p:txEl>
                                              <p:pRg st="0" end="0"/>
                                            </p:txEl>
                                          </p:spTgt>
                                        </p:tgtEl>
                                        <p:attrNameLst>
                                          <p:attrName>style.visibility</p:attrName>
                                        </p:attrNameLst>
                                      </p:cBhvr>
                                      <p:to>
                                        <p:strVal val="visible"/>
                                      </p:to>
                                    </p:set>
                                    <p:animEffect transition="in" filter="wipe(up)">
                                      <p:cBhvr>
                                        <p:cTn id="7" dur="75"/>
                                        <p:tgtEl>
                                          <p:spTgt spid="127386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273862"/>
                                        </p:tgtEl>
                                        <p:attrNameLst>
                                          <p:attrName>style.visibility</p:attrName>
                                        </p:attrNameLst>
                                      </p:cBhvr>
                                      <p:to>
                                        <p:strVal val="visible"/>
                                      </p:to>
                                    </p:set>
                                    <p:animEffect transition="in" filter="wipe(left)">
                                      <p:cBhvr>
                                        <p:cTn id="12" dur="500"/>
                                        <p:tgtEl>
                                          <p:spTgt spid="127386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1273863"/>
                                        </p:tgtEl>
                                        <p:attrNameLst>
                                          <p:attrName>style.visibility</p:attrName>
                                        </p:attrNameLst>
                                      </p:cBhvr>
                                      <p:to>
                                        <p:strVal val="visible"/>
                                      </p:to>
                                    </p:set>
                                    <p:anim calcmode="lin" valueType="num">
                                      <p:cBhvr additive="base">
                                        <p:cTn id="17" dur="500" fill="hold"/>
                                        <p:tgtEl>
                                          <p:spTgt spid="1273863"/>
                                        </p:tgtEl>
                                        <p:attrNameLst>
                                          <p:attrName>ppt_x</p:attrName>
                                        </p:attrNameLst>
                                      </p:cBhvr>
                                      <p:tavLst>
                                        <p:tav tm="0">
                                          <p:val>
                                            <p:strVal val="1+#ppt_w/2"/>
                                          </p:val>
                                        </p:tav>
                                        <p:tav tm="100000">
                                          <p:val>
                                            <p:strVal val="#ppt_x"/>
                                          </p:val>
                                        </p:tav>
                                      </p:tavLst>
                                    </p:anim>
                                    <p:anim calcmode="lin" valueType="num">
                                      <p:cBhvr additive="base">
                                        <p:cTn id="18" dur="500" fill="hold"/>
                                        <p:tgtEl>
                                          <p:spTgt spid="1273863"/>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nodeType="clickEffect">
                                  <p:stCondLst>
                                    <p:cond delay="0"/>
                                  </p:stCondLst>
                                  <p:childTnLst>
                                    <p:set>
                                      <p:cBhvr>
                                        <p:cTn id="22" dur="1" fill="hold">
                                          <p:stCondLst>
                                            <p:cond delay="0"/>
                                          </p:stCondLst>
                                        </p:cTn>
                                        <p:tgtEl>
                                          <p:spTgt spid="1273864"/>
                                        </p:tgtEl>
                                        <p:attrNameLst>
                                          <p:attrName>style.visibility</p:attrName>
                                        </p:attrNameLst>
                                      </p:cBhvr>
                                      <p:to>
                                        <p:strVal val="visible"/>
                                      </p:to>
                                    </p:set>
                                    <p:anim calcmode="lin" valueType="num">
                                      <p:cBhvr additive="base">
                                        <p:cTn id="23" dur="500" fill="hold"/>
                                        <p:tgtEl>
                                          <p:spTgt spid="1273864"/>
                                        </p:tgtEl>
                                        <p:attrNameLst>
                                          <p:attrName>ppt_x</p:attrName>
                                        </p:attrNameLst>
                                      </p:cBhvr>
                                      <p:tavLst>
                                        <p:tav tm="0">
                                          <p:val>
                                            <p:strVal val="1+#ppt_w/2"/>
                                          </p:val>
                                        </p:tav>
                                        <p:tav tm="100000">
                                          <p:val>
                                            <p:strVal val="#ppt_x"/>
                                          </p:val>
                                        </p:tav>
                                      </p:tavLst>
                                    </p:anim>
                                    <p:anim calcmode="lin" valueType="num">
                                      <p:cBhvr additive="base">
                                        <p:cTn id="24" dur="500" fill="hold"/>
                                        <p:tgtEl>
                                          <p:spTgt spid="1273864"/>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1273865"/>
                                        </p:tgtEl>
                                        <p:attrNameLst>
                                          <p:attrName>style.visibility</p:attrName>
                                        </p:attrNameLst>
                                      </p:cBhvr>
                                      <p:to>
                                        <p:strVal val="visible"/>
                                      </p:to>
                                    </p:set>
                                    <p:animEffect transition="in" filter="dissolve">
                                      <p:cBhvr>
                                        <p:cTn id="29" dur="500"/>
                                        <p:tgtEl>
                                          <p:spTgt spid="12738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3861"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4580" name="Text Box 4"/>
          <p:cNvSpPr txBox="1">
            <a:spLocks noChangeArrowheads="1"/>
          </p:cNvSpPr>
          <p:nvPr/>
        </p:nvSpPr>
        <p:spPr bwMode="auto">
          <a:xfrm>
            <a:off x="1042988" y="692150"/>
            <a:ext cx="8101012" cy="682625"/>
          </a:xfrm>
          <a:prstGeom prst="rect">
            <a:avLst/>
          </a:prstGeom>
          <a:noFill/>
          <a:ln w="9525">
            <a:noFill/>
            <a:miter lim="800000"/>
          </a:ln>
        </p:spPr>
        <p:txBody>
          <a:bodyPr lIns="71676" tIns="35838" rIns="71676" bIns="35838">
            <a:spAutoFit/>
          </a:bodyPr>
          <a:lstStyle/>
          <a:p>
            <a:pPr defTabSz="717550">
              <a:spcBef>
                <a:spcPct val="50000"/>
              </a:spcBef>
            </a:pPr>
            <a:r>
              <a:rPr lang="zh-CN" altLang="en-US" sz="4000" b="1">
                <a:solidFill>
                  <a:srgbClr val="000099"/>
                </a:solidFill>
                <a:latin typeface="Arial" panose="020B0604020202020204" pitchFamily="34" charset="0"/>
                <a:ea typeface="宋体" panose="02010600030101010101" pitchFamily="2" charset="-122"/>
              </a:rPr>
              <a:t>随机变量的方差</a:t>
            </a:r>
            <a:r>
              <a:rPr lang="en-US" altLang="zh-CN" sz="4000" b="1">
                <a:solidFill>
                  <a:srgbClr val="000099"/>
                </a:solidFill>
                <a:latin typeface="Arial" panose="020B0604020202020204" pitchFamily="34" charset="0"/>
                <a:ea typeface="宋体" panose="02010600030101010101" pitchFamily="2" charset="-122"/>
              </a:rPr>
              <a:t>(Cont.)</a:t>
            </a:r>
          </a:p>
        </p:txBody>
      </p:sp>
      <p:sp>
        <p:nvSpPr>
          <p:cNvPr id="1304657" name="Text Box 81"/>
          <p:cNvSpPr txBox="1">
            <a:spLocks noChangeArrowheads="1"/>
          </p:cNvSpPr>
          <p:nvPr/>
        </p:nvSpPr>
        <p:spPr bwMode="auto">
          <a:xfrm>
            <a:off x="795338" y="1701800"/>
            <a:ext cx="8077200" cy="1554163"/>
          </a:xfrm>
          <a:prstGeom prst="rect">
            <a:avLst/>
          </a:prstGeom>
          <a:noFill/>
          <a:ln w="9525">
            <a:noFill/>
            <a:miter lim="800000"/>
          </a:ln>
          <a:effectLst/>
        </p:spPr>
        <p:txBody>
          <a:bodyPr anchor="ctr">
            <a:spAutoFit/>
          </a:bodyPr>
          <a:lstStyle/>
          <a:p>
            <a:pPr>
              <a:spcBef>
                <a:spcPct val="50000"/>
              </a:spcBef>
            </a:pPr>
            <a:r>
              <a:rPr lang="zh-CN" altLang="en-US" sz="3200" b="1">
                <a:ea typeface="宋体" panose="02010600030101010101" pitchFamily="2" charset="-122"/>
              </a:rPr>
              <a:t>        例如，某零件的真实长度为</a:t>
            </a:r>
            <a:r>
              <a:rPr lang="en-US" altLang="zh-CN" sz="3200" b="1" i="1">
                <a:ea typeface="宋体" panose="02010600030101010101" pitchFamily="2" charset="-122"/>
              </a:rPr>
              <a:t>a</a:t>
            </a:r>
            <a:r>
              <a:rPr lang="zh-CN" altLang="en-US" sz="3200" b="1">
                <a:ea typeface="宋体" panose="02010600030101010101" pitchFamily="2" charset="-122"/>
              </a:rPr>
              <a:t>，现用甲、乙两台仪器各测量</a:t>
            </a:r>
            <a:r>
              <a:rPr lang="en-US" altLang="zh-CN" sz="3200" b="1">
                <a:ea typeface="宋体" panose="02010600030101010101" pitchFamily="2" charset="-122"/>
              </a:rPr>
              <a:t>10</a:t>
            </a:r>
            <a:r>
              <a:rPr lang="zh-CN" altLang="en-US" sz="3200" b="1">
                <a:ea typeface="宋体" panose="02010600030101010101" pitchFamily="2" charset="-122"/>
              </a:rPr>
              <a:t>次，将测量结果</a:t>
            </a:r>
            <a:r>
              <a:rPr lang="en-US" altLang="zh-CN" sz="3200" b="1" i="1">
                <a:ea typeface="宋体" panose="02010600030101010101" pitchFamily="2" charset="-122"/>
              </a:rPr>
              <a:t>X</a:t>
            </a:r>
            <a:r>
              <a:rPr lang="zh-CN" altLang="en-US" sz="3200" b="1">
                <a:ea typeface="宋体" panose="02010600030101010101" pitchFamily="2" charset="-122"/>
              </a:rPr>
              <a:t>用坐标上的点表示如图：</a:t>
            </a:r>
            <a:endParaRPr lang="zh-CN" altLang="en-US" sz="2400">
              <a:ea typeface="宋体" panose="02010600030101010101" pitchFamily="2" charset="-122"/>
            </a:endParaRPr>
          </a:p>
        </p:txBody>
      </p:sp>
      <p:grpSp>
        <p:nvGrpSpPr>
          <p:cNvPr id="2" name="Group 83"/>
          <p:cNvGrpSpPr/>
          <p:nvPr/>
        </p:nvGrpSpPr>
        <p:grpSpPr bwMode="auto">
          <a:xfrm>
            <a:off x="1619250" y="4652963"/>
            <a:ext cx="6480175" cy="1276350"/>
            <a:chOff x="960" y="1968"/>
            <a:chExt cx="3888" cy="759"/>
          </a:xfrm>
        </p:grpSpPr>
        <p:graphicFrame>
          <p:nvGraphicFramePr>
            <p:cNvPr id="1304660" name="Object 84"/>
            <p:cNvGraphicFramePr>
              <a:graphicFrameLocks noChangeAspect="1"/>
            </p:cNvGraphicFramePr>
            <p:nvPr/>
          </p:nvGraphicFramePr>
          <p:xfrm>
            <a:off x="2638" y="2068"/>
            <a:ext cx="255" cy="284"/>
          </p:xfrm>
          <a:graphic>
            <a:graphicData uri="http://schemas.openxmlformats.org/presentationml/2006/ole">
              <mc:AlternateContent xmlns:mc="http://schemas.openxmlformats.org/markup-compatibility/2006">
                <mc:Choice xmlns:v="urn:schemas-microsoft-com:vml" Requires="v">
                  <p:oleObj spid="_x0000_s21683" name="公式" r:id="rId5" imgW="3048000" imgH="3352800" progId="">
                    <p:embed/>
                  </p:oleObj>
                </mc:Choice>
                <mc:Fallback>
                  <p:oleObj name="公式" r:id="rId5" imgW="3048000" imgH="3352800" progId="">
                    <p:embed/>
                    <p:pic>
                      <p:nvPicPr>
                        <p:cNvPr id="0" name="图片 21504"/>
                        <p:cNvPicPr>
                          <a:picLocks noChangeAspect="1"/>
                        </p:cNvPicPr>
                        <p:nvPr/>
                      </p:nvPicPr>
                      <p:blipFill>
                        <a:blip r:embed="rId6"/>
                        <a:stretch>
                          <a:fillRect/>
                        </a:stretch>
                      </p:blipFill>
                      <p:spPr>
                        <a:xfrm>
                          <a:off x="2638" y="2068"/>
                          <a:ext cx="255" cy="284"/>
                        </a:xfrm>
                        <a:prstGeom prst="rect">
                          <a:avLst/>
                        </a:prstGeom>
                        <a:solidFill>
                          <a:srgbClr val="00FF00"/>
                        </a:solidFill>
                        <a:ln w="9525">
                          <a:noFill/>
                        </a:ln>
                      </p:spPr>
                    </p:pic>
                  </p:oleObj>
                </mc:Fallback>
              </mc:AlternateContent>
            </a:graphicData>
          </a:graphic>
        </p:graphicFrame>
        <p:graphicFrame>
          <p:nvGraphicFramePr>
            <p:cNvPr id="1304661" name="Object 85"/>
            <p:cNvGraphicFramePr>
              <a:graphicFrameLocks noChangeAspect="1"/>
            </p:cNvGraphicFramePr>
            <p:nvPr/>
          </p:nvGraphicFramePr>
          <p:xfrm>
            <a:off x="2425" y="1968"/>
            <a:ext cx="167" cy="167"/>
          </p:xfrm>
          <a:graphic>
            <a:graphicData uri="http://schemas.openxmlformats.org/presentationml/2006/ole">
              <mc:AlternateContent xmlns:mc="http://schemas.openxmlformats.org/markup-compatibility/2006">
                <mc:Choice xmlns:v="urn:schemas-microsoft-com:vml" Requires="v">
                  <p:oleObj spid="_x0000_s21684" name="公式" r:id="rId7" imgW="2743200" imgH="2743200" progId="">
                    <p:embed/>
                  </p:oleObj>
                </mc:Choice>
                <mc:Fallback>
                  <p:oleObj name="公式" r:id="rId7" imgW="2743200" imgH="2743200" progId="">
                    <p:embed/>
                    <p:pic>
                      <p:nvPicPr>
                        <p:cNvPr id="0" name="图片 21505"/>
                        <p:cNvPicPr>
                          <a:picLocks noChangeAspect="1"/>
                        </p:cNvPicPr>
                        <p:nvPr/>
                      </p:nvPicPr>
                      <p:blipFill>
                        <a:blip r:embed="rId8"/>
                        <a:stretch>
                          <a:fillRect/>
                        </a:stretch>
                      </p:blipFill>
                      <p:spPr>
                        <a:xfrm>
                          <a:off x="2425" y="1968"/>
                          <a:ext cx="167" cy="167"/>
                        </a:xfrm>
                        <a:prstGeom prst="rect">
                          <a:avLst/>
                        </a:prstGeom>
                        <a:solidFill>
                          <a:srgbClr val="00FF00"/>
                        </a:solidFill>
                        <a:ln w="9525">
                          <a:noFill/>
                        </a:ln>
                      </p:spPr>
                    </p:pic>
                  </p:oleObj>
                </mc:Fallback>
              </mc:AlternateContent>
            </a:graphicData>
          </a:graphic>
        </p:graphicFrame>
        <p:graphicFrame>
          <p:nvGraphicFramePr>
            <p:cNvPr id="1304662" name="Object 86"/>
            <p:cNvGraphicFramePr>
              <a:graphicFrameLocks noChangeAspect="1"/>
            </p:cNvGraphicFramePr>
            <p:nvPr/>
          </p:nvGraphicFramePr>
          <p:xfrm>
            <a:off x="2233" y="1968"/>
            <a:ext cx="167" cy="167"/>
          </p:xfrm>
          <a:graphic>
            <a:graphicData uri="http://schemas.openxmlformats.org/presentationml/2006/ole">
              <mc:AlternateContent xmlns:mc="http://schemas.openxmlformats.org/markup-compatibility/2006">
                <mc:Choice xmlns:v="urn:schemas-microsoft-com:vml" Requires="v">
                  <p:oleObj spid="_x0000_s21685" name="公式" r:id="rId9" imgW="2743200" imgH="2743200" progId="">
                    <p:embed/>
                  </p:oleObj>
                </mc:Choice>
                <mc:Fallback>
                  <p:oleObj name="公式" r:id="rId9" imgW="2743200" imgH="2743200" progId="">
                    <p:embed/>
                    <p:pic>
                      <p:nvPicPr>
                        <p:cNvPr id="0" name="图片 21506"/>
                        <p:cNvPicPr>
                          <a:picLocks noChangeAspect="1"/>
                        </p:cNvPicPr>
                        <p:nvPr/>
                      </p:nvPicPr>
                      <p:blipFill>
                        <a:blip r:embed="rId8"/>
                        <a:stretch>
                          <a:fillRect/>
                        </a:stretch>
                      </p:blipFill>
                      <p:spPr>
                        <a:xfrm>
                          <a:off x="2233" y="1968"/>
                          <a:ext cx="167" cy="167"/>
                        </a:xfrm>
                        <a:prstGeom prst="rect">
                          <a:avLst/>
                        </a:prstGeom>
                        <a:solidFill>
                          <a:srgbClr val="00FF00"/>
                        </a:solidFill>
                        <a:ln w="9525">
                          <a:noFill/>
                        </a:ln>
                      </p:spPr>
                    </p:pic>
                  </p:oleObj>
                </mc:Fallback>
              </mc:AlternateContent>
            </a:graphicData>
          </a:graphic>
        </p:graphicFrame>
        <p:graphicFrame>
          <p:nvGraphicFramePr>
            <p:cNvPr id="1304663" name="Object 87"/>
            <p:cNvGraphicFramePr>
              <a:graphicFrameLocks noChangeAspect="1"/>
            </p:cNvGraphicFramePr>
            <p:nvPr/>
          </p:nvGraphicFramePr>
          <p:xfrm>
            <a:off x="2832" y="1968"/>
            <a:ext cx="167" cy="167"/>
          </p:xfrm>
          <a:graphic>
            <a:graphicData uri="http://schemas.openxmlformats.org/presentationml/2006/ole">
              <mc:AlternateContent xmlns:mc="http://schemas.openxmlformats.org/markup-compatibility/2006">
                <mc:Choice xmlns:v="urn:schemas-microsoft-com:vml" Requires="v">
                  <p:oleObj spid="_x0000_s21686" name="公式" r:id="rId10" imgW="2743200" imgH="2743200" progId="">
                    <p:embed/>
                  </p:oleObj>
                </mc:Choice>
                <mc:Fallback>
                  <p:oleObj name="公式" r:id="rId10" imgW="2743200" imgH="2743200" progId="">
                    <p:embed/>
                    <p:pic>
                      <p:nvPicPr>
                        <p:cNvPr id="0" name="图片 21507"/>
                        <p:cNvPicPr>
                          <a:picLocks noChangeAspect="1"/>
                        </p:cNvPicPr>
                        <p:nvPr/>
                      </p:nvPicPr>
                      <p:blipFill>
                        <a:blip r:embed="rId8"/>
                        <a:stretch>
                          <a:fillRect/>
                        </a:stretch>
                      </p:blipFill>
                      <p:spPr>
                        <a:xfrm>
                          <a:off x="2832" y="1968"/>
                          <a:ext cx="167" cy="167"/>
                        </a:xfrm>
                        <a:prstGeom prst="rect">
                          <a:avLst/>
                        </a:prstGeom>
                        <a:solidFill>
                          <a:srgbClr val="00FF00"/>
                        </a:solidFill>
                        <a:ln w="9525">
                          <a:noFill/>
                        </a:ln>
                      </p:spPr>
                    </p:pic>
                  </p:oleObj>
                </mc:Fallback>
              </mc:AlternateContent>
            </a:graphicData>
          </a:graphic>
        </p:graphicFrame>
        <p:graphicFrame>
          <p:nvGraphicFramePr>
            <p:cNvPr id="1304664" name="Object 88"/>
            <p:cNvGraphicFramePr>
              <a:graphicFrameLocks noChangeAspect="1"/>
            </p:cNvGraphicFramePr>
            <p:nvPr/>
          </p:nvGraphicFramePr>
          <p:xfrm>
            <a:off x="2928" y="1968"/>
            <a:ext cx="167" cy="167"/>
          </p:xfrm>
          <a:graphic>
            <a:graphicData uri="http://schemas.openxmlformats.org/presentationml/2006/ole">
              <mc:AlternateContent xmlns:mc="http://schemas.openxmlformats.org/markup-compatibility/2006">
                <mc:Choice xmlns:v="urn:schemas-microsoft-com:vml" Requires="v">
                  <p:oleObj spid="_x0000_s21687" name="公式" r:id="rId11" imgW="2743200" imgH="2743200" progId="">
                    <p:embed/>
                  </p:oleObj>
                </mc:Choice>
                <mc:Fallback>
                  <p:oleObj name="公式" r:id="rId11" imgW="2743200" imgH="2743200" progId="">
                    <p:embed/>
                    <p:pic>
                      <p:nvPicPr>
                        <p:cNvPr id="0" name="图片 21508"/>
                        <p:cNvPicPr>
                          <a:picLocks noChangeAspect="1"/>
                        </p:cNvPicPr>
                        <p:nvPr/>
                      </p:nvPicPr>
                      <p:blipFill>
                        <a:blip r:embed="rId8"/>
                        <a:stretch>
                          <a:fillRect/>
                        </a:stretch>
                      </p:blipFill>
                      <p:spPr>
                        <a:xfrm>
                          <a:off x="2928" y="1968"/>
                          <a:ext cx="167" cy="167"/>
                        </a:xfrm>
                        <a:prstGeom prst="rect">
                          <a:avLst/>
                        </a:prstGeom>
                        <a:solidFill>
                          <a:srgbClr val="00FF00"/>
                        </a:solidFill>
                        <a:ln w="9525">
                          <a:noFill/>
                        </a:ln>
                      </p:spPr>
                    </p:pic>
                  </p:oleObj>
                </mc:Fallback>
              </mc:AlternateContent>
            </a:graphicData>
          </a:graphic>
        </p:graphicFrame>
        <p:graphicFrame>
          <p:nvGraphicFramePr>
            <p:cNvPr id="1304665" name="Object 89"/>
            <p:cNvGraphicFramePr>
              <a:graphicFrameLocks noChangeAspect="1"/>
            </p:cNvGraphicFramePr>
            <p:nvPr/>
          </p:nvGraphicFramePr>
          <p:xfrm>
            <a:off x="3337" y="1968"/>
            <a:ext cx="167" cy="167"/>
          </p:xfrm>
          <a:graphic>
            <a:graphicData uri="http://schemas.openxmlformats.org/presentationml/2006/ole">
              <mc:AlternateContent xmlns:mc="http://schemas.openxmlformats.org/markup-compatibility/2006">
                <mc:Choice xmlns:v="urn:schemas-microsoft-com:vml" Requires="v">
                  <p:oleObj spid="_x0000_s21688" name="公式" r:id="rId12" imgW="2743200" imgH="2743200" progId="">
                    <p:embed/>
                  </p:oleObj>
                </mc:Choice>
                <mc:Fallback>
                  <p:oleObj name="公式" r:id="rId12" imgW="2743200" imgH="2743200" progId="">
                    <p:embed/>
                    <p:pic>
                      <p:nvPicPr>
                        <p:cNvPr id="0" name="图片 21509"/>
                        <p:cNvPicPr>
                          <a:picLocks noChangeAspect="1"/>
                        </p:cNvPicPr>
                        <p:nvPr/>
                      </p:nvPicPr>
                      <p:blipFill>
                        <a:blip r:embed="rId8"/>
                        <a:stretch>
                          <a:fillRect/>
                        </a:stretch>
                      </p:blipFill>
                      <p:spPr>
                        <a:xfrm>
                          <a:off x="3337" y="1968"/>
                          <a:ext cx="167" cy="167"/>
                        </a:xfrm>
                        <a:prstGeom prst="rect">
                          <a:avLst/>
                        </a:prstGeom>
                        <a:solidFill>
                          <a:srgbClr val="00FF00"/>
                        </a:solidFill>
                        <a:ln w="9525">
                          <a:noFill/>
                        </a:ln>
                      </p:spPr>
                    </p:pic>
                  </p:oleObj>
                </mc:Fallback>
              </mc:AlternateContent>
            </a:graphicData>
          </a:graphic>
        </p:graphicFrame>
        <p:graphicFrame>
          <p:nvGraphicFramePr>
            <p:cNvPr id="1304666" name="Object 90"/>
            <p:cNvGraphicFramePr>
              <a:graphicFrameLocks noChangeAspect="1"/>
            </p:cNvGraphicFramePr>
            <p:nvPr/>
          </p:nvGraphicFramePr>
          <p:xfrm>
            <a:off x="2617" y="1968"/>
            <a:ext cx="167" cy="167"/>
          </p:xfrm>
          <a:graphic>
            <a:graphicData uri="http://schemas.openxmlformats.org/presentationml/2006/ole">
              <mc:AlternateContent xmlns:mc="http://schemas.openxmlformats.org/markup-compatibility/2006">
                <mc:Choice xmlns:v="urn:schemas-microsoft-com:vml" Requires="v">
                  <p:oleObj spid="_x0000_s21689" name="公式" r:id="rId13" imgW="2743200" imgH="2743200" progId="">
                    <p:embed/>
                  </p:oleObj>
                </mc:Choice>
                <mc:Fallback>
                  <p:oleObj name="公式" r:id="rId13" imgW="2743200" imgH="2743200" progId="">
                    <p:embed/>
                    <p:pic>
                      <p:nvPicPr>
                        <p:cNvPr id="0" name="图片 21510"/>
                        <p:cNvPicPr>
                          <a:picLocks noChangeAspect="1"/>
                        </p:cNvPicPr>
                        <p:nvPr/>
                      </p:nvPicPr>
                      <p:blipFill>
                        <a:blip r:embed="rId8"/>
                        <a:stretch>
                          <a:fillRect/>
                        </a:stretch>
                      </p:blipFill>
                      <p:spPr>
                        <a:xfrm>
                          <a:off x="2617" y="1968"/>
                          <a:ext cx="167" cy="167"/>
                        </a:xfrm>
                        <a:prstGeom prst="rect">
                          <a:avLst/>
                        </a:prstGeom>
                        <a:solidFill>
                          <a:srgbClr val="00FF00"/>
                        </a:solidFill>
                        <a:ln w="9525">
                          <a:noFill/>
                        </a:ln>
                      </p:spPr>
                    </p:pic>
                  </p:oleObj>
                </mc:Fallback>
              </mc:AlternateContent>
            </a:graphicData>
          </a:graphic>
        </p:graphicFrame>
        <p:graphicFrame>
          <p:nvGraphicFramePr>
            <p:cNvPr id="1304667" name="Object 91"/>
            <p:cNvGraphicFramePr>
              <a:graphicFrameLocks noChangeAspect="1"/>
            </p:cNvGraphicFramePr>
            <p:nvPr/>
          </p:nvGraphicFramePr>
          <p:xfrm>
            <a:off x="3264" y="1968"/>
            <a:ext cx="167" cy="167"/>
          </p:xfrm>
          <a:graphic>
            <a:graphicData uri="http://schemas.openxmlformats.org/presentationml/2006/ole">
              <mc:AlternateContent xmlns:mc="http://schemas.openxmlformats.org/markup-compatibility/2006">
                <mc:Choice xmlns:v="urn:schemas-microsoft-com:vml" Requires="v">
                  <p:oleObj spid="_x0000_s21690" name="公式" r:id="rId14" imgW="2743200" imgH="2743200" progId="">
                    <p:embed/>
                  </p:oleObj>
                </mc:Choice>
                <mc:Fallback>
                  <p:oleObj name="公式" r:id="rId14" imgW="2743200" imgH="2743200" progId="">
                    <p:embed/>
                    <p:pic>
                      <p:nvPicPr>
                        <p:cNvPr id="0" name="图片 21511"/>
                        <p:cNvPicPr>
                          <a:picLocks noChangeAspect="1"/>
                        </p:cNvPicPr>
                        <p:nvPr/>
                      </p:nvPicPr>
                      <p:blipFill>
                        <a:blip r:embed="rId8"/>
                        <a:stretch>
                          <a:fillRect/>
                        </a:stretch>
                      </p:blipFill>
                      <p:spPr>
                        <a:xfrm>
                          <a:off x="3264" y="1968"/>
                          <a:ext cx="167" cy="167"/>
                        </a:xfrm>
                        <a:prstGeom prst="rect">
                          <a:avLst/>
                        </a:prstGeom>
                        <a:solidFill>
                          <a:srgbClr val="00FF00"/>
                        </a:solidFill>
                        <a:ln w="9525">
                          <a:noFill/>
                        </a:ln>
                      </p:spPr>
                    </p:pic>
                  </p:oleObj>
                </mc:Fallback>
              </mc:AlternateContent>
            </a:graphicData>
          </a:graphic>
        </p:graphicFrame>
        <p:graphicFrame>
          <p:nvGraphicFramePr>
            <p:cNvPr id="1304668" name="Object 92"/>
            <p:cNvGraphicFramePr>
              <a:graphicFrameLocks noChangeAspect="1"/>
            </p:cNvGraphicFramePr>
            <p:nvPr/>
          </p:nvGraphicFramePr>
          <p:xfrm>
            <a:off x="3145" y="1968"/>
            <a:ext cx="167" cy="167"/>
          </p:xfrm>
          <a:graphic>
            <a:graphicData uri="http://schemas.openxmlformats.org/presentationml/2006/ole">
              <mc:AlternateContent xmlns:mc="http://schemas.openxmlformats.org/markup-compatibility/2006">
                <mc:Choice xmlns:v="urn:schemas-microsoft-com:vml" Requires="v">
                  <p:oleObj spid="_x0000_s21691" name="公式" r:id="rId15" imgW="2743200" imgH="2743200" progId="">
                    <p:embed/>
                  </p:oleObj>
                </mc:Choice>
                <mc:Fallback>
                  <p:oleObj name="公式" r:id="rId15" imgW="2743200" imgH="2743200" progId="">
                    <p:embed/>
                    <p:pic>
                      <p:nvPicPr>
                        <p:cNvPr id="0" name="图片 21512"/>
                        <p:cNvPicPr>
                          <a:picLocks noChangeAspect="1"/>
                        </p:cNvPicPr>
                        <p:nvPr/>
                      </p:nvPicPr>
                      <p:blipFill>
                        <a:blip r:embed="rId8"/>
                        <a:stretch>
                          <a:fillRect/>
                        </a:stretch>
                      </p:blipFill>
                      <p:spPr>
                        <a:xfrm>
                          <a:off x="3145" y="1968"/>
                          <a:ext cx="167" cy="167"/>
                        </a:xfrm>
                        <a:prstGeom prst="rect">
                          <a:avLst/>
                        </a:prstGeom>
                        <a:solidFill>
                          <a:srgbClr val="00FF00"/>
                        </a:solidFill>
                        <a:ln w="9525">
                          <a:noFill/>
                        </a:ln>
                      </p:spPr>
                    </p:pic>
                  </p:oleObj>
                </mc:Fallback>
              </mc:AlternateContent>
            </a:graphicData>
          </a:graphic>
        </p:graphicFrame>
        <p:graphicFrame>
          <p:nvGraphicFramePr>
            <p:cNvPr id="1304669" name="Object 93"/>
            <p:cNvGraphicFramePr>
              <a:graphicFrameLocks noChangeAspect="1"/>
            </p:cNvGraphicFramePr>
            <p:nvPr/>
          </p:nvGraphicFramePr>
          <p:xfrm>
            <a:off x="2112" y="1968"/>
            <a:ext cx="167" cy="167"/>
          </p:xfrm>
          <a:graphic>
            <a:graphicData uri="http://schemas.openxmlformats.org/presentationml/2006/ole">
              <mc:AlternateContent xmlns:mc="http://schemas.openxmlformats.org/markup-compatibility/2006">
                <mc:Choice xmlns:v="urn:schemas-microsoft-com:vml" Requires="v">
                  <p:oleObj spid="_x0000_s21692" name="公式" r:id="rId16" imgW="2743200" imgH="2743200" progId="">
                    <p:embed/>
                  </p:oleObj>
                </mc:Choice>
                <mc:Fallback>
                  <p:oleObj name="公式" r:id="rId16" imgW="2743200" imgH="2743200" progId="">
                    <p:embed/>
                    <p:pic>
                      <p:nvPicPr>
                        <p:cNvPr id="0" name="图片 21513"/>
                        <p:cNvPicPr>
                          <a:picLocks noChangeAspect="1"/>
                        </p:cNvPicPr>
                        <p:nvPr/>
                      </p:nvPicPr>
                      <p:blipFill>
                        <a:blip r:embed="rId8"/>
                        <a:stretch>
                          <a:fillRect/>
                        </a:stretch>
                      </p:blipFill>
                      <p:spPr>
                        <a:xfrm>
                          <a:off x="2112" y="1968"/>
                          <a:ext cx="167" cy="167"/>
                        </a:xfrm>
                        <a:prstGeom prst="rect">
                          <a:avLst/>
                        </a:prstGeom>
                        <a:solidFill>
                          <a:srgbClr val="00FF00"/>
                        </a:solidFill>
                        <a:ln w="9525">
                          <a:noFill/>
                        </a:ln>
                      </p:spPr>
                    </p:pic>
                  </p:oleObj>
                </mc:Fallback>
              </mc:AlternateContent>
            </a:graphicData>
          </a:graphic>
        </p:graphicFrame>
        <p:graphicFrame>
          <p:nvGraphicFramePr>
            <p:cNvPr id="1304670" name="Object 94"/>
            <p:cNvGraphicFramePr>
              <a:graphicFrameLocks noChangeAspect="1"/>
            </p:cNvGraphicFramePr>
            <p:nvPr/>
          </p:nvGraphicFramePr>
          <p:xfrm>
            <a:off x="2304" y="1968"/>
            <a:ext cx="167" cy="167"/>
          </p:xfrm>
          <a:graphic>
            <a:graphicData uri="http://schemas.openxmlformats.org/presentationml/2006/ole">
              <mc:AlternateContent xmlns:mc="http://schemas.openxmlformats.org/markup-compatibility/2006">
                <mc:Choice xmlns:v="urn:schemas-microsoft-com:vml" Requires="v">
                  <p:oleObj spid="_x0000_s21693" name="公式" r:id="rId17" imgW="2743200" imgH="2743200" progId="">
                    <p:embed/>
                  </p:oleObj>
                </mc:Choice>
                <mc:Fallback>
                  <p:oleObj name="公式" r:id="rId17" imgW="2743200" imgH="2743200" progId="">
                    <p:embed/>
                    <p:pic>
                      <p:nvPicPr>
                        <p:cNvPr id="0" name="图片 21514"/>
                        <p:cNvPicPr>
                          <a:picLocks noChangeAspect="1"/>
                        </p:cNvPicPr>
                        <p:nvPr/>
                      </p:nvPicPr>
                      <p:blipFill>
                        <a:blip r:embed="rId8"/>
                        <a:stretch>
                          <a:fillRect/>
                        </a:stretch>
                      </p:blipFill>
                      <p:spPr>
                        <a:xfrm>
                          <a:off x="2304" y="1968"/>
                          <a:ext cx="167" cy="167"/>
                        </a:xfrm>
                        <a:prstGeom prst="rect">
                          <a:avLst/>
                        </a:prstGeom>
                        <a:solidFill>
                          <a:srgbClr val="00FF00"/>
                        </a:solidFill>
                        <a:ln w="9525">
                          <a:noFill/>
                        </a:ln>
                      </p:spPr>
                    </p:pic>
                  </p:oleObj>
                </mc:Fallback>
              </mc:AlternateContent>
            </a:graphicData>
          </a:graphic>
        </p:graphicFrame>
        <p:sp>
          <p:nvSpPr>
            <p:cNvPr id="1304671" name="Rectangle 95"/>
            <p:cNvSpPr>
              <a:spLocks noChangeArrowheads="1"/>
            </p:cNvSpPr>
            <p:nvPr/>
          </p:nvSpPr>
          <p:spPr bwMode="auto">
            <a:xfrm>
              <a:off x="1953" y="2418"/>
              <a:ext cx="1611" cy="309"/>
            </a:xfrm>
            <a:prstGeom prst="rect">
              <a:avLst/>
            </a:prstGeom>
            <a:solidFill>
              <a:srgbClr val="00FF00"/>
            </a:solidFill>
            <a:ln w="9525">
              <a:noFill/>
              <a:miter lim="800000"/>
            </a:ln>
            <a:effectLst/>
          </p:spPr>
          <p:txBody>
            <a:bodyPr wrap="none" anchor="ctr">
              <a:spAutoFit/>
            </a:bodyPr>
            <a:lstStyle/>
            <a:p>
              <a:pPr algn="ctr"/>
              <a:r>
                <a:rPr lang="zh-CN" altLang="en-US" b="1">
                  <a:ea typeface="宋体" panose="02010600030101010101" pitchFamily="2" charset="-122"/>
                </a:rPr>
                <a:t>乙仪器测量结果</a:t>
              </a:r>
              <a:endParaRPr lang="zh-CN" altLang="en-US" sz="3200" b="1">
                <a:ea typeface="宋体" panose="02010600030101010101" pitchFamily="2" charset="-122"/>
              </a:endParaRPr>
            </a:p>
          </p:txBody>
        </p:sp>
        <p:sp>
          <p:nvSpPr>
            <p:cNvPr id="1304672" name="Line 96"/>
            <p:cNvSpPr>
              <a:spLocks noChangeShapeType="1"/>
            </p:cNvSpPr>
            <p:nvPr/>
          </p:nvSpPr>
          <p:spPr bwMode="auto">
            <a:xfrm>
              <a:off x="960" y="2064"/>
              <a:ext cx="3888" cy="0"/>
            </a:xfrm>
            <a:prstGeom prst="line">
              <a:avLst/>
            </a:prstGeom>
            <a:noFill/>
            <a:ln w="9525">
              <a:solidFill>
                <a:schemeClr val="tx1"/>
              </a:solidFill>
              <a:round/>
              <a:tailEnd type="triangle" w="med" len="med"/>
            </a:ln>
            <a:effectLst/>
          </p:spPr>
          <p:txBody>
            <a:bodyPr wrap="none" anchor="ctr"/>
            <a:lstStyle/>
            <a:p>
              <a:endParaRPr lang="zh-CN" altLang="en-US"/>
            </a:p>
          </p:txBody>
        </p:sp>
        <p:sp>
          <p:nvSpPr>
            <p:cNvPr id="1304673" name="Line 97"/>
            <p:cNvSpPr>
              <a:spLocks noChangeShapeType="1"/>
            </p:cNvSpPr>
            <p:nvPr/>
          </p:nvSpPr>
          <p:spPr bwMode="auto">
            <a:xfrm>
              <a:off x="2736" y="2016"/>
              <a:ext cx="0" cy="48"/>
            </a:xfrm>
            <a:prstGeom prst="line">
              <a:avLst/>
            </a:prstGeom>
            <a:noFill/>
            <a:ln w="9525">
              <a:solidFill>
                <a:schemeClr val="tx1"/>
              </a:solidFill>
              <a:round/>
            </a:ln>
            <a:effectLst/>
          </p:spPr>
          <p:txBody>
            <a:bodyPr wrap="none" anchor="ctr"/>
            <a:lstStyle/>
            <a:p>
              <a:endParaRPr lang="zh-CN" altLang="en-US"/>
            </a:p>
          </p:txBody>
        </p:sp>
      </p:grpSp>
      <p:grpSp>
        <p:nvGrpSpPr>
          <p:cNvPr id="3" name="Group 98"/>
          <p:cNvGrpSpPr/>
          <p:nvPr/>
        </p:nvGrpSpPr>
        <p:grpSpPr bwMode="auto">
          <a:xfrm>
            <a:off x="1100138" y="2997200"/>
            <a:ext cx="7162800" cy="1295400"/>
            <a:chOff x="528" y="960"/>
            <a:chExt cx="4512" cy="816"/>
          </a:xfrm>
        </p:grpSpPr>
        <p:sp>
          <p:nvSpPr>
            <p:cNvPr id="1304675" name="Text Box 99"/>
            <p:cNvSpPr txBox="1">
              <a:spLocks noChangeArrowheads="1"/>
            </p:cNvSpPr>
            <p:nvPr/>
          </p:nvSpPr>
          <p:spPr bwMode="auto">
            <a:xfrm>
              <a:off x="528" y="960"/>
              <a:ext cx="4512" cy="260"/>
            </a:xfrm>
            <a:prstGeom prst="rect">
              <a:avLst/>
            </a:prstGeom>
            <a:noFill/>
            <a:ln w="9525">
              <a:noFill/>
              <a:miter lim="800000"/>
            </a:ln>
          </p:spPr>
          <p:txBody>
            <a:bodyPr>
              <a:spAutoFit/>
            </a:bodyPr>
            <a:lstStyle/>
            <a:p>
              <a:pPr algn="ctr">
                <a:spcBef>
                  <a:spcPct val="50000"/>
                </a:spcBef>
              </a:pPr>
              <a:r>
                <a:rPr lang="zh-CN" altLang="en-US" sz="3200" b="1" baseline="30000">
                  <a:ea typeface="宋体" panose="02010600030101010101" pitchFamily="2" charset="-122"/>
                </a:rPr>
                <a:t> </a:t>
              </a:r>
              <a:endParaRPr lang="zh-CN" altLang="en-US" sz="3200" b="1" baseline="30000">
                <a:solidFill>
                  <a:schemeClr val="tx2"/>
                </a:solidFill>
                <a:ea typeface="宋体" panose="02010600030101010101" pitchFamily="2" charset="-122"/>
              </a:endParaRPr>
            </a:p>
          </p:txBody>
        </p:sp>
        <p:sp>
          <p:nvSpPr>
            <p:cNvPr id="1304676" name="Line 100"/>
            <p:cNvSpPr>
              <a:spLocks noChangeShapeType="1"/>
            </p:cNvSpPr>
            <p:nvPr/>
          </p:nvSpPr>
          <p:spPr bwMode="auto">
            <a:xfrm>
              <a:off x="960" y="1200"/>
              <a:ext cx="3888" cy="0"/>
            </a:xfrm>
            <a:prstGeom prst="line">
              <a:avLst/>
            </a:prstGeom>
            <a:noFill/>
            <a:ln w="9525">
              <a:solidFill>
                <a:schemeClr val="tx1"/>
              </a:solidFill>
              <a:round/>
              <a:tailEnd type="triangle" w="med" len="med"/>
            </a:ln>
            <a:effectLst/>
          </p:spPr>
          <p:txBody>
            <a:bodyPr wrap="none" anchor="ctr"/>
            <a:lstStyle/>
            <a:p>
              <a:endParaRPr lang="zh-CN" altLang="en-US"/>
            </a:p>
          </p:txBody>
        </p:sp>
        <p:sp>
          <p:nvSpPr>
            <p:cNvPr id="1304677" name="Line 101"/>
            <p:cNvSpPr>
              <a:spLocks noChangeShapeType="1"/>
            </p:cNvSpPr>
            <p:nvPr/>
          </p:nvSpPr>
          <p:spPr bwMode="auto">
            <a:xfrm>
              <a:off x="2736" y="1152"/>
              <a:ext cx="0" cy="48"/>
            </a:xfrm>
            <a:prstGeom prst="line">
              <a:avLst/>
            </a:prstGeom>
            <a:noFill/>
            <a:ln w="9525">
              <a:solidFill>
                <a:schemeClr val="tx1"/>
              </a:solidFill>
              <a:round/>
            </a:ln>
            <a:effectLst/>
          </p:spPr>
          <p:txBody>
            <a:bodyPr wrap="none" anchor="ctr"/>
            <a:lstStyle/>
            <a:p>
              <a:endParaRPr lang="zh-CN" altLang="en-US"/>
            </a:p>
          </p:txBody>
        </p:sp>
        <p:graphicFrame>
          <p:nvGraphicFramePr>
            <p:cNvPr id="1304678" name="Object 102"/>
            <p:cNvGraphicFramePr>
              <a:graphicFrameLocks noChangeAspect="1"/>
            </p:cNvGraphicFramePr>
            <p:nvPr/>
          </p:nvGraphicFramePr>
          <p:xfrm>
            <a:off x="2638" y="1204"/>
            <a:ext cx="255" cy="284"/>
          </p:xfrm>
          <a:graphic>
            <a:graphicData uri="http://schemas.openxmlformats.org/presentationml/2006/ole">
              <mc:AlternateContent xmlns:mc="http://schemas.openxmlformats.org/markup-compatibility/2006">
                <mc:Choice xmlns:v="urn:schemas-microsoft-com:vml" Requires="v">
                  <p:oleObj spid="_x0000_s21694" name="公式" r:id="rId18" imgW="3048000" imgH="3352800" progId="">
                    <p:embed/>
                  </p:oleObj>
                </mc:Choice>
                <mc:Fallback>
                  <p:oleObj name="公式" r:id="rId18" imgW="3048000" imgH="3352800" progId="">
                    <p:embed/>
                    <p:pic>
                      <p:nvPicPr>
                        <p:cNvPr id="0" name="图片 21515"/>
                        <p:cNvPicPr>
                          <a:picLocks noChangeAspect="1"/>
                        </p:cNvPicPr>
                        <p:nvPr/>
                      </p:nvPicPr>
                      <p:blipFill>
                        <a:blip r:embed="rId6"/>
                        <a:stretch>
                          <a:fillRect/>
                        </a:stretch>
                      </p:blipFill>
                      <p:spPr>
                        <a:xfrm>
                          <a:off x="2638" y="1204"/>
                          <a:ext cx="255" cy="284"/>
                        </a:xfrm>
                        <a:prstGeom prst="rect">
                          <a:avLst/>
                        </a:prstGeom>
                        <a:noFill/>
                        <a:ln w="9525">
                          <a:noFill/>
                        </a:ln>
                      </p:spPr>
                    </p:pic>
                  </p:oleObj>
                </mc:Fallback>
              </mc:AlternateContent>
            </a:graphicData>
          </a:graphic>
        </p:graphicFrame>
        <p:graphicFrame>
          <p:nvGraphicFramePr>
            <p:cNvPr id="1304679" name="Object 103"/>
            <p:cNvGraphicFramePr>
              <a:graphicFrameLocks noChangeAspect="1"/>
            </p:cNvGraphicFramePr>
            <p:nvPr/>
          </p:nvGraphicFramePr>
          <p:xfrm>
            <a:off x="2425" y="1104"/>
            <a:ext cx="167" cy="167"/>
          </p:xfrm>
          <a:graphic>
            <a:graphicData uri="http://schemas.openxmlformats.org/presentationml/2006/ole">
              <mc:AlternateContent xmlns:mc="http://schemas.openxmlformats.org/markup-compatibility/2006">
                <mc:Choice xmlns:v="urn:schemas-microsoft-com:vml" Requires="v">
                  <p:oleObj spid="_x0000_s21695" name="公式" r:id="rId19" imgW="2743200" imgH="2743200" progId="">
                    <p:embed/>
                  </p:oleObj>
                </mc:Choice>
                <mc:Fallback>
                  <p:oleObj name="公式" r:id="rId19" imgW="2743200" imgH="2743200" progId="">
                    <p:embed/>
                    <p:pic>
                      <p:nvPicPr>
                        <p:cNvPr id="0" name="图片 21516"/>
                        <p:cNvPicPr>
                          <a:picLocks noChangeAspect="1"/>
                        </p:cNvPicPr>
                        <p:nvPr/>
                      </p:nvPicPr>
                      <p:blipFill>
                        <a:blip r:embed="rId8"/>
                        <a:stretch>
                          <a:fillRect/>
                        </a:stretch>
                      </p:blipFill>
                      <p:spPr>
                        <a:xfrm>
                          <a:off x="2425" y="1104"/>
                          <a:ext cx="167" cy="167"/>
                        </a:xfrm>
                        <a:prstGeom prst="rect">
                          <a:avLst/>
                        </a:prstGeom>
                        <a:noFill/>
                        <a:ln w="9525">
                          <a:noFill/>
                        </a:ln>
                      </p:spPr>
                    </p:pic>
                  </p:oleObj>
                </mc:Fallback>
              </mc:AlternateContent>
            </a:graphicData>
          </a:graphic>
        </p:graphicFrame>
        <p:graphicFrame>
          <p:nvGraphicFramePr>
            <p:cNvPr id="1304680" name="Object 104"/>
            <p:cNvGraphicFramePr>
              <a:graphicFrameLocks noChangeAspect="1"/>
            </p:cNvGraphicFramePr>
            <p:nvPr/>
          </p:nvGraphicFramePr>
          <p:xfrm>
            <a:off x="2832" y="1104"/>
            <a:ext cx="167" cy="167"/>
          </p:xfrm>
          <a:graphic>
            <a:graphicData uri="http://schemas.openxmlformats.org/presentationml/2006/ole">
              <mc:AlternateContent xmlns:mc="http://schemas.openxmlformats.org/markup-compatibility/2006">
                <mc:Choice xmlns:v="urn:schemas-microsoft-com:vml" Requires="v">
                  <p:oleObj spid="_x0000_s21696" name="公式" r:id="rId20" imgW="2743200" imgH="2743200" progId="">
                    <p:embed/>
                  </p:oleObj>
                </mc:Choice>
                <mc:Fallback>
                  <p:oleObj name="公式" r:id="rId20" imgW="2743200" imgH="2743200" progId="">
                    <p:embed/>
                    <p:pic>
                      <p:nvPicPr>
                        <p:cNvPr id="0" name="图片 21517"/>
                        <p:cNvPicPr>
                          <a:picLocks noChangeAspect="1"/>
                        </p:cNvPicPr>
                        <p:nvPr/>
                      </p:nvPicPr>
                      <p:blipFill>
                        <a:blip r:embed="rId8"/>
                        <a:stretch>
                          <a:fillRect/>
                        </a:stretch>
                      </p:blipFill>
                      <p:spPr>
                        <a:xfrm>
                          <a:off x="2832" y="1104"/>
                          <a:ext cx="167" cy="167"/>
                        </a:xfrm>
                        <a:prstGeom prst="rect">
                          <a:avLst/>
                        </a:prstGeom>
                        <a:noFill/>
                        <a:ln w="9525">
                          <a:noFill/>
                        </a:ln>
                      </p:spPr>
                    </p:pic>
                  </p:oleObj>
                </mc:Fallback>
              </mc:AlternateContent>
            </a:graphicData>
          </a:graphic>
        </p:graphicFrame>
        <p:graphicFrame>
          <p:nvGraphicFramePr>
            <p:cNvPr id="1304681" name="Object 105"/>
            <p:cNvGraphicFramePr>
              <a:graphicFrameLocks noChangeAspect="1"/>
            </p:cNvGraphicFramePr>
            <p:nvPr/>
          </p:nvGraphicFramePr>
          <p:xfrm>
            <a:off x="2928" y="1104"/>
            <a:ext cx="167" cy="167"/>
          </p:xfrm>
          <a:graphic>
            <a:graphicData uri="http://schemas.openxmlformats.org/presentationml/2006/ole">
              <mc:AlternateContent xmlns:mc="http://schemas.openxmlformats.org/markup-compatibility/2006">
                <mc:Choice xmlns:v="urn:schemas-microsoft-com:vml" Requires="v">
                  <p:oleObj spid="_x0000_s21697" name="公式" r:id="rId21" imgW="2743200" imgH="2743200" progId="">
                    <p:embed/>
                  </p:oleObj>
                </mc:Choice>
                <mc:Fallback>
                  <p:oleObj name="公式" r:id="rId21" imgW="2743200" imgH="2743200" progId="">
                    <p:embed/>
                    <p:pic>
                      <p:nvPicPr>
                        <p:cNvPr id="0" name="图片 21518"/>
                        <p:cNvPicPr>
                          <a:picLocks noChangeAspect="1"/>
                        </p:cNvPicPr>
                        <p:nvPr/>
                      </p:nvPicPr>
                      <p:blipFill>
                        <a:blip r:embed="rId8"/>
                        <a:stretch>
                          <a:fillRect/>
                        </a:stretch>
                      </p:blipFill>
                      <p:spPr>
                        <a:xfrm>
                          <a:off x="2928" y="1104"/>
                          <a:ext cx="167" cy="167"/>
                        </a:xfrm>
                        <a:prstGeom prst="rect">
                          <a:avLst/>
                        </a:prstGeom>
                        <a:noFill/>
                        <a:ln w="9525">
                          <a:noFill/>
                        </a:ln>
                      </p:spPr>
                    </p:pic>
                  </p:oleObj>
                </mc:Fallback>
              </mc:AlternateContent>
            </a:graphicData>
          </a:graphic>
        </p:graphicFrame>
        <p:graphicFrame>
          <p:nvGraphicFramePr>
            <p:cNvPr id="1304682" name="Object 106"/>
            <p:cNvGraphicFramePr>
              <a:graphicFrameLocks noChangeAspect="1"/>
            </p:cNvGraphicFramePr>
            <p:nvPr/>
          </p:nvGraphicFramePr>
          <p:xfrm>
            <a:off x="3337" y="1104"/>
            <a:ext cx="167" cy="167"/>
          </p:xfrm>
          <a:graphic>
            <a:graphicData uri="http://schemas.openxmlformats.org/presentationml/2006/ole">
              <mc:AlternateContent xmlns:mc="http://schemas.openxmlformats.org/markup-compatibility/2006">
                <mc:Choice xmlns:v="urn:schemas-microsoft-com:vml" Requires="v">
                  <p:oleObj spid="_x0000_s21698" name="公式" r:id="rId22" imgW="2743200" imgH="2743200" progId="">
                    <p:embed/>
                  </p:oleObj>
                </mc:Choice>
                <mc:Fallback>
                  <p:oleObj name="公式" r:id="rId22" imgW="2743200" imgH="2743200" progId="">
                    <p:embed/>
                    <p:pic>
                      <p:nvPicPr>
                        <p:cNvPr id="0" name="图片 21519"/>
                        <p:cNvPicPr>
                          <a:picLocks noChangeAspect="1"/>
                        </p:cNvPicPr>
                        <p:nvPr/>
                      </p:nvPicPr>
                      <p:blipFill>
                        <a:blip r:embed="rId8"/>
                        <a:stretch>
                          <a:fillRect/>
                        </a:stretch>
                      </p:blipFill>
                      <p:spPr>
                        <a:xfrm>
                          <a:off x="3337" y="1104"/>
                          <a:ext cx="167" cy="167"/>
                        </a:xfrm>
                        <a:prstGeom prst="rect">
                          <a:avLst/>
                        </a:prstGeom>
                        <a:noFill/>
                        <a:ln w="9525">
                          <a:noFill/>
                        </a:ln>
                      </p:spPr>
                    </p:pic>
                  </p:oleObj>
                </mc:Fallback>
              </mc:AlternateContent>
            </a:graphicData>
          </a:graphic>
        </p:graphicFrame>
        <p:graphicFrame>
          <p:nvGraphicFramePr>
            <p:cNvPr id="1304683" name="Object 107"/>
            <p:cNvGraphicFramePr>
              <a:graphicFrameLocks noChangeAspect="1"/>
            </p:cNvGraphicFramePr>
            <p:nvPr/>
          </p:nvGraphicFramePr>
          <p:xfrm>
            <a:off x="1632" y="1104"/>
            <a:ext cx="167" cy="167"/>
          </p:xfrm>
          <a:graphic>
            <a:graphicData uri="http://schemas.openxmlformats.org/presentationml/2006/ole">
              <mc:AlternateContent xmlns:mc="http://schemas.openxmlformats.org/markup-compatibility/2006">
                <mc:Choice xmlns:v="urn:schemas-microsoft-com:vml" Requires="v">
                  <p:oleObj spid="_x0000_s21699" name="公式" r:id="rId23" imgW="2743200" imgH="2743200" progId="">
                    <p:embed/>
                  </p:oleObj>
                </mc:Choice>
                <mc:Fallback>
                  <p:oleObj name="公式" r:id="rId23" imgW="2743200" imgH="2743200" progId="">
                    <p:embed/>
                    <p:pic>
                      <p:nvPicPr>
                        <p:cNvPr id="0" name="图片 21520"/>
                        <p:cNvPicPr>
                          <a:picLocks noChangeAspect="1"/>
                        </p:cNvPicPr>
                        <p:nvPr/>
                      </p:nvPicPr>
                      <p:blipFill>
                        <a:blip r:embed="rId8"/>
                        <a:stretch>
                          <a:fillRect/>
                        </a:stretch>
                      </p:blipFill>
                      <p:spPr>
                        <a:xfrm>
                          <a:off x="1632" y="1104"/>
                          <a:ext cx="167" cy="167"/>
                        </a:xfrm>
                        <a:prstGeom prst="rect">
                          <a:avLst/>
                        </a:prstGeom>
                        <a:noFill/>
                        <a:ln w="9525">
                          <a:noFill/>
                        </a:ln>
                      </p:spPr>
                    </p:pic>
                  </p:oleObj>
                </mc:Fallback>
              </mc:AlternateContent>
            </a:graphicData>
          </a:graphic>
        </p:graphicFrame>
        <p:graphicFrame>
          <p:nvGraphicFramePr>
            <p:cNvPr id="1304684" name="Object 108"/>
            <p:cNvGraphicFramePr>
              <a:graphicFrameLocks noChangeAspect="1"/>
            </p:cNvGraphicFramePr>
            <p:nvPr/>
          </p:nvGraphicFramePr>
          <p:xfrm>
            <a:off x="1968" y="1104"/>
            <a:ext cx="167" cy="167"/>
          </p:xfrm>
          <a:graphic>
            <a:graphicData uri="http://schemas.openxmlformats.org/presentationml/2006/ole">
              <mc:AlternateContent xmlns:mc="http://schemas.openxmlformats.org/markup-compatibility/2006">
                <mc:Choice xmlns:v="urn:schemas-microsoft-com:vml" Requires="v">
                  <p:oleObj spid="_x0000_s21700" name="公式" r:id="rId24" imgW="2743200" imgH="2743200" progId="">
                    <p:embed/>
                  </p:oleObj>
                </mc:Choice>
                <mc:Fallback>
                  <p:oleObj name="公式" r:id="rId24" imgW="2743200" imgH="2743200" progId="">
                    <p:embed/>
                    <p:pic>
                      <p:nvPicPr>
                        <p:cNvPr id="0" name="图片 21521"/>
                        <p:cNvPicPr>
                          <a:picLocks noChangeAspect="1"/>
                        </p:cNvPicPr>
                        <p:nvPr/>
                      </p:nvPicPr>
                      <p:blipFill>
                        <a:blip r:embed="rId8"/>
                        <a:stretch>
                          <a:fillRect/>
                        </a:stretch>
                      </p:blipFill>
                      <p:spPr>
                        <a:xfrm>
                          <a:off x="1968" y="1104"/>
                          <a:ext cx="167" cy="167"/>
                        </a:xfrm>
                        <a:prstGeom prst="rect">
                          <a:avLst/>
                        </a:prstGeom>
                        <a:noFill/>
                        <a:ln w="9525">
                          <a:noFill/>
                        </a:ln>
                      </p:spPr>
                    </p:pic>
                  </p:oleObj>
                </mc:Fallback>
              </mc:AlternateContent>
            </a:graphicData>
          </a:graphic>
        </p:graphicFrame>
        <p:graphicFrame>
          <p:nvGraphicFramePr>
            <p:cNvPr id="1304685" name="Object 109"/>
            <p:cNvGraphicFramePr>
              <a:graphicFrameLocks noChangeAspect="1"/>
            </p:cNvGraphicFramePr>
            <p:nvPr/>
          </p:nvGraphicFramePr>
          <p:xfrm>
            <a:off x="3769" y="1104"/>
            <a:ext cx="167" cy="167"/>
          </p:xfrm>
          <a:graphic>
            <a:graphicData uri="http://schemas.openxmlformats.org/presentationml/2006/ole">
              <mc:AlternateContent xmlns:mc="http://schemas.openxmlformats.org/markup-compatibility/2006">
                <mc:Choice xmlns:v="urn:schemas-microsoft-com:vml" Requires="v">
                  <p:oleObj spid="_x0000_s21701" name="公式" r:id="rId25" imgW="2743200" imgH="2743200" progId="">
                    <p:embed/>
                  </p:oleObj>
                </mc:Choice>
                <mc:Fallback>
                  <p:oleObj name="公式" r:id="rId25" imgW="2743200" imgH="2743200" progId="">
                    <p:embed/>
                    <p:pic>
                      <p:nvPicPr>
                        <p:cNvPr id="0" name="图片 21522"/>
                        <p:cNvPicPr>
                          <a:picLocks noChangeAspect="1"/>
                        </p:cNvPicPr>
                        <p:nvPr/>
                      </p:nvPicPr>
                      <p:blipFill>
                        <a:blip r:embed="rId8"/>
                        <a:stretch>
                          <a:fillRect/>
                        </a:stretch>
                      </p:blipFill>
                      <p:spPr>
                        <a:xfrm>
                          <a:off x="3769" y="1104"/>
                          <a:ext cx="167" cy="167"/>
                        </a:xfrm>
                        <a:prstGeom prst="rect">
                          <a:avLst/>
                        </a:prstGeom>
                        <a:noFill/>
                        <a:ln w="9525">
                          <a:noFill/>
                        </a:ln>
                      </p:spPr>
                    </p:pic>
                  </p:oleObj>
                </mc:Fallback>
              </mc:AlternateContent>
            </a:graphicData>
          </a:graphic>
        </p:graphicFrame>
        <p:graphicFrame>
          <p:nvGraphicFramePr>
            <p:cNvPr id="1304686" name="Object 110"/>
            <p:cNvGraphicFramePr>
              <a:graphicFrameLocks noChangeAspect="1"/>
            </p:cNvGraphicFramePr>
            <p:nvPr/>
          </p:nvGraphicFramePr>
          <p:xfrm>
            <a:off x="1296" y="1104"/>
            <a:ext cx="167" cy="167"/>
          </p:xfrm>
          <a:graphic>
            <a:graphicData uri="http://schemas.openxmlformats.org/presentationml/2006/ole">
              <mc:AlternateContent xmlns:mc="http://schemas.openxmlformats.org/markup-compatibility/2006">
                <mc:Choice xmlns:v="urn:schemas-microsoft-com:vml" Requires="v">
                  <p:oleObj spid="_x0000_s21702" name="公式" r:id="rId26" imgW="2743200" imgH="2743200" progId="">
                    <p:embed/>
                  </p:oleObj>
                </mc:Choice>
                <mc:Fallback>
                  <p:oleObj name="公式" r:id="rId26" imgW="2743200" imgH="2743200" progId="">
                    <p:embed/>
                    <p:pic>
                      <p:nvPicPr>
                        <p:cNvPr id="0" name="图片 21523"/>
                        <p:cNvPicPr>
                          <a:picLocks noChangeAspect="1"/>
                        </p:cNvPicPr>
                        <p:nvPr/>
                      </p:nvPicPr>
                      <p:blipFill>
                        <a:blip r:embed="rId8"/>
                        <a:stretch>
                          <a:fillRect/>
                        </a:stretch>
                      </p:blipFill>
                      <p:spPr>
                        <a:xfrm>
                          <a:off x="1296" y="1104"/>
                          <a:ext cx="167" cy="167"/>
                        </a:xfrm>
                        <a:prstGeom prst="rect">
                          <a:avLst/>
                        </a:prstGeom>
                        <a:noFill/>
                        <a:ln w="9525">
                          <a:noFill/>
                        </a:ln>
                      </p:spPr>
                    </p:pic>
                  </p:oleObj>
                </mc:Fallback>
              </mc:AlternateContent>
            </a:graphicData>
          </a:graphic>
        </p:graphicFrame>
        <p:graphicFrame>
          <p:nvGraphicFramePr>
            <p:cNvPr id="1304687" name="Object 111"/>
            <p:cNvGraphicFramePr>
              <a:graphicFrameLocks noChangeAspect="1"/>
            </p:cNvGraphicFramePr>
            <p:nvPr/>
          </p:nvGraphicFramePr>
          <p:xfrm>
            <a:off x="4080" y="1104"/>
            <a:ext cx="167" cy="167"/>
          </p:xfrm>
          <a:graphic>
            <a:graphicData uri="http://schemas.openxmlformats.org/presentationml/2006/ole">
              <mc:AlternateContent xmlns:mc="http://schemas.openxmlformats.org/markup-compatibility/2006">
                <mc:Choice xmlns:v="urn:schemas-microsoft-com:vml" Requires="v">
                  <p:oleObj spid="_x0000_s21703" name="公式" r:id="rId27" imgW="2743200" imgH="2743200" progId="">
                    <p:embed/>
                  </p:oleObj>
                </mc:Choice>
                <mc:Fallback>
                  <p:oleObj name="公式" r:id="rId27" imgW="2743200" imgH="2743200" progId="">
                    <p:embed/>
                    <p:pic>
                      <p:nvPicPr>
                        <p:cNvPr id="0" name="图片 21524"/>
                        <p:cNvPicPr>
                          <a:picLocks noChangeAspect="1"/>
                        </p:cNvPicPr>
                        <p:nvPr/>
                      </p:nvPicPr>
                      <p:blipFill>
                        <a:blip r:embed="rId8"/>
                        <a:stretch>
                          <a:fillRect/>
                        </a:stretch>
                      </p:blipFill>
                      <p:spPr>
                        <a:xfrm>
                          <a:off x="4080" y="1104"/>
                          <a:ext cx="167" cy="167"/>
                        </a:xfrm>
                        <a:prstGeom prst="rect">
                          <a:avLst/>
                        </a:prstGeom>
                        <a:noFill/>
                        <a:ln w="9525">
                          <a:noFill/>
                        </a:ln>
                      </p:spPr>
                    </p:pic>
                  </p:oleObj>
                </mc:Fallback>
              </mc:AlternateContent>
            </a:graphicData>
          </a:graphic>
        </p:graphicFrame>
        <p:graphicFrame>
          <p:nvGraphicFramePr>
            <p:cNvPr id="1304688" name="Object 112"/>
            <p:cNvGraphicFramePr>
              <a:graphicFrameLocks noChangeAspect="1"/>
            </p:cNvGraphicFramePr>
            <p:nvPr/>
          </p:nvGraphicFramePr>
          <p:xfrm>
            <a:off x="2617" y="1104"/>
            <a:ext cx="167" cy="167"/>
          </p:xfrm>
          <a:graphic>
            <a:graphicData uri="http://schemas.openxmlformats.org/presentationml/2006/ole">
              <mc:AlternateContent xmlns:mc="http://schemas.openxmlformats.org/markup-compatibility/2006">
                <mc:Choice xmlns:v="urn:schemas-microsoft-com:vml" Requires="v">
                  <p:oleObj spid="_x0000_s21704" name="公式" r:id="rId28" imgW="2743200" imgH="2743200" progId="">
                    <p:embed/>
                  </p:oleObj>
                </mc:Choice>
                <mc:Fallback>
                  <p:oleObj name="公式" r:id="rId28" imgW="2743200" imgH="2743200" progId="">
                    <p:embed/>
                    <p:pic>
                      <p:nvPicPr>
                        <p:cNvPr id="0" name="图片 21525"/>
                        <p:cNvPicPr>
                          <a:picLocks noChangeAspect="1"/>
                        </p:cNvPicPr>
                        <p:nvPr/>
                      </p:nvPicPr>
                      <p:blipFill>
                        <a:blip r:embed="rId8"/>
                        <a:stretch>
                          <a:fillRect/>
                        </a:stretch>
                      </p:blipFill>
                      <p:spPr>
                        <a:xfrm>
                          <a:off x="2617" y="1104"/>
                          <a:ext cx="167" cy="167"/>
                        </a:xfrm>
                        <a:prstGeom prst="rect">
                          <a:avLst/>
                        </a:prstGeom>
                        <a:noFill/>
                        <a:ln w="9525">
                          <a:noFill/>
                        </a:ln>
                      </p:spPr>
                    </p:pic>
                  </p:oleObj>
                </mc:Fallback>
              </mc:AlternateContent>
            </a:graphicData>
          </a:graphic>
        </p:graphicFrame>
        <p:sp>
          <p:nvSpPr>
            <p:cNvPr id="1304689" name="Rectangle 113"/>
            <p:cNvSpPr>
              <a:spLocks noChangeArrowheads="1"/>
            </p:cNvSpPr>
            <p:nvPr/>
          </p:nvSpPr>
          <p:spPr bwMode="auto">
            <a:xfrm>
              <a:off x="1819" y="1449"/>
              <a:ext cx="1691" cy="327"/>
            </a:xfrm>
            <a:prstGeom prst="rect">
              <a:avLst/>
            </a:prstGeom>
            <a:solidFill>
              <a:srgbClr val="006600"/>
            </a:solidFill>
            <a:ln w="9525">
              <a:noFill/>
              <a:miter lim="800000"/>
            </a:ln>
            <a:effectLst/>
          </p:spPr>
          <p:txBody>
            <a:bodyPr wrap="none" anchor="ctr">
              <a:spAutoFit/>
            </a:bodyPr>
            <a:lstStyle/>
            <a:p>
              <a:pPr algn="ctr"/>
              <a:r>
                <a:rPr lang="zh-CN" altLang="en-US" b="1">
                  <a:solidFill>
                    <a:srgbClr val="FFFF00"/>
                  </a:solidFill>
                  <a:ea typeface="宋体" panose="02010600030101010101" pitchFamily="2" charset="-122"/>
                </a:rPr>
                <a:t>甲仪器测量结果</a:t>
              </a:r>
            </a:p>
          </p:txBody>
        </p:sp>
      </p:grpSp>
      <p:grpSp>
        <p:nvGrpSpPr>
          <p:cNvPr id="4" name="Group 114"/>
          <p:cNvGrpSpPr/>
          <p:nvPr/>
        </p:nvGrpSpPr>
        <p:grpSpPr bwMode="auto">
          <a:xfrm>
            <a:off x="6129338" y="4978400"/>
            <a:ext cx="2470150" cy="762000"/>
            <a:chOff x="3744" y="2208"/>
            <a:chExt cx="1418" cy="480"/>
          </a:xfrm>
        </p:grpSpPr>
        <p:sp>
          <p:nvSpPr>
            <p:cNvPr id="1304691" name="AutoShape 115"/>
            <p:cNvSpPr>
              <a:spLocks noChangeArrowheads="1"/>
            </p:cNvSpPr>
            <p:nvPr/>
          </p:nvSpPr>
          <p:spPr bwMode="auto">
            <a:xfrm>
              <a:off x="3744" y="2544"/>
              <a:ext cx="1008" cy="144"/>
            </a:xfrm>
            <a:prstGeom prst="leftArrow">
              <a:avLst>
                <a:gd name="adj1" fmla="val 50000"/>
                <a:gd name="adj2" fmla="val 175000"/>
              </a:avLst>
            </a:prstGeom>
            <a:solidFill>
              <a:schemeClr val="tx2"/>
            </a:solidFill>
            <a:ln w="9525">
              <a:solidFill>
                <a:schemeClr val="tx1"/>
              </a:solidFill>
              <a:miter lim="800000"/>
            </a:ln>
            <a:effectLst/>
          </p:spPr>
          <p:txBody>
            <a:bodyPr wrap="none" anchor="ctr"/>
            <a:lstStyle/>
            <a:p>
              <a:endParaRPr lang="zh-CN" altLang="en-US"/>
            </a:p>
          </p:txBody>
        </p:sp>
        <p:sp>
          <p:nvSpPr>
            <p:cNvPr id="1304692" name="Rectangle 116"/>
            <p:cNvSpPr>
              <a:spLocks noChangeArrowheads="1"/>
            </p:cNvSpPr>
            <p:nvPr/>
          </p:nvSpPr>
          <p:spPr bwMode="auto">
            <a:xfrm>
              <a:off x="4586" y="2208"/>
              <a:ext cx="576" cy="365"/>
            </a:xfrm>
            <a:prstGeom prst="rect">
              <a:avLst/>
            </a:prstGeom>
            <a:noFill/>
            <a:ln w="9525">
              <a:noFill/>
              <a:miter lim="800000"/>
            </a:ln>
            <a:effectLst/>
          </p:spPr>
          <p:txBody>
            <a:bodyPr wrap="none" anchor="ctr">
              <a:spAutoFit/>
            </a:bodyPr>
            <a:lstStyle/>
            <a:p>
              <a:pPr algn="ctr"/>
              <a:r>
                <a:rPr lang="zh-CN" altLang="en-US" sz="3200" b="1">
                  <a:ea typeface="宋体" panose="02010600030101010101" pitchFamily="2" charset="-122"/>
                </a:rPr>
                <a:t>较好</a:t>
              </a:r>
            </a:p>
          </p:txBody>
        </p:sp>
      </p:grpSp>
      <p:sp>
        <p:nvSpPr>
          <p:cNvPr id="1304693" name="Rectangle 117"/>
          <p:cNvSpPr>
            <a:spLocks noChangeArrowheads="1"/>
          </p:cNvSpPr>
          <p:nvPr/>
        </p:nvSpPr>
        <p:spPr bwMode="auto">
          <a:xfrm>
            <a:off x="755650" y="3860800"/>
            <a:ext cx="2290763" cy="1006475"/>
          </a:xfrm>
          <a:prstGeom prst="rect">
            <a:avLst/>
          </a:prstGeom>
          <a:noFill/>
          <a:ln w="9525">
            <a:noFill/>
            <a:miter lim="800000"/>
          </a:ln>
          <a:effectLst/>
        </p:spPr>
        <p:txBody>
          <a:bodyPr anchor="ctr">
            <a:spAutoFit/>
          </a:bodyPr>
          <a:lstStyle/>
          <a:p>
            <a:pPr algn="ctr"/>
            <a:r>
              <a:rPr lang="zh-CN" altLang="en-US" b="1">
                <a:ea typeface="宋体" panose="02010600030101010101" pitchFamily="2" charset="-122"/>
              </a:rPr>
              <a:t>测量结果的</a:t>
            </a:r>
            <a:r>
              <a:rPr lang="zh-CN" altLang="en-US" b="1">
                <a:solidFill>
                  <a:srgbClr val="0000CC"/>
                </a:solidFill>
                <a:ea typeface="宋体" panose="02010600030101010101" pitchFamily="2" charset="-122"/>
              </a:rPr>
              <a:t>均值</a:t>
            </a:r>
            <a:r>
              <a:rPr lang="zh-CN" altLang="en-US" b="1">
                <a:ea typeface="宋体" panose="02010600030101010101" pitchFamily="2" charset="-122"/>
              </a:rPr>
              <a:t>都是 </a:t>
            </a:r>
            <a:r>
              <a:rPr lang="en-US" altLang="zh-CN" sz="3200" b="1" i="1">
                <a:solidFill>
                  <a:schemeClr val="tx2"/>
                </a:solidFill>
                <a:ea typeface="宋体" panose="02010600030101010101" pitchFamily="2" charset="-122"/>
              </a:rPr>
              <a:t>a</a:t>
            </a:r>
            <a:endParaRPr lang="en-US" altLang="zh-CN" sz="3200" b="1">
              <a:ea typeface="宋体" panose="02010600030101010101" pitchFamily="2" charset="-122"/>
            </a:endParaRPr>
          </a:p>
        </p:txBody>
      </p:sp>
      <p:sp>
        <p:nvSpPr>
          <p:cNvPr id="1304694" name="Rectangle 118"/>
          <p:cNvSpPr>
            <a:spLocks noChangeArrowheads="1"/>
          </p:cNvSpPr>
          <p:nvPr/>
        </p:nvSpPr>
        <p:spPr bwMode="auto">
          <a:xfrm>
            <a:off x="1908175" y="6092825"/>
            <a:ext cx="6629400" cy="519113"/>
          </a:xfrm>
          <a:prstGeom prst="rect">
            <a:avLst/>
          </a:prstGeom>
          <a:solidFill>
            <a:srgbClr val="660033"/>
          </a:solidFill>
          <a:ln w="9525">
            <a:noFill/>
            <a:miter lim="800000"/>
          </a:ln>
          <a:effectLst/>
        </p:spPr>
        <p:txBody>
          <a:bodyPr anchor="ctr">
            <a:spAutoFit/>
          </a:bodyPr>
          <a:lstStyle/>
          <a:p>
            <a:pPr algn="ctr"/>
            <a:r>
              <a:rPr lang="zh-CN" altLang="en-US" b="1">
                <a:solidFill>
                  <a:srgbClr val="FFFF00"/>
                </a:solidFill>
                <a:ea typeface="宋体" panose="02010600030101010101" pitchFamily="2" charset="-122"/>
              </a:rPr>
              <a:t>因为乙仪器的测量结果集中在均值附近</a:t>
            </a:r>
          </a:p>
        </p:txBody>
      </p:sp>
      <p:sp>
        <p:nvSpPr>
          <p:cNvPr id="1304695" name="Rectangle 119"/>
          <p:cNvSpPr>
            <a:spLocks noChangeArrowheads="1"/>
          </p:cNvSpPr>
          <p:nvPr/>
        </p:nvSpPr>
        <p:spPr bwMode="auto">
          <a:xfrm>
            <a:off x="6300788" y="3573463"/>
            <a:ext cx="2663825" cy="1150937"/>
          </a:xfrm>
          <a:prstGeom prst="rect">
            <a:avLst/>
          </a:prstGeom>
          <a:solidFill>
            <a:schemeClr val="accent1"/>
          </a:solidFill>
          <a:ln w="9525">
            <a:solidFill>
              <a:schemeClr val="tx1"/>
            </a:solidFill>
            <a:miter lim="800000"/>
          </a:ln>
          <a:effectLst/>
        </p:spPr>
        <p:txBody>
          <a:bodyPr wrap="none" anchor="ctr"/>
          <a:lstStyle/>
          <a:p>
            <a:endParaRPr lang="zh-CN" altLang="en-US"/>
          </a:p>
        </p:txBody>
      </p:sp>
      <p:sp>
        <p:nvSpPr>
          <p:cNvPr id="1304696" name="Rectangle 120"/>
          <p:cNvSpPr>
            <a:spLocks noChangeArrowheads="1"/>
          </p:cNvSpPr>
          <p:nvPr/>
        </p:nvSpPr>
        <p:spPr bwMode="auto">
          <a:xfrm>
            <a:off x="6294438" y="3573463"/>
            <a:ext cx="2849562" cy="1066800"/>
          </a:xfrm>
          <a:prstGeom prst="rect">
            <a:avLst/>
          </a:prstGeom>
          <a:solidFill>
            <a:srgbClr val="FF00FF"/>
          </a:solidFill>
          <a:ln w="9525">
            <a:noFill/>
            <a:miter lim="800000"/>
          </a:ln>
          <a:effectLst/>
        </p:spPr>
        <p:txBody>
          <a:bodyPr anchor="ctr">
            <a:spAutoFit/>
          </a:bodyPr>
          <a:lstStyle/>
          <a:p>
            <a:r>
              <a:rPr lang="zh-CN" altLang="en-US" sz="3200" b="1">
                <a:ea typeface="宋体" panose="02010600030101010101" pitchFamily="2" charset="-122"/>
              </a:rPr>
              <a:t>你认为哪台仪器好一些呢？</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1304657"/>
                                        </p:tgtEl>
                                        <p:attrNameLst>
                                          <p:attrName>style.visibility</p:attrName>
                                        </p:attrNameLst>
                                      </p:cBhvr>
                                      <p:to>
                                        <p:strVal val="visible"/>
                                      </p:to>
                                    </p:set>
                                    <p:animEffect transition="in" filter="barn(outVertical)">
                                      <p:cBhvr>
                                        <p:cTn id="7" dur="500"/>
                                        <p:tgtEl>
                                          <p:spTgt spid="130465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499"/>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499"/>
                                          </p:stCondLst>
                                        </p:cTn>
                                        <p:tgtEl>
                                          <p:spTgt spid="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1304693"/>
                                        </p:tgtEl>
                                        <p:attrNameLst>
                                          <p:attrName>style.visibility</p:attrName>
                                        </p:attrNameLst>
                                      </p:cBhvr>
                                      <p:to>
                                        <p:strVal val="visible"/>
                                      </p:to>
                                    </p:set>
                                    <p:anim calcmode="lin" valueType="num">
                                      <p:cBhvr additive="base">
                                        <p:cTn id="20" dur="500" fill="hold"/>
                                        <p:tgtEl>
                                          <p:spTgt spid="1304693"/>
                                        </p:tgtEl>
                                        <p:attrNameLst>
                                          <p:attrName>ppt_x</p:attrName>
                                        </p:attrNameLst>
                                      </p:cBhvr>
                                      <p:tavLst>
                                        <p:tav tm="0">
                                          <p:val>
                                            <p:strVal val="0-#ppt_w/2"/>
                                          </p:val>
                                        </p:tav>
                                        <p:tav tm="100000">
                                          <p:val>
                                            <p:strVal val="#ppt_x"/>
                                          </p:val>
                                        </p:tav>
                                      </p:tavLst>
                                    </p:anim>
                                    <p:anim calcmode="lin" valueType="num">
                                      <p:cBhvr additive="base">
                                        <p:cTn id="21" dur="500" fill="hold"/>
                                        <p:tgtEl>
                                          <p:spTgt spid="1304693"/>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2"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additive="base">
                                        <p:cTn id="26" dur="500" fill="hold"/>
                                        <p:tgtEl>
                                          <p:spTgt spid="4"/>
                                        </p:tgtEl>
                                        <p:attrNameLst>
                                          <p:attrName>ppt_x</p:attrName>
                                        </p:attrNameLst>
                                      </p:cBhvr>
                                      <p:tavLst>
                                        <p:tav tm="0">
                                          <p:val>
                                            <p:strVal val="1+#ppt_w/2"/>
                                          </p:val>
                                        </p:tav>
                                        <p:tav tm="100000">
                                          <p:val>
                                            <p:strVal val="#ppt_x"/>
                                          </p:val>
                                        </p:tav>
                                      </p:tavLst>
                                    </p:anim>
                                    <p:anim calcmode="lin" valueType="num">
                                      <p:cBhvr additive="base">
                                        <p:cTn id="27" dur="500" fill="hold"/>
                                        <p:tgtEl>
                                          <p:spTgt spid="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4"/>
                                            </p:cond>
                                          </p:stCondLst>
                                          <p:endCondLst>
                                            <p:cond evt="onStopAudio" delay="0">
                                              <p:tgtEl>
                                                <p:sldTgt/>
                                              </p:tgtEl>
                                            </p:cond>
                                          </p:endCondLst>
                                        </p:cTn>
                                        <p:tgtEl>
                                          <p:sndTgt r:embed="rId4" name="CAMERA.WAV"/>
                                        </p:tgtEl>
                                      </p:cMediaNode>
                                    </p:audio>
                                  </p:sub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304694"/>
                                        </p:tgtEl>
                                        <p:attrNameLst>
                                          <p:attrName>style.visibility</p:attrName>
                                        </p:attrNameLst>
                                      </p:cBhvr>
                                      <p:to>
                                        <p:strVal val="visible"/>
                                      </p:to>
                                    </p:set>
                                    <p:anim calcmode="lin" valueType="num">
                                      <p:cBhvr additive="base">
                                        <p:cTn id="32" dur="500" fill="hold"/>
                                        <p:tgtEl>
                                          <p:spTgt spid="1304694"/>
                                        </p:tgtEl>
                                        <p:attrNameLst>
                                          <p:attrName>ppt_x</p:attrName>
                                        </p:attrNameLst>
                                      </p:cBhvr>
                                      <p:tavLst>
                                        <p:tav tm="0">
                                          <p:val>
                                            <p:strVal val="#ppt_x"/>
                                          </p:val>
                                        </p:tav>
                                        <p:tav tm="100000">
                                          <p:val>
                                            <p:strVal val="#ppt_x"/>
                                          </p:val>
                                        </p:tav>
                                      </p:tavLst>
                                    </p:anim>
                                    <p:anim calcmode="lin" valueType="num">
                                      <p:cBhvr additive="base">
                                        <p:cTn id="33" dur="500" fill="hold"/>
                                        <p:tgtEl>
                                          <p:spTgt spid="1304694"/>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304696"/>
                                        </p:tgtEl>
                                        <p:attrNameLst>
                                          <p:attrName>style.visibility</p:attrName>
                                        </p:attrNameLst>
                                      </p:cBhvr>
                                      <p:to>
                                        <p:strVal val="visible"/>
                                      </p:to>
                                    </p:set>
                                    <p:anim calcmode="lin" valueType="num">
                                      <p:cBhvr additive="base">
                                        <p:cTn id="38" dur="500" fill="hold"/>
                                        <p:tgtEl>
                                          <p:spTgt spid="1304696"/>
                                        </p:tgtEl>
                                        <p:attrNameLst>
                                          <p:attrName>ppt_x</p:attrName>
                                        </p:attrNameLst>
                                      </p:cBhvr>
                                      <p:tavLst>
                                        <p:tav tm="0">
                                          <p:val>
                                            <p:strVal val="#ppt_x"/>
                                          </p:val>
                                        </p:tav>
                                        <p:tav tm="100000">
                                          <p:val>
                                            <p:strVal val="#ppt_x"/>
                                          </p:val>
                                        </p:tav>
                                      </p:tavLst>
                                    </p:anim>
                                    <p:anim calcmode="lin" valueType="num">
                                      <p:cBhvr additive="base">
                                        <p:cTn id="39" dur="500" fill="hold"/>
                                        <p:tgtEl>
                                          <p:spTgt spid="13046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4657" grpId="0" bldLvl="0" animBg="1" autoUpdateAnimBg="0"/>
      <p:bldP spid="1304693" grpId="0" bldLvl="0" animBg="1" autoUpdateAnimBg="0"/>
      <p:bldP spid="1304694" grpId="0" bldLvl="0" animBg="1" autoUpdateAnimBg="0"/>
      <p:bldP spid="1304696" grpId="0" bldLvl="0" animBg="1"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25" name="Text Box 5"/>
          <p:cNvSpPr txBox="1">
            <a:spLocks noChangeArrowheads="1"/>
          </p:cNvSpPr>
          <p:nvPr/>
        </p:nvSpPr>
        <p:spPr bwMode="auto">
          <a:xfrm>
            <a:off x="1042988" y="692150"/>
            <a:ext cx="7162800" cy="579438"/>
          </a:xfrm>
          <a:prstGeom prst="rect">
            <a:avLst/>
          </a:prstGeom>
          <a:noFill/>
          <a:ln w="9525">
            <a:noFill/>
            <a:miter lim="800000"/>
          </a:ln>
        </p:spPr>
        <p:txBody>
          <a:bodyPr>
            <a:spAutoFit/>
          </a:bodyPr>
          <a:lstStyle/>
          <a:p>
            <a:pPr>
              <a:spcBef>
                <a:spcPct val="50000"/>
              </a:spcBef>
            </a:pPr>
            <a:r>
              <a:rPr lang="zh-CN" altLang="en-US" sz="3200" b="1">
                <a:solidFill>
                  <a:schemeClr val="tx2"/>
                </a:solidFill>
                <a:latin typeface="黑体" panose="02010609060101010101" pitchFamily="49" charset="-122"/>
                <a:ea typeface="黑体" panose="02010609060101010101" pitchFamily="49" charset="-122"/>
              </a:rPr>
              <a:t>一维随机变量方差的定义 </a:t>
            </a:r>
          </a:p>
        </p:txBody>
      </p:sp>
      <p:sp>
        <p:nvSpPr>
          <p:cNvPr id="1310726" name="Rectangle 6"/>
          <p:cNvSpPr>
            <a:spLocks noChangeArrowheads="1"/>
          </p:cNvSpPr>
          <p:nvPr/>
        </p:nvSpPr>
        <p:spPr bwMode="auto">
          <a:xfrm>
            <a:off x="2043113" y="3041650"/>
            <a:ext cx="184150" cy="519113"/>
          </a:xfrm>
          <a:prstGeom prst="rect">
            <a:avLst/>
          </a:prstGeom>
          <a:noFill/>
          <a:ln w="9525">
            <a:noFill/>
            <a:miter lim="800000"/>
          </a:ln>
          <a:effectLst/>
        </p:spPr>
        <p:txBody>
          <a:bodyPr wrap="none" anchor="ctr">
            <a:spAutoFit/>
          </a:bodyPr>
          <a:lstStyle/>
          <a:p>
            <a:pPr algn="ctr"/>
            <a:endParaRPr lang="zh-CN" altLang="en-US" b="1">
              <a:ea typeface="宋体" panose="02010600030101010101" pitchFamily="2" charset="-122"/>
            </a:endParaRPr>
          </a:p>
        </p:txBody>
      </p:sp>
      <p:grpSp>
        <p:nvGrpSpPr>
          <p:cNvPr id="2" name="Group 7"/>
          <p:cNvGrpSpPr/>
          <p:nvPr/>
        </p:nvGrpSpPr>
        <p:grpSpPr bwMode="auto">
          <a:xfrm>
            <a:off x="1752600" y="1831975"/>
            <a:ext cx="8001000" cy="1252538"/>
            <a:chOff x="350" y="695"/>
            <a:chExt cx="5040" cy="789"/>
          </a:xfrm>
        </p:grpSpPr>
        <p:sp>
          <p:nvSpPr>
            <p:cNvPr id="1310728" name="Text Box 8"/>
            <p:cNvSpPr txBox="1">
              <a:spLocks noChangeArrowheads="1"/>
            </p:cNvSpPr>
            <p:nvPr/>
          </p:nvSpPr>
          <p:spPr bwMode="auto">
            <a:xfrm>
              <a:off x="350" y="695"/>
              <a:ext cx="5040" cy="704"/>
            </a:xfrm>
            <a:prstGeom prst="rect">
              <a:avLst/>
            </a:prstGeom>
            <a:noFill/>
            <a:ln w="9525">
              <a:noFill/>
              <a:miter lim="800000"/>
            </a:ln>
            <a:effectLst/>
          </p:spPr>
          <p:txBody>
            <a:bodyPr anchor="ctr">
              <a:spAutoFit/>
            </a:bodyPr>
            <a:lstStyle/>
            <a:p>
              <a:pPr algn="just" eaLnBrk="0" hangingPunct="0">
                <a:lnSpc>
                  <a:spcPct val="120000"/>
                </a:lnSpc>
              </a:pPr>
              <a:r>
                <a:rPr lang="zh-CN" altLang="en-US" b="1" dirty="0">
                  <a:ea typeface="宋体" panose="02010600030101010101" pitchFamily="2" charset="-122"/>
                </a:rPr>
                <a:t>        设</a:t>
              </a:r>
              <a:r>
                <a:rPr lang="en-US" altLang="zh-CN" b="1" i="1" dirty="0">
                  <a:ea typeface="宋体" panose="02010600030101010101" pitchFamily="2" charset="-122"/>
                </a:rPr>
                <a:t>X</a:t>
              </a:r>
              <a:r>
                <a:rPr lang="zh-CN" altLang="en-US" b="1" dirty="0">
                  <a:ea typeface="宋体" panose="02010600030101010101" pitchFamily="2" charset="-122"/>
                </a:rPr>
                <a:t>是一个随机变量，若</a:t>
              </a:r>
              <a:r>
                <a:rPr lang="en-US" altLang="zh-CN" b="1" i="1" dirty="0">
                  <a:ea typeface="宋体" panose="02010600030101010101" pitchFamily="2" charset="-122"/>
                </a:rPr>
                <a:t>E</a:t>
              </a:r>
              <a:r>
                <a:rPr lang="en-US" altLang="zh-CN" b="1" dirty="0">
                  <a:ea typeface="宋体" panose="02010600030101010101" pitchFamily="2" charset="-122"/>
                </a:rPr>
                <a:t>[(</a:t>
              </a:r>
              <a:r>
                <a:rPr lang="en-US" altLang="zh-CN" b="1" i="1" dirty="0">
                  <a:ea typeface="宋体" panose="02010600030101010101" pitchFamily="2" charset="-122"/>
                </a:rPr>
                <a:t>X</a:t>
              </a:r>
              <a:r>
                <a:rPr lang="en-US" altLang="zh-CN" b="1" dirty="0">
                  <a:ea typeface="宋体" panose="02010600030101010101" pitchFamily="2" charset="-122"/>
                </a:rPr>
                <a:t>-</a:t>
              </a:r>
              <a:r>
                <a:rPr lang="en-US" altLang="zh-CN" b="1" i="1" dirty="0">
                  <a:ea typeface="宋体" panose="02010600030101010101" pitchFamily="2" charset="-122"/>
                </a:rPr>
                <a:t>E</a:t>
              </a:r>
              <a:r>
                <a:rPr lang="en-US" altLang="zh-CN" b="1" dirty="0">
                  <a:ea typeface="宋体" panose="02010600030101010101" pitchFamily="2" charset="-122"/>
                </a:rPr>
                <a:t>(</a:t>
              </a:r>
              <a:r>
                <a:rPr lang="en-US" altLang="zh-CN" b="1" i="1" dirty="0">
                  <a:ea typeface="宋体" panose="02010600030101010101" pitchFamily="2" charset="-122"/>
                </a:rPr>
                <a:t>X</a:t>
              </a:r>
              <a:r>
                <a:rPr lang="en-US" altLang="zh-CN" b="1" dirty="0">
                  <a:ea typeface="宋体" panose="02010600030101010101" pitchFamily="2" charset="-122"/>
                </a:rPr>
                <a:t>)]</a:t>
              </a:r>
              <a:r>
                <a:rPr lang="en-US" altLang="zh-CN" b="1" baseline="30000" dirty="0">
                  <a:ea typeface="宋体" panose="02010600030101010101" pitchFamily="2" charset="-122"/>
                </a:rPr>
                <a:t>2</a:t>
              </a:r>
              <a:r>
                <a:rPr lang="zh-CN" altLang="en-US" b="1" dirty="0">
                  <a:ea typeface="宋体" panose="02010600030101010101" pitchFamily="2" charset="-122"/>
                </a:rPr>
                <a:t>存在 </a:t>
              </a:r>
              <a:r>
                <a:rPr lang="en-US" altLang="zh-CN" b="1" dirty="0">
                  <a:ea typeface="宋体" panose="02010600030101010101" pitchFamily="2" charset="-122"/>
                </a:rPr>
                <a:t>, </a:t>
              </a:r>
              <a:r>
                <a:rPr lang="zh-CN" altLang="en-US" b="1" dirty="0">
                  <a:ea typeface="宋体" panose="02010600030101010101" pitchFamily="2" charset="-122"/>
                </a:rPr>
                <a:t>称</a:t>
              </a:r>
            </a:p>
            <a:p>
              <a:pPr algn="just" eaLnBrk="0" hangingPunct="0">
                <a:lnSpc>
                  <a:spcPct val="120000"/>
                </a:lnSpc>
              </a:pPr>
              <a:endParaRPr lang="zh-CN" altLang="en-US" b="1" dirty="0">
                <a:ea typeface="宋体" panose="02010600030101010101" pitchFamily="2" charset="-122"/>
              </a:endParaRPr>
            </a:p>
          </p:txBody>
        </p:sp>
        <p:sp>
          <p:nvSpPr>
            <p:cNvPr id="1310729" name="Text Box 9"/>
            <p:cNvSpPr txBox="1">
              <a:spLocks noChangeArrowheads="1"/>
            </p:cNvSpPr>
            <p:nvPr/>
          </p:nvSpPr>
          <p:spPr bwMode="auto">
            <a:xfrm>
              <a:off x="525" y="1157"/>
              <a:ext cx="1394" cy="327"/>
            </a:xfrm>
            <a:prstGeom prst="rect">
              <a:avLst/>
            </a:prstGeom>
            <a:noFill/>
            <a:ln w="9525">
              <a:noFill/>
              <a:miter lim="800000"/>
            </a:ln>
            <a:effectLst/>
          </p:spPr>
          <p:txBody>
            <a:bodyPr>
              <a:spAutoFit/>
            </a:bodyPr>
            <a:lstStyle/>
            <a:p>
              <a:pPr algn="ctr" eaLnBrk="0" hangingPunct="0"/>
              <a:r>
                <a:rPr lang="en-US" altLang="zh-CN" b="1" i="1" dirty="0">
                  <a:ea typeface="宋体" panose="02010600030101010101" pitchFamily="2" charset="-122"/>
                </a:rPr>
                <a:t>E</a:t>
              </a:r>
              <a:r>
                <a:rPr lang="en-US" altLang="zh-CN" b="1" dirty="0">
                  <a:ea typeface="宋体" panose="02010600030101010101" pitchFamily="2" charset="-122"/>
                </a:rPr>
                <a:t>[(</a:t>
              </a:r>
              <a:r>
                <a:rPr lang="en-US" altLang="zh-CN" b="1" i="1" dirty="0">
                  <a:ea typeface="宋体" panose="02010600030101010101" pitchFamily="2" charset="-122"/>
                </a:rPr>
                <a:t>X</a:t>
              </a:r>
              <a:r>
                <a:rPr lang="en-US" altLang="zh-CN" b="1" dirty="0">
                  <a:ea typeface="宋体" panose="02010600030101010101" pitchFamily="2" charset="-122"/>
                </a:rPr>
                <a:t>-</a:t>
              </a:r>
              <a:r>
                <a:rPr lang="en-US" altLang="zh-CN" b="1" i="1" dirty="0">
                  <a:ea typeface="宋体" panose="02010600030101010101" pitchFamily="2" charset="-122"/>
                </a:rPr>
                <a:t>E</a:t>
              </a:r>
              <a:r>
                <a:rPr lang="en-US" altLang="zh-CN" b="1" dirty="0">
                  <a:ea typeface="宋体" panose="02010600030101010101" pitchFamily="2" charset="-122"/>
                </a:rPr>
                <a:t>(</a:t>
              </a:r>
              <a:r>
                <a:rPr lang="en-US" altLang="zh-CN" b="1" i="1" dirty="0">
                  <a:ea typeface="宋体" panose="02010600030101010101" pitchFamily="2" charset="-122"/>
                </a:rPr>
                <a:t>X</a:t>
              </a:r>
              <a:r>
                <a:rPr lang="en-US" altLang="zh-CN" b="1" dirty="0">
                  <a:ea typeface="宋体" panose="02010600030101010101" pitchFamily="2" charset="-122"/>
                </a:rPr>
                <a:t>)]</a:t>
              </a:r>
              <a:r>
                <a:rPr lang="en-US" altLang="zh-CN" b="1" baseline="30000" dirty="0">
                  <a:ea typeface="宋体" panose="02010600030101010101" pitchFamily="2" charset="-122"/>
                </a:rPr>
                <a:t>2</a:t>
              </a:r>
            </a:p>
          </p:txBody>
        </p:sp>
        <p:sp>
          <p:nvSpPr>
            <p:cNvPr id="1310730" name="Text Box 10"/>
            <p:cNvSpPr txBox="1">
              <a:spLocks noChangeArrowheads="1"/>
            </p:cNvSpPr>
            <p:nvPr/>
          </p:nvSpPr>
          <p:spPr bwMode="auto">
            <a:xfrm>
              <a:off x="1424" y="1153"/>
              <a:ext cx="1501" cy="327"/>
            </a:xfrm>
            <a:prstGeom prst="rect">
              <a:avLst/>
            </a:prstGeom>
            <a:noFill/>
            <a:ln w="9525">
              <a:noFill/>
              <a:miter lim="800000"/>
            </a:ln>
            <a:effectLst/>
          </p:spPr>
          <p:txBody>
            <a:bodyPr wrap="none">
              <a:spAutoFit/>
            </a:bodyPr>
            <a:lstStyle/>
            <a:p>
              <a:pPr algn="ctr"/>
              <a:r>
                <a:rPr lang="zh-CN" altLang="en-US" b="1">
                  <a:ea typeface="宋体" panose="02010600030101010101" pitchFamily="2" charset="-122"/>
                </a:rPr>
                <a:t>为 </a:t>
              </a:r>
              <a:r>
                <a:rPr lang="en-US" altLang="zh-CN" b="1" i="1">
                  <a:solidFill>
                    <a:schemeClr val="accent2"/>
                  </a:solidFill>
                  <a:ea typeface="宋体" panose="02010600030101010101" pitchFamily="2" charset="-122"/>
                </a:rPr>
                <a:t>X </a:t>
              </a:r>
              <a:r>
                <a:rPr lang="zh-CN" altLang="en-US" b="1">
                  <a:solidFill>
                    <a:schemeClr val="accent2"/>
                  </a:solidFill>
                  <a:ea typeface="宋体" panose="02010600030101010101" pitchFamily="2" charset="-122"/>
                </a:rPr>
                <a:t>的方差</a:t>
              </a:r>
              <a:r>
                <a:rPr lang="en-US" altLang="zh-CN" b="1">
                  <a:ea typeface="宋体" panose="02010600030101010101" pitchFamily="2" charset="-122"/>
                </a:rPr>
                <a:t>.   </a:t>
              </a:r>
              <a:endParaRPr lang="en-US" altLang="zh-CN">
                <a:ea typeface="宋体" panose="02010600030101010101" pitchFamily="2" charset="-122"/>
              </a:endParaRPr>
            </a:p>
          </p:txBody>
        </p:sp>
      </p:grpSp>
      <p:sp>
        <p:nvSpPr>
          <p:cNvPr id="1310731" name="Text Box 11"/>
          <p:cNvSpPr txBox="1">
            <a:spLocks noChangeArrowheads="1"/>
          </p:cNvSpPr>
          <p:nvPr/>
        </p:nvSpPr>
        <p:spPr bwMode="auto">
          <a:xfrm>
            <a:off x="4191000" y="2501900"/>
            <a:ext cx="4953000" cy="519113"/>
          </a:xfrm>
          <a:prstGeom prst="rect">
            <a:avLst/>
          </a:prstGeom>
          <a:noFill/>
          <a:ln w="9525">
            <a:noFill/>
            <a:miter lim="800000"/>
          </a:ln>
          <a:effectLst/>
        </p:spPr>
        <p:txBody>
          <a:bodyPr>
            <a:spAutoFit/>
          </a:bodyPr>
          <a:lstStyle/>
          <a:p>
            <a:pPr algn="ctr" eaLnBrk="0" hangingPunct="0"/>
            <a:r>
              <a:rPr lang="zh-CN" altLang="en-US" b="1" dirty="0">
                <a:ea typeface="宋体" panose="02010600030101010101" pitchFamily="2" charset="-122"/>
              </a:rPr>
              <a:t>记为</a:t>
            </a:r>
            <a:r>
              <a:rPr lang="en-US" altLang="zh-CN" b="1" dirty="0">
                <a:ea typeface="宋体" panose="02010600030101010101" pitchFamily="2" charset="-122"/>
              </a:rPr>
              <a:t>D(X)</a:t>
            </a:r>
            <a:r>
              <a:rPr lang="zh-CN" altLang="en-US" b="1" dirty="0">
                <a:ea typeface="宋体" panose="02010600030101010101" pitchFamily="2" charset="-122"/>
              </a:rPr>
              <a:t>或</a:t>
            </a:r>
            <a:r>
              <a:rPr lang="en-US" altLang="zh-CN" b="1" dirty="0">
                <a:ea typeface="宋体" panose="02010600030101010101" pitchFamily="2" charset="-122"/>
              </a:rPr>
              <a:t>Var(X)</a:t>
            </a:r>
            <a:r>
              <a:rPr lang="zh-CN" altLang="en-US" b="1" dirty="0">
                <a:ea typeface="宋体" panose="02010600030101010101" pitchFamily="2" charset="-122"/>
              </a:rPr>
              <a:t>，即</a:t>
            </a:r>
            <a:endParaRPr lang="zh-CN" altLang="en-US" dirty="0">
              <a:ea typeface="宋体" panose="02010600030101010101" pitchFamily="2" charset="-122"/>
            </a:endParaRPr>
          </a:p>
        </p:txBody>
      </p:sp>
      <p:graphicFrame>
        <p:nvGraphicFramePr>
          <p:cNvPr id="1310732" name="Object 12"/>
          <p:cNvGraphicFramePr>
            <a:graphicFrameLocks noChangeAspect="1"/>
          </p:cNvGraphicFramePr>
          <p:nvPr/>
        </p:nvGraphicFramePr>
        <p:xfrm>
          <a:off x="938213" y="4387850"/>
          <a:ext cx="8004175" cy="1001713"/>
        </p:xfrm>
        <a:graphic>
          <a:graphicData uri="http://schemas.openxmlformats.org/presentationml/2006/ole">
            <mc:AlternateContent xmlns:mc="http://schemas.openxmlformats.org/markup-compatibility/2006">
              <mc:Choice xmlns:v="urn:schemas-microsoft-com:vml" Requires="v">
                <p:oleObj spid="_x0000_s24586" name="公式" r:id="rId4" imgW="189280800" imgH="24079200" progId="">
                  <p:embed/>
                </p:oleObj>
              </mc:Choice>
              <mc:Fallback>
                <p:oleObj name="公式" r:id="rId4" imgW="189280800" imgH="24079200" progId="">
                  <p:embed/>
                  <p:pic>
                    <p:nvPicPr>
                      <p:cNvPr id="0" name="图片 24576"/>
                      <p:cNvPicPr>
                        <a:picLocks noChangeAspect="1"/>
                      </p:cNvPicPr>
                      <p:nvPr/>
                    </p:nvPicPr>
                    <p:blipFill>
                      <a:blip r:embed="rId5"/>
                      <a:stretch>
                        <a:fillRect/>
                      </a:stretch>
                    </p:blipFill>
                    <p:spPr>
                      <a:xfrm>
                        <a:off x="938213" y="4387850"/>
                        <a:ext cx="8004175" cy="1001713"/>
                      </a:xfrm>
                      <a:prstGeom prst="rect">
                        <a:avLst/>
                      </a:prstGeom>
                      <a:noFill/>
                      <a:ln w="9525">
                        <a:noFill/>
                      </a:ln>
                    </p:spPr>
                  </p:pic>
                </p:oleObj>
              </mc:Fallback>
            </mc:AlternateContent>
          </a:graphicData>
        </a:graphic>
      </p:graphicFrame>
      <p:sp>
        <p:nvSpPr>
          <p:cNvPr id="1310733" name="Rectangle 13"/>
          <p:cNvSpPr>
            <a:spLocks noChangeArrowheads="1"/>
          </p:cNvSpPr>
          <p:nvPr/>
        </p:nvSpPr>
        <p:spPr bwMode="auto">
          <a:xfrm>
            <a:off x="2422525" y="3308350"/>
            <a:ext cx="4071938" cy="519113"/>
          </a:xfrm>
          <a:prstGeom prst="rect">
            <a:avLst/>
          </a:prstGeom>
          <a:noFill/>
          <a:ln w="9525">
            <a:noFill/>
            <a:miter lim="800000"/>
          </a:ln>
          <a:effectLst/>
        </p:spPr>
        <p:txBody>
          <a:bodyPr wrap="none">
            <a:spAutoFit/>
          </a:bodyPr>
          <a:lstStyle/>
          <a:p>
            <a:pPr algn="ctr"/>
            <a:r>
              <a:rPr lang="en-US" altLang="zh-CN" b="1" i="1" dirty="0">
                <a:solidFill>
                  <a:schemeClr val="accent2"/>
                </a:solidFill>
                <a:ea typeface="宋体" panose="02010600030101010101" pitchFamily="2" charset="-122"/>
              </a:rPr>
              <a:t>D</a:t>
            </a:r>
            <a:r>
              <a:rPr lang="en-US" altLang="zh-CN" b="1" dirty="0">
                <a:solidFill>
                  <a:schemeClr val="accent2"/>
                </a:solidFill>
                <a:ea typeface="宋体" panose="02010600030101010101" pitchFamily="2" charset="-122"/>
              </a:rPr>
              <a:t>(</a:t>
            </a:r>
            <a:r>
              <a:rPr lang="en-US" altLang="zh-CN" b="1" i="1" dirty="0">
                <a:solidFill>
                  <a:schemeClr val="accent2"/>
                </a:solidFill>
                <a:ea typeface="宋体" panose="02010600030101010101" pitchFamily="2" charset="-122"/>
              </a:rPr>
              <a:t>X</a:t>
            </a:r>
            <a:r>
              <a:rPr lang="en-US" altLang="zh-CN" b="1" dirty="0">
                <a:solidFill>
                  <a:schemeClr val="accent2"/>
                </a:solidFill>
                <a:ea typeface="宋体" panose="02010600030101010101" pitchFamily="2" charset="-122"/>
              </a:rPr>
              <a:t>)=Var(X)=</a:t>
            </a:r>
            <a:r>
              <a:rPr lang="en-US" altLang="zh-CN" b="1" i="1" dirty="0">
                <a:solidFill>
                  <a:schemeClr val="accent2"/>
                </a:solidFill>
                <a:ea typeface="宋体" panose="02010600030101010101" pitchFamily="2" charset="-122"/>
              </a:rPr>
              <a:t>E</a:t>
            </a:r>
            <a:r>
              <a:rPr lang="en-US" altLang="zh-CN" b="1" dirty="0">
                <a:solidFill>
                  <a:schemeClr val="accent2"/>
                </a:solidFill>
                <a:ea typeface="宋体" panose="02010600030101010101" pitchFamily="2" charset="-122"/>
              </a:rPr>
              <a:t>[</a:t>
            </a:r>
            <a:r>
              <a:rPr lang="en-US" altLang="zh-CN" b="1" i="1" dirty="0">
                <a:solidFill>
                  <a:schemeClr val="accent2"/>
                </a:solidFill>
                <a:ea typeface="宋体" panose="02010600030101010101" pitchFamily="2" charset="-122"/>
              </a:rPr>
              <a:t>X</a:t>
            </a:r>
            <a:r>
              <a:rPr lang="en-US" altLang="zh-CN" b="1" dirty="0">
                <a:solidFill>
                  <a:schemeClr val="accent2"/>
                </a:solidFill>
                <a:ea typeface="宋体" panose="02010600030101010101" pitchFamily="2" charset="-122"/>
              </a:rPr>
              <a:t>-</a:t>
            </a:r>
            <a:r>
              <a:rPr lang="en-US" altLang="zh-CN" b="1" i="1" dirty="0">
                <a:solidFill>
                  <a:schemeClr val="accent2"/>
                </a:solidFill>
                <a:ea typeface="宋体" panose="02010600030101010101" pitchFamily="2" charset="-122"/>
              </a:rPr>
              <a:t>E</a:t>
            </a:r>
            <a:r>
              <a:rPr lang="en-US" altLang="zh-CN" b="1" dirty="0">
                <a:solidFill>
                  <a:schemeClr val="accent2"/>
                </a:solidFill>
                <a:ea typeface="宋体" panose="02010600030101010101" pitchFamily="2" charset="-122"/>
              </a:rPr>
              <a:t>(</a:t>
            </a:r>
            <a:r>
              <a:rPr lang="en-US" altLang="zh-CN" b="1" i="1" dirty="0">
                <a:solidFill>
                  <a:schemeClr val="accent2"/>
                </a:solidFill>
                <a:ea typeface="宋体" panose="02010600030101010101" pitchFamily="2" charset="-122"/>
              </a:rPr>
              <a:t>X</a:t>
            </a:r>
            <a:r>
              <a:rPr lang="en-US" altLang="zh-CN" b="1" dirty="0">
                <a:solidFill>
                  <a:schemeClr val="accent2"/>
                </a:solidFill>
                <a:ea typeface="宋体" panose="02010600030101010101" pitchFamily="2" charset="-122"/>
              </a:rPr>
              <a:t>)]</a:t>
            </a:r>
            <a:r>
              <a:rPr lang="en-US" altLang="zh-CN" b="1" baseline="30000" dirty="0">
                <a:solidFill>
                  <a:schemeClr val="accent2"/>
                </a:solidFill>
                <a:ea typeface="宋体" panose="02010600030101010101" pitchFamily="2" charset="-122"/>
              </a:rPr>
              <a:t>2</a:t>
            </a:r>
          </a:p>
        </p:txBody>
      </p:sp>
      <p:sp>
        <p:nvSpPr>
          <p:cNvPr id="1310734" name="Rectangle 14"/>
          <p:cNvSpPr>
            <a:spLocks noChangeArrowheads="1"/>
          </p:cNvSpPr>
          <p:nvPr/>
        </p:nvSpPr>
        <p:spPr bwMode="auto">
          <a:xfrm>
            <a:off x="1187450" y="5516563"/>
            <a:ext cx="2792413" cy="519112"/>
          </a:xfrm>
          <a:prstGeom prst="rect">
            <a:avLst/>
          </a:prstGeom>
          <a:noFill/>
          <a:ln w="9525">
            <a:noFill/>
            <a:miter lim="800000"/>
          </a:ln>
          <a:effectLst/>
        </p:spPr>
        <p:txBody>
          <a:bodyPr wrap="none">
            <a:spAutoFit/>
          </a:bodyPr>
          <a:lstStyle/>
          <a:p>
            <a:r>
              <a:rPr lang="en-US" altLang="zh-CN" b="1" i="1">
                <a:solidFill>
                  <a:srgbClr val="0000CC"/>
                </a:solidFill>
              </a:rPr>
              <a:t>E(X):</a:t>
            </a:r>
            <a:r>
              <a:rPr lang="zh-CN" altLang="en-US" b="1"/>
              <a:t>是一个数；</a:t>
            </a:r>
          </a:p>
        </p:txBody>
      </p:sp>
      <p:sp>
        <p:nvSpPr>
          <p:cNvPr id="1310735" name="Rectangle 15"/>
          <p:cNvSpPr>
            <a:spLocks noChangeArrowheads="1"/>
          </p:cNvSpPr>
          <p:nvPr/>
        </p:nvSpPr>
        <p:spPr bwMode="auto">
          <a:xfrm>
            <a:off x="1116013" y="6092825"/>
            <a:ext cx="5645150" cy="519113"/>
          </a:xfrm>
          <a:prstGeom prst="rect">
            <a:avLst/>
          </a:prstGeom>
          <a:noFill/>
          <a:ln w="9525">
            <a:noFill/>
            <a:miter lim="800000"/>
          </a:ln>
          <a:effectLst/>
        </p:spPr>
        <p:txBody>
          <a:bodyPr wrap="none">
            <a:spAutoFit/>
          </a:bodyPr>
          <a:lstStyle/>
          <a:p>
            <a:r>
              <a:rPr lang="en-US" altLang="zh-CN" b="1" i="1">
                <a:solidFill>
                  <a:srgbClr val="0000CC"/>
                </a:solidFill>
              </a:rPr>
              <a:t>Y</a:t>
            </a:r>
            <a:r>
              <a:rPr lang="zh-CN" altLang="en-US" b="1" i="1">
                <a:solidFill>
                  <a:srgbClr val="0000CC"/>
                </a:solidFill>
              </a:rPr>
              <a:t>＝</a:t>
            </a:r>
            <a:r>
              <a:rPr lang="en-US" altLang="zh-CN" b="1">
                <a:solidFill>
                  <a:srgbClr val="0000CC"/>
                </a:solidFill>
              </a:rPr>
              <a:t>[(</a:t>
            </a:r>
            <a:r>
              <a:rPr lang="en-US" altLang="zh-CN" b="1" i="1">
                <a:solidFill>
                  <a:srgbClr val="0000CC"/>
                </a:solidFill>
              </a:rPr>
              <a:t>X</a:t>
            </a:r>
            <a:r>
              <a:rPr lang="en-US" altLang="zh-CN" b="1">
                <a:solidFill>
                  <a:srgbClr val="0000CC"/>
                </a:solidFill>
              </a:rPr>
              <a:t>-</a:t>
            </a:r>
            <a:r>
              <a:rPr lang="en-US" altLang="zh-CN" b="1" i="1">
                <a:solidFill>
                  <a:srgbClr val="0000CC"/>
                </a:solidFill>
              </a:rPr>
              <a:t>E</a:t>
            </a:r>
            <a:r>
              <a:rPr lang="en-US" altLang="zh-CN" b="1">
                <a:solidFill>
                  <a:srgbClr val="0000CC"/>
                </a:solidFill>
              </a:rPr>
              <a:t>(</a:t>
            </a:r>
            <a:r>
              <a:rPr lang="en-US" altLang="zh-CN" b="1" i="1">
                <a:solidFill>
                  <a:srgbClr val="0000CC"/>
                </a:solidFill>
              </a:rPr>
              <a:t>X</a:t>
            </a:r>
            <a:r>
              <a:rPr lang="en-US" altLang="zh-CN" b="1">
                <a:solidFill>
                  <a:srgbClr val="0000CC"/>
                </a:solidFill>
              </a:rPr>
              <a:t>)]</a:t>
            </a:r>
            <a:r>
              <a:rPr lang="en-US" altLang="zh-CN" b="1" baseline="30000">
                <a:solidFill>
                  <a:srgbClr val="0000CC"/>
                </a:solidFill>
              </a:rPr>
              <a:t>2</a:t>
            </a:r>
            <a:r>
              <a:rPr lang="zh-CN" altLang="en-US" b="1" baseline="30000"/>
              <a:t>：</a:t>
            </a:r>
            <a:r>
              <a:rPr lang="zh-CN" altLang="en-US" b="1"/>
              <a:t>是随机变量</a:t>
            </a:r>
            <a:r>
              <a:rPr lang="en-US" altLang="zh-CN" b="1"/>
              <a:t>X</a:t>
            </a:r>
            <a:r>
              <a:rPr lang="zh-CN" altLang="en-US" b="1"/>
              <a:t>的函数</a:t>
            </a:r>
          </a:p>
        </p:txBody>
      </p:sp>
      <p:sp>
        <p:nvSpPr>
          <p:cNvPr id="1310736" name="Rectangle 16"/>
          <p:cNvSpPr>
            <a:spLocks noChangeArrowheads="1"/>
          </p:cNvSpPr>
          <p:nvPr/>
        </p:nvSpPr>
        <p:spPr bwMode="auto">
          <a:xfrm>
            <a:off x="3979863" y="5516563"/>
            <a:ext cx="5164137" cy="519112"/>
          </a:xfrm>
          <a:prstGeom prst="rect">
            <a:avLst/>
          </a:prstGeom>
          <a:noFill/>
          <a:ln w="9525">
            <a:noFill/>
            <a:miter lim="800000"/>
          </a:ln>
          <a:effectLst/>
        </p:spPr>
        <p:txBody>
          <a:bodyPr wrap="none">
            <a:spAutoFit/>
          </a:bodyPr>
          <a:lstStyle/>
          <a:p>
            <a:r>
              <a:rPr lang="en-US" altLang="zh-CN" b="1" i="1">
                <a:solidFill>
                  <a:srgbClr val="0000CC"/>
                </a:solidFill>
              </a:rPr>
              <a:t>E(Y):</a:t>
            </a:r>
            <a:r>
              <a:rPr lang="zh-CN" altLang="en-US" b="1"/>
              <a:t>随机变量</a:t>
            </a:r>
            <a:r>
              <a:rPr lang="en-US" altLang="zh-CN" b="1"/>
              <a:t>X</a:t>
            </a:r>
            <a:r>
              <a:rPr lang="zh-CN" altLang="en-US" b="1">
                <a:solidFill>
                  <a:srgbClr val="0000CC"/>
                </a:solidFill>
              </a:rPr>
              <a:t>函数</a:t>
            </a:r>
            <a:r>
              <a:rPr lang="zh-CN" altLang="en-US" b="1"/>
              <a:t>的</a:t>
            </a:r>
            <a:r>
              <a:rPr lang="zh-CN" altLang="en-US" b="1">
                <a:solidFill>
                  <a:srgbClr val="339933"/>
                </a:solidFill>
              </a:rPr>
              <a:t>数学期望</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310731"/>
                                        </p:tgtEl>
                                        <p:attrNameLst>
                                          <p:attrName>style.visibility</p:attrName>
                                        </p:attrNameLst>
                                      </p:cBhvr>
                                      <p:to>
                                        <p:strVal val="visible"/>
                                      </p:to>
                                    </p:set>
                                    <p:anim calcmode="lin" valueType="num">
                                      <p:cBhvr additive="base">
                                        <p:cTn id="12" dur="500" fill="hold"/>
                                        <p:tgtEl>
                                          <p:spTgt spid="1310731"/>
                                        </p:tgtEl>
                                        <p:attrNameLst>
                                          <p:attrName>ppt_x</p:attrName>
                                        </p:attrNameLst>
                                      </p:cBhvr>
                                      <p:tavLst>
                                        <p:tav tm="0">
                                          <p:val>
                                            <p:strVal val="0-#ppt_w/2"/>
                                          </p:val>
                                        </p:tav>
                                        <p:tav tm="100000">
                                          <p:val>
                                            <p:strVal val="#ppt_x"/>
                                          </p:val>
                                        </p:tav>
                                      </p:tavLst>
                                    </p:anim>
                                    <p:anim calcmode="lin" valueType="num">
                                      <p:cBhvr additive="base">
                                        <p:cTn id="13" dur="500" fill="hold"/>
                                        <p:tgtEl>
                                          <p:spTgt spid="1310731"/>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310733"/>
                                        </p:tgtEl>
                                        <p:attrNameLst>
                                          <p:attrName>style.visibility</p:attrName>
                                        </p:attrNameLst>
                                      </p:cBhvr>
                                      <p:to>
                                        <p:strVal val="visible"/>
                                      </p:to>
                                    </p:set>
                                    <p:anim calcmode="lin" valueType="num">
                                      <p:cBhvr additive="base">
                                        <p:cTn id="18" dur="500" fill="hold"/>
                                        <p:tgtEl>
                                          <p:spTgt spid="1310733"/>
                                        </p:tgtEl>
                                        <p:attrNameLst>
                                          <p:attrName>ppt_x</p:attrName>
                                        </p:attrNameLst>
                                      </p:cBhvr>
                                      <p:tavLst>
                                        <p:tav tm="0">
                                          <p:val>
                                            <p:strVal val="0-#ppt_w/2"/>
                                          </p:val>
                                        </p:tav>
                                        <p:tav tm="100000">
                                          <p:val>
                                            <p:strVal val="#ppt_x"/>
                                          </p:val>
                                        </p:tav>
                                      </p:tavLst>
                                    </p:anim>
                                    <p:anim calcmode="lin" valueType="num">
                                      <p:cBhvr additive="base">
                                        <p:cTn id="19" dur="500" fill="hold"/>
                                        <p:tgtEl>
                                          <p:spTgt spid="1310733"/>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310732"/>
                                        </p:tgtEl>
                                        <p:attrNameLst>
                                          <p:attrName>style.visibility</p:attrName>
                                        </p:attrNameLst>
                                      </p:cBhvr>
                                      <p:to>
                                        <p:strVal val="visible"/>
                                      </p:to>
                                    </p:set>
                                    <p:anim calcmode="lin" valueType="num">
                                      <p:cBhvr additive="base">
                                        <p:cTn id="24" dur="500" fill="hold"/>
                                        <p:tgtEl>
                                          <p:spTgt spid="1310732"/>
                                        </p:tgtEl>
                                        <p:attrNameLst>
                                          <p:attrName>ppt_x</p:attrName>
                                        </p:attrNameLst>
                                      </p:cBhvr>
                                      <p:tavLst>
                                        <p:tav tm="0">
                                          <p:val>
                                            <p:strVal val="0-#ppt_w/2"/>
                                          </p:val>
                                        </p:tav>
                                        <p:tav tm="100000">
                                          <p:val>
                                            <p:strVal val="#ppt_x"/>
                                          </p:val>
                                        </p:tav>
                                      </p:tavLst>
                                    </p:anim>
                                    <p:anim calcmode="lin" valueType="num">
                                      <p:cBhvr additive="base">
                                        <p:cTn id="25" dur="500" fill="hold"/>
                                        <p:tgtEl>
                                          <p:spTgt spid="13107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31" grpId="0" bldLvl="0" animBg="1" autoUpdateAnimBg="0"/>
      <p:bldP spid="1310733" grpId="0" bldLvl="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23012" name="Object 4"/>
          <p:cNvGraphicFramePr>
            <a:graphicFrameLocks noChangeAspect="1"/>
          </p:cNvGraphicFramePr>
          <p:nvPr/>
        </p:nvGraphicFramePr>
        <p:xfrm>
          <a:off x="5067300" y="3354388"/>
          <a:ext cx="112713" cy="214312"/>
        </p:xfrm>
        <a:graphic>
          <a:graphicData uri="http://schemas.openxmlformats.org/presentationml/2006/ole">
            <mc:AlternateContent xmlns:mc="http://schemas.openxmlformats.org/markup-compatibility/2006">
              <mc:Choice xmlns:v="urn:schemas-microsoft-com:vml" Requires="v">
                <p:oleObj spid="_x0000_s112659" name="公式" r:id="rId4" imgW="2743200" imgH="5181600" progId="">
                  <p:embed/>
                </p:oleObj>
              </mc:Choice>
              <mc:Fallback>
                <p:oleObj name="公式" r:id="rId4" imgW="2743200" imgH="5181600" progId="">
                  <p:embed/>
                  <p:pic>
                    <p:nvPicPr>
                      <p:cNvPr id="0" name="图片 25600"/>
                      <p:cNvPicPr>
                        <a:picLocks noChangeAspect="1"/>
                      </p:cNvPicPr>
                      <p:nvPr/>
                    </p:nvPicPr>
                    <p:blipFill>
                      <a:blip r:embed="rId5"/>
                      <a:stretch>
                        <a:fillRect/>
                      </a:stretch>
                    </p:blipFill>
                    <p:spPr>
                      <a:xfrm>
                        <a:off x="5067300" y="3354388"/>
                        <a:ext cx="112713" cy="214312"/>
                      </a:xfrm>
                      <a:prstGeom prst="rect">
                        <a:avLst/>
                      </a:prstGeom>
                      <a:noFill/>
                      <a:ln w="9525">
                        <a:noFill/>
                      </a:ln>
                    </p:spPr>
                  </p:pic>
                </p:oleObj>
              </mc:Fallback>
            </mc:AlternateContent>
          </a:graphicData>
        </a:graphic>
      </p:graphicFrame>
      <p:graphicFrame>
        <p:nvGraphicFramePr>
          <p:cNvPr id="1323013" name="Object 5"/>
          <p:cNvGraphicFramePr>
            <a:graphicFrameLocks noChangeAspect="1"/>
          </p:cNvGraphicFramePr>
          <p:nvPr/>
        </p:nvGraphicFramePr>
        <p:xfrm>
          <a:off x="5067300" y="3354388"/>
          <a:ext cx="112713" cy="214312"/>
        </p:xfrm>
        <a:graphic>
          <a:graphicData uri="http://schemas.openxmlformats.org/presentationml/2006/ole">
            <mc:AlternateContent xmlns:mc="http://schemas.openxmlformats.org/markup-compatibility/2006">
              <mc:Choice xmlns:v="urn:schemas-microsoft-com:vml" Requires="v">
                <p:oleObj spid="_x0000_s112660" name="公式" r:id="rId6" imgW="2743200" imgH="5181600" progId="">
                  <p:embed/>
                </p:oleObj>
              </mc:Choice>
              <mc:Fallback>
                <p:oleObj name="公式" r:id="rId6" imgW="2743200" imgH="5181600" progId="">
                  <p:embed/>
                  <p:pic>
                    <p:nvPicPr>
                      <p:cNvPr id="0" name="图片 25601"/>
                      <p:cNvPicPr>
                        <a:picLocks noChangeAspect="1"/>
                      </p:cNvPicPr>
                      <p:nvPr/>
                    </p:nvPicPr>
                    <p:blipFill>
                      <a:blip r:embed="rId5"/>
                      <a:stretch>
                        <a:fillRect/>
                      </a:stretch>
                    </p:blipFill>
                    <p:spPr>
                      <a:xfrm>
                        <a:off x="5067300" y="3354388"/>
                        <a:ext cx="112713" cy="214312"/>
                      </a:xfrm>
                      <a:prstGeom prst="rect">
                        <a:avLst/>
                      </a:prstGeom>
                      <a:noFill/>
                      <a:ln w="9525">
                        <a:noFill/>
                      </a:ln>
                    </p:spPr>
                  </p:pic>
                </p:oleObj>
              </mc:Fallback>
            </mc:AlternateContent>
          </a:graphicData>
        </a:graphic>
      </p:graphicFrame>
      <p:sp>
        <p:nvSpPr>
          <p:cNvPr id="1323014" name="AutoShape 6"/>
          <p:cNvSpPr>
            <a:spLocks noChangeArrowheads="1"/>
          </p:cNvSpPr>
          <p:nvPr/>
        </p:nvSpPr>
        <p:spPr bwMode="auto">
          <a:xfrm>
            <a:off x="6659563" y="2852738"/>
            <a:ext cx="2016125" cy="2376487"/>
          </a:xfrm>
          <a:prstGeom prst="wedgeRectCallout">
            <a:avLst>
              <a:gd name="adj1" fmla="val -105199"/>
              <a:gd name="adj2" fmla="val 8852"/>
            </a:avLst>
          </a:prstGeom>
          <a:solidFill>
            <a:srgbClr val="660033"/>
          </a:solidFill>
          <a:ln w="9525">
            <a:solidFill>
              <a:schemeClr val="tx1"/>
            </a:solidFill>
            <a:miter lim="800000"/>
          </a:ln>
          <a:effectLst/>
        </p:spPr>
        <p:txBody>
          <a:bodyPr wrap="none" anchor="ctr"/>
          <a:lstStyle/>
          <a:p>
            <a:pPr algn="ctr">
              <a:spcBef>
                <a:spcPct val="50000"/>
              </a:spcBef>
            </a:pPr>
            <a:r>
              <a:rPr lang="en-US" altLang="zh-CN" b="1" i="1">
                <a:solidFill>
                  <a:srgbClr val="FFFF00"/>
                </a:solidFill>
                <a:ea typeface="宋体" panose="02010600030101010101" pitchFamily="2" charset="-122"/>
              </a:rPr>
              <a:t>X</a:t>
            </a:r>
            <a:r>
              <a:rPr lang="zh-CN" altLang="en-US" b="1">
                <a:solidFill>
                  <a:srgbClr val="FFFF00"/>
                </a:solidFill>
                <a:ea typeface="宋体" panose="02010600030101010101" pitchFamily="2" charset="-122"/>
              </a:rPr>
              <a:t>为离散型，</a:t>
            </a:r>
          </a:p>
          <a:p>
            <a:pPr algn="ctr">
              <a:spcBef>
                <a:spcPct val="50000"/>
              </a:spcBef>
            </a:pPr>
            <a:r>
              <a:rPr lang="zh-CN" altLang="en-US" b="1">
                <a:solidFill>
                  <a:srgbClr val="FFFF00"/>
                </a:solidFill>
                <a:ea typeface="宋体" panose="02010600030101010101" pitchFamily="2" charset="-122"/>
              </a:rPr>
              <a:t>分布率</a:t>
            </a:r>
          </a:p>
          <a:p>
            <a:pPr algn="ctr">
              <a:spcBef>
                <a:spcPct val="50000"/>
              </a:spcBef>
            </a:pPr>
            <a:r>
              <a:rPr lang="en-US" altLang="zh-CN" b="1" i="1">
                <a:solidFill>
                  <a:srgbClr val="FFFF00"/>
                </a:solidFill>
                <a:ea typeface="宋体" panose="02010600030101010101" pitchFamily="2" charset="-122"/>
              </a:rPr>
              <a:t>P</a:t>
            </a:r>
            <a:r>
              <a:rPr lang="en-US" altLang="zh-CN" b="1">
                <a:solidFill>
                  <a:srgbClr val="FFFF00"/>
                </a:solidFill>
                <a:ea typeface="宋体" panose="02010600030101010101" pitchFamily="2" charset="-122"/>
              </a:rPr>
              <a:t>{</a:t>
            </a:r>
            <a:r>
              <a:rPr lang="en-US" altLang="zh-CN" b="1" i="1">
                <a:solidFill>
                  <a:srgbClr val="FFFF00"/>
                </a:solidFill>
                <a:ea typeface="宋体" panose="02010600030101010101" pitchFamily="2" charset="-122"/>
              </a:rPr>
              <a:t>X</a:t>
            </a:r>
            <a:r>
              <a:rPr lang="en-US" altLang="zh-CN" b="1">
                <a:solidFill>
                  <a:srgbClr val="FFFF00"/>
                </a:solidFill>
                <a:ea typeface="宋体" panose="02010600030101010101" pitchFamily="2" charset="-122"/>
              </a:rPr>
              <a:t>=</a:t>
            </a:r>
            <a:r>
              <a:rPr lang="en-US" altLang="zh-CN" b="1" i="1">
                <a:solidFill>
                  <a:srgbClr val="FFFF00"/>
                </a:solidFill>
                <a:ea typeface="宋体" panose="02010600030101010101" pitchFamily="2" charset="-122"/>
              </a:rPr>
              <a:t>x</a:t>
            </a:r>
            <a:r>
              <a:rPr lang="en-US" altLang="zh-CN" b="1" i="1" baseline="-25000">
                <a:solidFill>
                  <a:srgbClr val="FFFF00"/>
                </a:solidFill>
                <a:ea typeface="宋体" panose="02010600030101010101" pitchFamily="2" charset="-122"/>
              </a:rPr>
              <a:t>k</a:t>
            </a:r>
            <a:r>
              <a:rPr lang="en-US" altLang="zh-CN" b="1">
                <a:solidFill>
                  <a:srgbClr val="FFFF00"/>
                </a:solidFill>
                <a:ea typeface="宋体" panose="02010600030101010101" pitchFamily="2" charset="-122"/>
              </a:rPr>
              <a:t>}=</a:t>
            </a:r>
            <a:r>
              <a:rPr lang="en-US" altLang="zh-CN" b="1" i="1">
                <a:solidFill>
                  <a:srgbClr val="FFFF00"/>
                </a:solidFill>
                <a:ea typeface="宋体" panose="02010600030101010101" pitchFamily="2" charset="-122"/>
              </a:rPr>
              <a:t>p</a:t>
            </a:r>
            <a:r>
              <a:rPr lang="en-US" altLang="zh-CN" b="1" i="1" baseline="-25000">
                <a:solidFill>
                  <a:srgbClr val="FFFF00"/>
                </a:solidFill>
                <a:ea typeface="宋体" panose="02010600030101010101" pitchFamily="2" charset="-122"/>
              </a:rPr>
              <a:t>k</a:t>
            </a:r>
            <a:endParaRPr lang="en-US" altLang="zh-CN" b="1" baseline="-25000">
              <a:solidFill>
                <a:srgbClr val="FFFF00"/>
              </a:solidFill>
              <a:ea typeface="宋体" panose="02010600030101010101" pitchFamily="2" charset="-122"/>
            </a:endParaRPr>
          </a:p>
        </p:txBody>
      </p:sp>
      <p:sp>
        <p:nvSpPr>
          <p:cNvPr id="1323015" name="Rectangle 7"/>
          <p:cNvSpPr>
            <a:spLocks noChangeArrowheads="1"/>
          </p:cNvSpPr>
          <p:nvPr/>
        </p:nvSpPr>
        <p:spPr bwMode="auto">
          <a:xfrm>
            <a:off x="838200" y="1484313"/>
            <a:ext cx="8305800" cy="1630362"/>
          </a:xfrm>
          <a:prstGeom prst="rect">
            <a:avLst/>
          </a:prstGeom>
          <a:noFill/>
          <a:ln w="9525">
            <a:noFill/>
            <a:miter lim="800000"/>
          </a:ln>
          <a:effectLst/>
        </p:spPr>
        <p:txBody>
          <a:bodyPr anchor="ctr">
            <a:spAutoFit/>
          </a:bodyPr>
          <a:lstStyle/>
          <a:p>
            <a:pPr>
              <a:lnSpc>
                <a:spcPct val="120000"/>
              </a:lnSpc>
            </a:pPr>
            <a:r>
              <a:rPr lang="zh-CN" altLang="en-US" b="1" dirty="0">
                <a:ea typeface="宋体" panose="02010600030101010101" pitchFamily="2" charset="-122"/>
              </a:rPr>
              <a:t>        由定义知，方差是随机变量 </a:t>
            </a:r>
            <a:r>
              <a:rPr lang="en-US" altLang="zh-CN" b="1" i="1" dirty="0">
                <a:ea typeface="宋体" panose="02010600030101010101" pitchFamily="2" charset="-122"/>
              </a:rPr>
              <a:t>X </a:t>
            </a:r>
            <a:r>
              <a:rPr lang="zh-CN" altLang="en-US" b="1" dirty="0">
                <a:ea typeface="宋体" panose="02010600030101010101" pitchFamily="2" charset="-122"/>
              </a:rPr>
              <a:t>的函数  </a:t>
            </a:r>
          </a:p>
          <a:p>
            <a:pPr>
              <a:lnSpc>
                <a:spcPct val="120000"/>
              </a:lnSpc>
            </a:pPr>
            <a:r>
              <a:rPr lang="zh-CN" altLang="en-US" b="1" i="1" dirty="0">
                <a:ea typeface="宋体" panose="02010600030101010101" pitchFamily="2" charset="-122"/>
              </a:rPr>
              <a:t>                        </a:t>
            </a:r>
            <a:r>
              <a:rPr lang="en-US" altLang="zh-CN" b="1" i="1" dirty="0">
                <a:ea typeface="宋体" panose="02010600030101010101" pitchFamily="2" charset="-122"/>
              </a:rPr>
              <a:t>g</a:t>
            </a:r>
            <a:r>
              <a:rPr lang="en-US" altLang="zh-CN" b="1" dirty="0">
                <a:ea typeface="宋体" panose="02010600030101010101" pitchFamily="2" charset="-122"/>
              </a:rPr>
              <a:t>(</a:t>
            </a:r>
            <a:r>
              <a:rPr lang="en-US" altLang="zh-CN" b="1" i="1" dirty="0">
                <a:ea typeface="宋体" panose="02010600030101010101" pitchFamily="2" charset="-122"/>
              </a:rPr>
              <a:t>X</a:t>
            </a:r>
            <a:r>
              <a:rPr lang="en-US" altLang="zh-CN" b="1" dirty="0">
                <a:ea typeface="宋体" panose="02010600030101010101" pitchFamily="2" charset="-122"/>
              </a:rPr>
              <a:t>)=</a:t>
            </a:r>
            <a:r>
              <a:rPr lang="en-US" altLang="zh-CN" b="1" dirty="0">
                <a:solidFill>
                  <a:schemeClr val="accent2"/>
                </a:solidFill>
                <a:ea typeface="宋体" panose="02010600030101010101" pitchFamily="2" charset="-122"/>
              </a:rPr>
              <a:t>[</a:t>
            </a:r>
            <a:r>
              <a:rPr lang="en-US" altLang="zh-CN" b="1" i="1" dirty="0">
                <a:solidFill>
                  <a:schemeClr val="accent2"/>
                </a:solidFill>
                <a:ea typeface="宋体" panose="02010600030101010101" pitchFamily="2" charset="-122"/>
              </a:rPr>
              <a:t>X</a:t>
            </a:r>
            <a:r>
              <a:rPr lang="en-US" altLang="zh-CN" b="1" dirty="0">
                <a:solidFill>
                  <a:schemeClr val="accent2"/>
                </a:solidFill>
                <a:ea typeface="宋体" panose="02010600030101010101" pitchFamily="2" charset="-122"/>
              </a:rPr>
              <a:t>-</a:t>
            </a:r>
            <a:r>
              <a:rPr lang="en-US" altLang="zh-CN" b="1" i="1" dirty="0">
                <a:solidFill>
                  <a:schemeClr val="accent2"/>
                </a:solidFill>
                <a:ea typeface="宋体" panose="02010600030101010101" pitchFamily="2" charset="-122"/>
              </a:rPr>
              <a:t>E</a:t>
            </a:r>
            <a:r>
              <a:rPr lang="en-US" altLang="zh-CN" b="1" dirty="0">
                <a:solidFill>
                  <a:schemeClr val="accent2"/>
                </a:solidFill>
                <a:ea typeface="宋体" panose="02010600030101010101" pitchFamily="2" charset="-122"/>
              </a:rPr>
              <a:t>(</a:t>
            </a:r>
            <a:r>
              <a:rPr lang="en-US" altLang="zh-CN" b="1" i="1" dirty="0">
                <a:solidFill>
                  <a:schemeClr val="accent2"/>
                </a:solidFill>
                <a:ea typeface="宋体" panose="02010600030101010101" pitchFamily="2" charset="-122"/>
              </a:rPr>
              <a:t>X</a:t>
            </a:r>
            <a:r>
              <a:rPr lang="en-US" altLang="zh-CN" b="1" dirty="0">
                <a:solidFill>
                  <a:schemeClr val="accent2"/>
                </a:solidFill>
                <a:ea typeface="宋体" panose="02010600030101010101" pitchFamily="2" charset="-122"/>
              </a:rPr>
              <a:t>)]</a:t>
            </a:r>
            <a:r>
              <a:rPr lang="en-US" altLang="zh-CN" b="1" baseline="30000" dirty="0">
                <a:solidFill>
                  <a:schemeClr val="accent2"/>
                </a:solidFill>
                <a:ea typeface="宋体" panose="02010600030101010101" pitchFamily="2" charset="-122"/>
              </a:rPr>
              <a:t>2 </a:t>
            </a:r>
          </a:p>
          <a:p>
            <a:pPr>
              <a:lnSpc>
                <a:spcPct val="120000"/>
              </a:lnSpc>
            </a:pPr>
            <a:r>
              <a:rPr lang="zh-CN" altLang="zh-CN" b="1" dirty="0">
                <a:ea typeface="宋体" panose="02010600030101010101" pitchFamily="2" charset="-122"/>
              </a:rPr>
              <a:t>的</a:t>
            </a:r>
            <a:r>
              <a:rPr lang="zh-CN" altLang="en-US" b="1" dirty="0">
                <a:ea typeface="宋体" panose="02010600030101010101" pitchFamily="2" charset="-122"/>
              </a:rPr>
              <a:t>数学期望 </a:t>
            </a:r>
            <a:r>
              <a:rPr lang="en-US" altLang="zh-CN" b="1" dirty="0">
                <a:ea typeface="宋体" panose="02010600030101010101" pitchFamily="2" charset="-122"/>
              </a:rPr>
              <a:t>.</a:t>
            </a:r>
          </a:p>
        </p:txBody>
      </p:sp>
      <p:graphicFrame>
        <p:nvGraphicFramePr>
          <p:cNvPr id="1323016" name="Object 8"/>
          <p:cNvGraphicFramePr>
            <a:graphicFrameLocks noChangeAspect="1"/>
          </p:cNvGraphicFramePr>
          <p:nvPr/>
        </p:nvGraphicFramePr>
        <p:xfrm>
          <a:off x="1187450" y="3429000"/>
          <a:ext cx="5113338" cy="1822450"/>
        </p:xfrm>
        <a:graphic>
          <a:graphicData uri="http://schemas.openxmlformats.org/presentationml/2006/ole">
            <mc:AlternateContent xmlns:mc="http://schemas.openxmlformats.org/markup-compatibility/2006">
              <mc:Choice xmlns:v="urn:schemas-microsoft-com:vml" Requires="v">
                <p:oleObj spid="_x0000_s112661" name="公式" r:id="rId7" imgW="119786400" imgH="39928800" progId="">
                  <p:embed/>
                </p:oleObj>
              </mc:Choice>
              <mc:Fallback>
                <p:oleObj name="公式" r:id="rId7" imgW="119786400" imgH="39928800" progId="">
                  <p:embed/>
                  <p:pic>
                    <p:nvPicPr>
                      <p:cNvPr id="0" name="图片 25602"/>
                      <p:cNvPicPr>
                        <a:picLocks noChangeAspect="1"/>
                      </p:cNvPicPr>
                      <p:nvPr/>
                    </p:nvPicPr>
                    <p:blipFill>
                      <a:blip r:embed="rId8"/>
                      <a:stretch>
                        <a:fillRect/>
                      </a:stretch>
                    </p:blipFill>
                    <p:spPr>
                      <a:xfrm>
                        <a:off x="1187450" y="3429000"/>
                        <a:ext cx="5113338" cy="1822450"/>
                      </a:xfrm>
                      <a:prstGeom prst="rect">
                        <a:avLst/>
                      </a:prstGeom>
                      <a:noFill/>
                      <a:ln w="9525">
                        <a:noFill/>
                      </a:ln>
                    </p:spPr>
                  </p:pic>
                </p:oleObj>
              </mc:Fallback>
            </mc:AlternateContent>
          </a:graphicData>
        </a:graphic>
      </p:graphicFrame>
      <p:sp>
        <p:nvSpPr>
          <p:cNvPr id="1323017" name="Text Box 9"/>
          <p:cNvSpPr txBox="1">
            <a:spLocks noChangeArrowheads="1"/>
          </p:cNvSpPr>
          <p:nvPr/>
        </p:nvSpPr>
        <p:spPr bwMode="auto">
          <a:xfrm>
            <a:off x="1042988" y="836613"/>
            <a:ext cx="4968875" cy="579437"/>
          </a:xfrm>
          <a:prstGeom prst="rect">
            <a:avLst/>
          </a:prstGeom>
          <a:noFill/>
          <a:ln w="9525">
            <a:noFill/>
            <a:miter lim="800000"/>
          </a:ln>
          <a:effectLst/>
        </p:spPr>
        <p:txBody>
          <a:bodyPr>
            <a:spAutoFit/>
          </a:bodyPr>
          <a:lstStyle/>
          <a:p>
            <a:r>
              <a:rPr lang="zh-CN" altLang="en-US" sz="3200" b="1">
                <a:solidFill>
                  <a:schemeClr val="tx2"/>
                </a:solidFill>
                <a:ea typeface="黑体" panose="02010609060101010101" pitchFamily="49" charset="-122"/>
              </a:rPr>
              <a:t>一维随机变量方差的计算</a:t>
            </a:r>
          </a:p>
        </p:txBody>
      </p:sp>
      <p:sp>
        <p:nvSpPr>
          <p:cNvPr id="1323018" name="AutoShape 10"/>
          <p:cNvSpPr/>
          <p:nvPr/>
        </p:nvSpPr>
        <p:spPr bwMode="auto">
          <a:xfrm flipH="1">
            <a:off x="4608513" y="5734050"/>
            <a:ext cx="4535487" cy="609600"/>
          </a:xfrm>
          <a:prstGeom prst="borderCallout1">
            <a:avLst>
              <a:gd name="adj1" fmla="val 18750"/>
              <a:gd name="adj2" fmla="val 101676"/>
              <a:gd name="adj3" fmla="val -141407"/>
              <a:gd name="adj4" fmla="val 103009"/>
            </a:avLst>
          </a:prstGeom>
          <a:solidFill>
            <a:schemeClr val="accent1"/>
          </a:solidFill>
          <a:ln w="9525">
            <a:solidFill>
              <a:schemeClr val="tx1"/>
            </a:solidFill>
            <a:miter lim="800000"/>
          </a:ln>
          <a:effectLst/>
        </p:spPr>
        <p:txBody>
          <a:bodyPr anchor="ctr"/>
          <a:lstStyle/>
          <a:p>
            <a:pPr eaLnBrk="0" hangingPunct="0"/>
            <a:r>
              <a:rPr lang="en-US" altLang="zh-CN" b="1" i="1">
                <a:solidFill>
                  <a:srgbClr val="0000CC"/>
                </a:solidFill>
                <a:ea typeface="宋体" panose="02010600030101010101" pitchFamily="2" charset="-122"/>
              </a:rPr>
              <a:t>X</a:t>
            </a:r>
            <a:r>
              <a:rPr lang="zh-CN" altLang="en-US" b="1">
                <a:solidFill>
                  <a:srgbClr val="0000CC"/>
                </a:solidFill>
                <a:ea typeface="宋体" panose="02010600030101010101" pitchFamily="2" charset="-122"/>
              </a:rPr>
              <a:t>为连续型，</a:t>
            </a:r>
            <a:r>
              <a:rPr lang="en-US" altLang="zh-CN" b="1" i="1">
                <a:solidFill>
                  <a:srgbClr val="0000CC"/>
                </a:solidFill>
                <a:ea typeface="宋体" panose="02010600030101010101" pitchFamily="2" charset="-122"/>
              </a:rPr>
              <a:t>X</a:t>
            </a:r>
            <a:r>
              <a:rPr lang="zh-CN" altLang="en-US" b="1">
                <a:solidFill>
                  <a:srgbClr val="0000CC"/>
                </a:solidFill>
                <a:ea typeface="宋体" panose="02010600030101010101" pitchFamily="2" charset="-122"/>
              </a:rPr>
              <a:t>概率密度</a:t>
            </a:r>
            <a:r>
              <a:rPr lang="en-US" altLang="zh-CN" b="1" i="1">
                <a:solidFill>
                  <a:srgbClr val="0000CC"/>
                </a:solidFill>
                <a:ea typeface="宋体" panose="02010600030101010101" pitchFamily="2" charset="-122"/>
              </a:rPr>
              <a:t>f(x</a:t>
            </a:r>
            <a:r>
              <a:rPr lang="en-US" altLang="zh-CN" b="1">
                <a:solidFill>
                  <a:srgbClr val="0000CC"/>
                </a:solidFill>
                <a:ea typeface="宋体" panose="02010600030101010101" pitchFamily="2" charset="-122"/>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1323015"/>
                                        </p:tgtEl>
                                        <p:attrNameLst>
                                          <p:attrName>style.visibility</p:attrName>
                                        </p:attrNameLst>
                                      </p:cBhvr>
                                      <p:to>
                                        <p:strVal val="visible"/>
                                      </p:to>
                                    </p:set>
                                    <p:animEffect transition="in" filter="barn(outVertical)">
                                      <p:cBhvr>
                                        <p:cTn id="7" dur="500"/>
                                        <p:tgtEl>
                                          <p:spTgt spid="132301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323016"/>
                                        </p:tgtEl>
                                        <p:attrNameLst>
                                          <p:attrName>style.visibility</p:attrName>
                                        </p:attrNameLst>
                                      </p:cBhvr>
                                      <p:to>
                                        <p:strVal val="visible"/>
                                      </p:to>
                                    </p:set>
                                    <p:anim calcmode="lin" valueType="num">
                                      <p:cBhvr additive="base">
                                        <p:cTn id="12" dur="500" fill="hold"/>
                                        <p:tgtEl>
                                          <p:spTgt spid="1323016"/>
                                        </p:tgtEl>
                                        <p:attrNameLst>
                                          <p:attrName>ppt_x</p:attrName>
                                        </p:attrNameLst>
                                      </p:cBhvr>
                                      <p:tavLst>
                                        <p:tav tm="0">
                                          <p:val>
                                            <p:strVal val="#ppt_x"/>
                                          </p:val>
                                        </p:tav>
                                        <p:tav tm="100000">
                                          <p:val>
                                            <p:strVal val="#ppt_x"/>
                                          </p:val>
                                        </p:tav>
                                      </p:tavLst>
                                    </p:anim>
                                    <p:anim calcmode="lin" valueType="num">
                                      <p:cBhvr additive="base">
                                        <p:cTn id="13" dur="500" fill="hold"/>
                                        <p:tgtEl>
                                          <p:spTgt spid="132301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1323014"/>
                                        </p:tgtEl>
                                        <p:attrNameLst>
                                          <p:attrName>style.visibility</p:attrName>
                                        </p:attrNameLst>
                                      </p:cBhvr>
                                      <p:to>
                                        <p:strVal val="visible"/>
                                      </p:to>
                                    </p:set>
                                    <p:anim calcmode="lin" valueType="num">
                                      <p:cBhvr additive="base">
                                        <p:cTn id="18" dur="500" fill="hold"/>
                                        <p:tgtEl>
                                          <p:spTgt spid="1323014"/>
                                        </p:tgtEl>
                                        <p:attrNameLst>
                                          <p:attrName>ppt_x</p:attrName>
                                        </p:attrNameLst>
                                      </p:cBhvr>
                                      <p:tavLst>
                                        <p:tav tm="0">
                                          <p:val>
                                            <p:strVal val="1+#ppt_w/2"/>
                                          </p:val>
                                        </p:tav>
                                        <p:tav tm="100000">
                                          <p:val>
                                            <p:strVal val="#ppt_x"/>
                                          </p:val>
                                        </p:tav>
                                      </p:tavLst>
                                    </p:anim>
                                    <p:anim calcmode="lin" valueType="num">
                                      <p:cBhvr additive="base">
                                        <p:cTn id="19" dur="500" fill="hold"/>
                                        <p:tgtEl>
                                          <p:spTgt spid="1323014"/>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323018"/>
                                        </p:tgtEl>
                                        <p:attrNameLst>
                                          <p:attrName>style.visibility</p:attrName>
                                        </p:attrNameLst>
                                      </p:cBhvr>
                                      <p:to>
                                        <p:strVal val="visible"/>
                                      </p:to>
                                    </p:set>
                                    <p:animEffect transition="in" filter="wipe(down)">
                                      <p:cBhvr>
                                        <p:cTn id="24" dur="500"/>
                                        <p:tgtEl>
                                          <p:spTgt spid="13230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3014" grpId="0" bldLvl="0" animBg="1" autoUpdateAnimBg="0"/>
      <p:bldP spid="1323015" grpId="0" bldLvl="0" animBg="1" autoUpdateAnimBg="0"/>
      <p:bldP spid="1323018"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Rectangle 2"/>
          <p:cNvSpPr>
            <a:spLocks noGrp="1" noChangeArrowheads="1"/>
          </p:cNvSpPr>
          <p:nvPr>
            <p:ph type="title"/>
          </p:nvPr>
        </p:nvSpPr>
        <p:spPr bwMode="auto">
          <a:xfrm>
            <a:off x="152400" y="169863"/>
            <a:ext cx="8856980" cy="1476375"/>
          </a:xfrm>
          <a:noFill/>
          <a:ln>
            <a:miter lim="800000"/>
          </a:ln>
        </p:spPr>
        <p:txBody>
          <a:bodyPr vert="horz" wrap="square" lIns="91440" tIns="45720" rIns="91440" bIns="45720" numCol="1" anchor="t" anchorCtr="0" compatLnSpc="1"/>
          <a:lstStyle/>
          <a:p>
            <a:pPr eaLnBrk="1" hangingPunct="1"/>
            <a:r>
              <a:rPr lang="zh-CN" altLang="en-US" b="1" dirty="0">
                <a:solidFill>
                  <a:srgbClr val="0000CC"/>
                </a:solidFill>
                <a:ea typeface="宋体" panose="02010600030101010101" pitchFamily="2" charset="-122"/>
              </a:rPr>
              <a:t>古典概率（</a:t>
            </a:r>
            <a:r>
              <a:rPr lang="en-US" altLang="zh-CN" b="1" dirty="0">
                <a:solidFill>
                  <a:srgbClr val="0000CC"/>
                </a:solidFill>
                <a:ea typeface="宋体" panose="02010600030101010101" pitchFamily="2" charset="-122"/>
              </a:rPr>
              <a:t>classical probability</a:t>
            </a:r>
            <a:r>
              <a:rPr lang="zh-CN" altLang="en-US" b="1" dirty="0">
                <a:solidFill>
                  <a:srgbClr val="0000CC"/>
                </a:solidFill>
                <a:ea typeface="宋体" panose="02010600030101010101" pitchFamily="2" charset="-122"/>
              </a:rPr>
              <a:t>）或先验概率（</a:t>
            </a:r>
            <a:r>
              <a:rPr lang="en-US" altLang="zh-CN" b="1" dirty="0">
                <a:solidFill>
                  <a:srgbClr val="0000CC"/>
                </a:solidFill>
                <a:ea typeface="宋体" panose="02010600030101010101" pitchFamily="2" charset="-122"/>
              </a:rPr>
              <a:t>prior probability</a:t>
            </a:r>
            <a:r>
              <a:rPr lang="zh-CN" altLang="en-US" b="1" dirty="0">
                <a:solidFill>
                  <a:srgbClr val="0000CC"/>
                </a:solidFill>
                <a:ea typeface="宋体" panose="02010600030101010101" pitchFamily="2" charset="-122"/>
              </a:rPr>
              <a:t>）</a:t>
            </a:r>
            <a:br>
              <a:rPr lang="zh-CN" altLang="en-US" b="1" dirty="0">
                <a:solidFill>
                  <a:srgbClr val="0000CC"/>
                </a:solidFill>
                <a:ea typeface="宋体" panose="02010600030101010101" pitchFamily="2" charset="-122"/>
              </a:rPr>
            </a:br>
            <a:r>
              <a:rPr lang="zh-CN" altLang="en-US" b="1" dirty="0">
                <a:solidFill>
                  <a:srgbClr val="0000CC"/>
                </a:solidFill>
                <a:ea typeface="宋体" panose="02010600030101010101" pitchFamily="2" charset="-122"/>
              </a:rPr>
              <a:t>不需要多次重复试验来确定概率</a:t>
            </a:r>
          </a:p>
        </p:txBody>
      </p:sp>
      <p:graphicFrame>
        <p:nvGraphicFramePr>
          <p:cNvPr id="670724" name="Object 4"/>
          <p:cNvGraphicFramePr>
            <a:graphicFrameLocks noChangeAspect="1"/>
          </p:cNvGraphicFramePr>
          <p:nvPr>
            <p:extLst>
              <p:ext uri="{D42A27DB-BD31-4B8C-83A1-F6EECF244321}">
                <p14:modId xmlns:p14="http://schemas.microsoft.com/office/powerpoint/2010/main" val="4268008375"/>
              </p:ext>
            </p:extLst>
          </p:nvPr>
        </p:nvGraphicFramePr>
        <p:xfrm>
          <a:off x="1600200" y="1624014"/>
          <a:ext cx="6324599" cy="2065337"/>
        </p:xfrm>
        <a:graphic>
          <a:graphicData uri="http://schemas.openxmlformats.org/presentationml/2006/ole">
            <mc:AlternateContent xmlns:mc="http://schemas.openxmlformats.org/markup-compatibility/2006">
              <mc:Choice xmlns:v="urn:schemas-microsoft-com:vml" Requires="v">
                <p:oleObj spid="_x0000_s16419" name="Equation" r:id="rId4" imgW="2882900" imgH="914400" progId="">
                  <p:embed/>
                </p:oleObj>
              </mc:Choice>
              <mc:Fallback>
                <p:oleObj name="Equation" r:id="rId4" imgW="2882900" imgH="914400" progId="">
                  <p:embed/>
                  <p:pic>
                    <p:nvPicPr>
                      <p:cNvPr id="0" name="Object 4"/>
                      <p:cNvPicPr>
                        <a:picLocks noChangeAspect="1"/>
                      </p:cNvPicPr>
                      <p:nvPr/>
                    </p:nvPicPr>
                    <p:blipFill>
                      <a:blip r:embed="rId5"/>
                      <a:stretch>
                        <a:fillRect/>
                      </a:stretch>
                    </p:blipFill>
                    <p:spPr>
                      <a:xfrm>
                        <a:off x="1600200" y="1624014"/>
                        <a:ext cx="6324599" cy="2065337"/>
                      </a:xfrm>
                      <a:prstGeom prst="rect">
                        <a:avLst/>
                      </a:prstGeom>
                      <a:noFill/>
                      <a:ln w="9525">
                        <a:noFill/>
                      </a:ln>
                    </p:spPr>
                  </p:pic>
                </p:oleObj>
              </mc:Fallback>
            </mc:AlternateContent>
          </a:graphicData>
        </a:graphic>
      </p:graphicFrame>
      <p:sp>
        <p:nvSpPr>
          <p:cNvPr id="670725" name="Rectangle 5"/>
          <p:cNvSpPr>
            <a:spLocks noChangeArrowheads="1"/>
          </p:cNvSpPr>
          <p:nvPr/>
        </p:nvSpPr>
        <p:spPr bwMode="auto">
          <a:xfrm>
            <a:off x="324146" y="1654974"/>
            <a:ext cx="2598738" cy="454025"/>
          </a:xfrm>
          <a:prstGeom prst="rect">
            <a:avLst/>
          </a:prstGeom>
          <a:noFill/>
          <a:ln w="12700" cap="sq">
            <a:noFill/>
            <a:miter lim="800000"/>
            <a:headEnd type="none" w="sm" len="sm"/>
            <a:tailEnd type="none" w="sm" len="sm"/>
          </a:ln>
        </p:spPr>
        <p:txBody>
          <a:bodyPr lIns="71683" tIns="35841" rIns="71683" bIns="35841">
            <a:spAutoFit/>
          </a:bodyPr>
          <a:lstStyle/>
          <a:p>
            <a:pPr defTabSz="717550"/>
            <a:r>
              <a:rPr lang="zh-CN" altLang="en-US" sz="2500" b="1" dirty="0">
                <a:solidFill>
                  <a:srgbClr val="0000FF"/>
                </a:solidFill>
                <a:ea typeface="黑体" panose="02010609060101010101" pitchFamily="49" charset="-122"/>
              </a:rPr>
              <a:t>定义</a:t>
            </a:r>
          </a:p>
        </p:txBody>
      </p:sp>
      <p:graphicFrame>
        <p:nvGraphicFramePr>
          <p:cNvPr id="670726" name="Object 6"/>
          <p:cNvGraphicFramePr>
            <a:graphicFrameLocks noChangeAspect="1"/>
          </p:cNvGraphicFramePr>
          <p:nvPr>
            <p:extLst>
              <p:ext uri="{D42A27DB-BD31-4B8C-83A1-F6EECF244321}">
                <p14:modId xmlns:p14="http://schemas.microsoft.com/office/powerpoint/2010/main" val="2409616097"/>
              </p:ext>
            </p:extLst>
          </p:nvPr>
        </p:nvGraphicFramePr>
        <p:xfrm>
          <a:off x="889000" y="3674003"/>
          <a:ext cx="4762500" cy="500063"/>
        </p:xfrm>
        <a:graphic>
          <a:graphicData uri="http://schemas.openxmlformats.org/presentationml/2006/ole">
            <mc:AlternateContent xmlns:mc="http://schemas.openxmlformats.org/markup-compatibility/2006">
              <mc:Choice xmlns:v="urn:schemas-microsoft-com:vml" Requires="v">
                <p:oleObj spid="_x0000_s16420" name="Equation" r:id="rId6" imgW="44500800" imgH="4876800" progId="">
                  <p:embed/>
                </p:oleObj>
              </mc:Choice>
              <mc:Fallback>
                <p:oleObj name="Equation" r:id="rId6" imgW="44500800" imgH="4876800" progId="">
                  <p:embed/>
                  <p:pic>
                    <p:nvPicPr>
                      <p:cNvPr id="0" name="Object 6"/>
                      <p:cNvPicPr>
                        <a:picLocks noChangeAspect="1"/>
                      </p:cNvPicPr>
                      <p:nvPr/>
                    </p:nvPicPr>
                    <p:blipFill>
                      <a:blip r:embed="rId7"/>
                      <a:stretch>
                        <a:fillRect/>
                      </a:stretch>
                    </p:blipFill>
                    <p:spPr>
                      <a:xfrm>
                        <a:off x="889000" y="3674003"/>
                        <a:ext cx="4762500" cy="500063"/>
                      </a:xfrm>
                      <a:prstGeom prst="rect">
                        <a:avLst/>
                      </a:prstGeom>
                      <a:noFill/>
                      <a:ln w="9525">
                        <a:noFill/>
                      </a:ln>
                    </p:spPr>
                  </p:pic>
                </p:oleObj>
              </mc:Fallback>
            </mc:AlternateContent>
          </a:graphicData>
        </a:graphic>
      </p:graphicFrame>
      <p:graphicFrame>
        <p:nvGraphicFramePr>
          <p:cNvPr id="670727" name="Object 7"/>
          <p:cNvGraphicFramePr>
            <a:graphicFrameLocks noChangeAspect="1"/>
          </p:cNvGraphicFramePr>
          <p:nvPr>
            <p:extLst>
              <p:ext uri="{D42A27DB-BD31-4B8C-83A1-F6EECF244321}">
                <p14:modId xmlns:p14="http://schemas.microsoft.com/office/powerpoint/2010/main" val="2707426387"/>
              </p:ext>
            </p:extLst>
          </p:nvPr>
        </p:nvGraphicFramePr>
        <p:xfrm>
          <a:off x="5703591" y="3641793"/>
          <a:ext cx="2447925" cy="544512"/>
        </p:xfrm>
        <a:graphic>
          <a:graphicData uri="http://schemas.openxmlformats.org/presentationml/2006/ole">
            <mc:AlternateContent xmlns:mc="http://schemas.openxmlformats.org/markup-compatibility/2006">
              <mc:Choice xmlns:v="urn:schemas-microsoft-com:vml" Requires="v">
                <p:oleObj spid="_x0000_s16421" name="公式" r:id="rId8" imgW="24688800" imgH="5486400" progId="">
                  <p:embed/>
                </p:oleObj>
              </mc:Choice>
              <mc:Fallback>
                <p:oleObj name="公式" r:id="rId8" imgW="24688800" imgH="5486400" progId="">
                  <p:embed/>
                  <p:pic>
                    <p:nvPicPr>
                      <p:cNvPr id="0" name="Object 7"/>
                      <p:cNvPicPr>
                        <a:picLocks noChangeAspect="1"/>
                      </p:cNvPicPr>
                      <p:nvPr/>
                    </p:nvPicPr>
                    <p:blipFill>
                      <a:blip r:embed="rId9"/>
                      <a:stretch>
                        <a:fillRect/>
                      </a:stretch>
                    </p:blipFill>
                    <p:spPr>
                      <a:xfrm>
                        <a:off x="5703591" y="3641793"/>
                        <a:ext cx="2447925" cy="544512"/>
                      </a:xfrm>
                      <a:prstGeom prst="rect">
                        <a:avLst/>
                      </a:prstGeom>
                      <a:noFill/>
                      <a:ln w="12700">
                        <a:noFill/>
                      </a:ln>
                    </p:spPr>
                  </p:pic>
                </p:oleObj>
              </mc:Fallback>
            </mc:AlternateContent>
          </a:graphicData>
        </a:graphic>
      </p:graphicFrame>
      <p:graphicFrame>
        <p:nvGraphicFramePr>
          <p:cNvPr id="670728" name="Object 8"/>
          <p:cNvGraphicFramePr>
            <a:graphicFrameLocks noChangeAspect="1"/>
          </p:cNvGraphicFramePr>
          <p:nvPr>
            <p:extLst>
              <p:ext uri="{D42A27DB-BD31-4B8C-83A1-F6EECF244321}">
                <p14:modId xmlns:p14="http://schemas.microsoft.com/office/powerpoint/2010/main" val="741630209"/>
              </p:ext>
            </p:extLst>
          </p:nvPr>
        </p:nvGraphicFramePr>
        <p:xfrm>
          <a:off x="915058" y="4077359"/>
          <a:ext cx="5329237" cy="788988"/>
        </p:xfrm>
        <a:graphic>
          <a:graphicData uri="http://schemas.openxmlformats.org/presentationml/2006/ole">
            <mc:AlternateContent xmlns:mc="http://schemas.openxmlformats.org/markup-compatibility/2006">
              <mc:Choice xmlns:v="urn:schemas-microsoft-com:vml" Requires="v">
                <p:oleObj spid="_x0000_s16422" name="Equation" r:id="rId10" imgW="63093600" imgH="9448800" progId="">
                  <p:embed/>
                </p:oleObj>
              </mc:Choice>
              <mc:Fallback>
                <p:oleObj name="Equation" r:id="rId10" imgW="63093600" imgH="9448800" progId="">
                  <p:embed/>
                  <p:pic>
                    <p:nvPicPr>
                      <p:cNvPr id="0" name="Object 8"/>
                      <p:cNvPicPr>
                        <a:picLocks noChangeAspect="1"/>
                      </p:cNvPicPr>
                      <p:nvPr/>
                    </p:nvPicPr>
                    <p:blipFill>
                      <a:blip r:embed="rId11"/>
                      <a:stretch>
                        <a:fillRect/>
                      </a:stretch>
                    </p:blipFill>
                    <p:spPr>
                      <a:xfrm>
                        <a:off x="915058" y="4077359"/>
                        <a:ext cx="5329237" cy="788988"/>
                      </a:xfrm>
                      <a:prstGeom prst="rect">
                        <a:avLst/>
                      </a:prstGeom>
                      <a:noFill/>
                      <a:ln w="9525">
                        <a:noFill/>
                      </a:ln>
                    </p:spPr>
                  </p:pic>
                </p:oleObj>
              </mc:Fallback>
            </mc:AlternateContent>
          </a:graphicData>
        </a:graphic>
      </p:graphicFrame>
      <p:graphicFrame>
        <p:nvGraphicFramePr>
          <p:cNvPr id="8" name="Object 11">
            <a:extLst>
              <a:ext uri="{FF2B5EF4-FFF2-40B4-BE49-F238E27FC236}">
                <a16:creationId xmlns:a16="http://schemas.microsoft.com/office/drawing/2014/main" id="{D8B7301E-BA31-4EC6-B038-3BEA605E5119}"/>
              </a:ext>
            </a:extLst>
          </p:cNvPr>
          <p:cNvGraphicFramePr>
            <a:graphicFrameLocks noChangeAspect="1"/>
          </p:cNvGraphicFramePr>
          <p:nvPr>
            <p:extLst>
              <p:ext uri="{D42A27DB-BD31-4B8C-83A1-F6EECF244321}">
                <p14:modId xmlns:p14="http://schemas.microsoft.com/office/powerpoint/2010/main" val="565526742"/>
              </p:ext>
            </p:extLst>
          </p:nvPr>
        </p:nvGraphicFramePr>
        <p:xfrm>
          <a:off x="1143000" y="4801124"/>
          <a:ext cx="5413375" cy="906462"/>
        </p:xfrm>
        <a:graphic>
          <a:graphicData uri="http://schemas.openxmlformats.org/presentationml/2006/ole">
            <mc:AlternateContent xmlns:mc="http://schemas.openxmlformats.org/markup-compatibility/2006">
              <mc:Choice xmlns:v="urn:schemas-microsoft-com:vml" Requires="v">
                <p:oleObj spid="_x0000_s16423" name="公式" r:id="rId12" imgW="60045600" imgH="10058400" progId="">
                  <p:embed/>
                </p:oleObj>
              </mc:Choice>
              <mc:Fallback>
                <p:oleObj name="公式" r:id="rId12" imgW="60045600" imgH="10058400" progId="">
                  <p:embed/>
                  <p:pic>
                    <p:nvPicPr>
                      <p:cNvPr id="672779" name="Object 11"/>
                      <p:cNvPicPr>
                        <a:picLocks noChangeAspect="1"/>
                      </p:cNvPicPr>
                      <p:nvPr/>
                    </p:nvPicPr>
                    <p:blipFill>
                      <a:blip r:embed="rId13"/>
                      <a:stretch>
                        <a:fillRect/>
                      </a:stretch>
                    </p:blipFill>
                    <p:spPr>
                      <a:xfrm>
                        <a:off x="1143000" y="4801124"/>
                        <a:ext cx="5413375" cy="906462"/>
                      </a:xfrm>
                      <a:prstGeom prst="rect">
                        <a:avLst/>
                      </a:prstGeom>
                      <a:noFill/>
                      <a:ln w="9525">
                        <a:noFill/>
                      </a:ln>
                    </p:spPr>
                  </p:pic>
                </p:oleObj>
              </mc:Fallback>
            </mc:AlternateContent>
          </a:graphicData>
        </a:graphic>
      </p:graphicFrame>
      <p:sp>
        <p:nvSpPr>
          <p:cNvPr id="9" name="Rectangle 12">
            <a:extLst>
              <a:ext uri="{FF2B5EF4-FFF2-40B4-BE49-F238E27FC236}">
                <a16:creationId xmlns:a16="http://schemas.microsoft.com/office/drawing/2014/main" id="{9FCA3217-DC7B-4971-9161-CA0073976A5C}"/>
              </a:ext>
            </a:extLst>
          </p:cNvPr>
          <p:cNvSpPr>
            <a:spLocks noChangeArrowheads="1"/>
          </p:cNvSpPr>
          <p:nvPr/>
        </p:nvSpPr>
        <p:spPr bwMode="auto">
          <a:xfrm>
            <a:off x="639763" y="5928249"/>
            <a:ext cx="2556510" cy="624840"/>
          </a:xfrm>
          <a:prstGeom prst="rect">
            <a:avLst/>
          </a:prstGeom>
          <a:noFill/>
          <a:ln w="12700" cap="sq">
            <a:noFill/>
            <a:miter lim="800000"/>
            <a:headEnd type="none" w="sm" len="sm"/>
            <a:tailEnd type="none" w="sm" len="sm"/>
          </a:ln>
        </p:spPr>
        <p:txBody>
          <a:bodyPr wrap="none" lIns="71683" tIns="35841" rIns="71683" bIns="35841">
            <a:spAutoFit/>
          </a:bodyPr>
          <a:lstStyle/>
          <a:p>
            <a:pPr defTabSz="717550"/>
            <a:r>
              <a:rPr lang="zh-CN" altLang="en-US" b="1">
                <a:solidFill>
                  <a:srgbClr val="000000"/>
                </a:solidFill>
                <a:latin typeface="宋体" panose="02010600030101010101" pitchFamily="2" charset="-122"/>
                <a:ea typeface="宋体" panose="02010600030101010101" pitchFamily="2" charset="-122"/>
              </a:rPr>
              <a:t>称此为概率的古典定义</a:t>
            </a:r>
            <a:r>
              <a:rPr lang="en-US" altLang="zh-CN" b="1">
                <a:solidFill>
                  <a:srgbClr val="000000"/>
                </a:solidFill>
                <a:latin typeface="宋体" panose="02010600030101010101" pitchFamily="2" charset="-122"/>
                <a:ea typeface="宋体" panose="02010600030101010101" pitchFamily="2" charset="-122"/>
              </a:rPr>
              <a:t>.</a:t>
            </a:r>
          </a:p>
          <a:p>
            <a:pPr defTabSz="717550"/>
            <a:r>
              <a:rPr lang="en-US" altLang="zh-CN" b="1">
                <a:solidFill>
                  <a:srgbClr val="000000"/>
                </a:solidFill>
                <a:latin typeface="宋体" panose="02010600030101010101" pitchFamily="2" charset="-122"/>
                <a:ea typeface="宋体" panose="02010600030101010101" pitchFamily="2" charset="-122"/>
              </a:rPr>
              <a:t> </a:t>
            </a:r>
          </a:p>
        </p:txBody>
      </p:sp>
      <p:graphicFrame>
        <p:nvGraphicFramePr>
          <p:cNvPr id="10" name="Object 13">
            <a:extLst>
              <a:ext uri="{FF2B5EF4-FFF2-40B4-BE49-F238E27FC236}">
                <a16:creationId xmlns:a16="http://schemas.microsoft.com/office/drawing/2014/main" id="{C25E2562-2BAF-4776-AE43-0FE6709148AA}"/>
              </a:ext>
            </a:extLst>
          </p:cNvPr>
          <p:cNvGraphicFramePr>
            <a:graphicFrameLocks noChangeAspect="1"/>
          </p:cNvGraphicFramePr>
          <p:nvPr>
            <p:extLst>
              <p:ext uri="{D42A27DB-BD31-4B8C-83A1-F6EECF244321}">
                <p14:modId xmlns:p14="http://schemas.microsoft.com/office/powerpoint/2010/main" val="3393488754"/>
              </p:ext>
            </p:extLst>
          </p:nvPr>
        </p:nvGraphicFramePr>
        <p:xfrm>
          <a:off x="4672013" y="5809186"/>
          <a:ext cx="3024187" cy="858838"/>
        </p:xfrm>
        <a:graphic>
          <a:graphicData uri="http://schemas.openxmlformats.org/presentationml/2006/ole">
            <mc:AlternateContent xmlns:mc="http://schemas.openxmlformats.org/markup-compatibility/2006">
              <mc:Choice xmlns:v="urn:schemas-microsoft-com:vml" Requires="v">
                <p:oleObj spid="_x0000_s16424" name="公式" r:id="rId14" imgW="35356800" imgH="10058400" progId="">
                  <p:embed/>
                </p:oleObj>
              </mc:Choice>
              <mc:Fallback>
                <p:oleObj name="公式" r:id="rId14" imgW="35356800" imgH="10058400" progId="">
                  <p:embed/>
                  <p:pic>
                    <p:nvPicPr>
                      <p:cNvPr id="672781" name="Object 13"/>
                      <p:cNvPicPr>
                        <a:picLocks noChangeAspect="1"/>
                      </p:cNvPicPr>
                      <p:nvPr/>
                    </p:nvPicPr>
                    <p:blipFill>
                      <a:blip r:embed="rId15"/>
                      <a:stretch>
                        <a:fillRect/>
                      </a:stretch>
                    </p:blipFill>
                    <p:spPr>
                      <a:xfrm>
                        <a:off x="4672013" y="5809186"/>
                        <a:ext cx="3024187" cy="858838"/>
                      </a:xfrm>
                      <a:prstGeom prst="rect">
                        <a:avLst/>
                      </a:prstGeom>
                      <a:noFill/>
                      <a:ln w="9525">
                        <a:noFill/>
                      </a:ln>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70725"/>
                                        </p:tgtEl>
                                        <p:attrNameLst>
                                          <p:attrName>style.visibility</p:attrName>
                                        </p:attrNameLst>
                                      </p:cBhvr>
                                      <p:to>
                                        <p:strVal val="visible"/>
                                      </p:to>
                                    </p:set>
                                    <p:animEffect transition="in" filter="wipe(left)">
                                      <p:cBhvr>
                                        <p:cTn id="7" dur="500"/>
                                        <p:tgtEl>
                                          <p:spTgt spid="6707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70724"/>
                                        </p:tgtEl>
                                        <p:attrNameLst>
                                          <p:attrName>style.visibility</p:attrName>
                                        </p:attrNameLst>
                                      </p:cBhvr>
                                      <p:to>
                                        <p:strVal val="visible"/>
                                      </p:to>
                                    </p:set>
                                    <p:animEffect transition="in" filter="wipe(left)">
                                      <p:cBhvr>
                                        <p:cTn id="12" dur="500"/>
                                        <p:tgtEl>
                                          <p:spTgt spid="67072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70726"/>
                                        </p:tgtEl>
                                        <p:attrNameLst>
                                          <p:attrName>style.visibility</p:attrName>
                                        </p:attrNameLst>
                                      </p:cBhvr>
                                      <p:to>
                                        <p:strVal val="visible"/>
                                      </p:to>
                                    </p:set>
                                    <p:animEffect transition="in" filter="wipe(left)">
                                      <p:cBhvr>
                                        <p:cTn id="17" dur="500"/>
                                        <p:tgtEl>
                                          <p:spTgt spid="67072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70727"/>
                                        </p:tgtEl>
                                        <p:attrNameLst>
                                          <p:attrName>style.visibility</p:attrName>
                                        </p:attrNameLst>
                                      </p:cBhvr>
                                      <p:to>
                                        <p:strVal val="visible"/>
                                      </p:to>
                                    </p:set>
                                    <p:animEffect transition="in" filter="wipe(left)">
                                      <p:cBhvr>
                                        <p:cTn id="22" dur="500"/>
                                        <p:tgtEl>
                                          <p:spTgt spid="67072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670728"/>
                                        </p:tgtEl>
                                        <p:attrNameLst>
                                          <p:attrName>style.visibility</p:attrName>
                                        </p:attrNameLst>
                                      </p:cBhvr>
                                      <p:to>
                                        <p:strVal val="visible"/>
                                      </p:to>
                                    </p:set>
                                    <p:animEffect transition="in" filter="wipe(left)">
                                      <p:cBhvr>
                                        <p:cTn id="27" dur="500"/>
                                        <p:tgtEl>
                                          <p:spTgt spid="67072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left)">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left)">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left)">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0725" grpId="0" autoUpdateAnimBg="0"/>
      <p:bldP spid="9"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5060" name="Text Box 4"/>
          <p:cNvSpPr txBox="1">
            <a:spLocks noChangeArrowheads="1"/>
          </p:cNvSpPr>
          <p:nvPr/>
        </p:nvSpPr>
        <p:spPr bwMode="auto">
          <a:xfrm>
            <a:off x="1168400" y="1609725"/>
            <a:ext cx="4591050" cy="519113"/>
          </a:xfrm>
          <a:prstGeom prst="rect">
            <a:avLst/>
          </a:prstGeom>
          <a:noFill/>
          <a:ln w="9525">
            <a:noFill/>
            <a:miter lim="800000"/>
          </a:ln>
        </p:spPr>
        <p:txBody>
          <a:bodyPr>
            <a:spAutoFit/>
          </a:bodyPr>
          <a:lstStyle/>
          <a:p>
            <a:pPr>
              <a:spcBef>
                <a:spcPct val="50000"/>
              </a:spcBef>
            </a:pPr>
            <a:r>
              <a:rPr lang="zh-CN" altLang="en-US" b="1" dirty="0">
                <a:solidFill>
                  <a:srgbClr val="0000CC"/>
                </a:solidFill>
                <a:ea typeface="宋体" panose="02010600030101010101" pitchFamily="2" charset="-122"/>
              </a:rPr>
              <a:t>计算方差的一个简化公式</a:t>
            </a:r>
          </a:p>
        </p:txBody>
      </p:sp>
      <p:sp>
        <p:nvSpPr>
          <p:cNvPr id="1325061" name="Text Box 5"/>
          <p:cNvSpPr txBox="1">
            <a:spLocks noChangeArrowheads="1"/>
          </p:cNvSpPr>
          <p:nvPr/>
        </p:nvSpPr>
        <p:spPr bwMode="auto">
          <a:xfrm>
            <a:off x="939800" y="2492375"/>
            <a:ext cx="4648200" cy="519113"/>
          </a:xfrm>
          <a:prstGeom prst="rect">
            <a:avLst/>
          </a:prstGeom>
          <a:noFill/>
          <a:ln w="9525">
            <a:noFill/>
            <a:miter lim="800000"/>
          </a:ln>
          <a:effectLst/>
        </p:spPr>
        <p:txBody>
          <a:bodyPr anchor="ctr">
            <a:spAutoFit/>
          </a:bodyPr>
          <a:lstStyle/>
          <a:p>
            <a:pPr algn="just" eaLnBrk="0" hangingPunct="0"/>
            <a:r>
              <a:rPr lang="zh-CN" altLang="en-US" b="1" dirty="0">
                <a:ea typeface="宋体" panose="02010600030101010101" pitchFamily="2" charset="-122"/>
              </a:rPr>
              <a:t>      </a:t>
            </a:r>
            <a:r>
              <a:rPr lang="en-US" altLang="zh-CN" b="1" i="1" dirty="0">
                <a:solidFill>
                  <a:schemeClr val="accent2"/>
                </a:solidFill>
                <a:ea typeface="宋体" panose="02010600030101010101" pitchFamily="2" charset="-122"/>
              </a:rPr>
              <a:t>D</a:t>
            </a:r>
            <a:r>
              <a:rPr lang="en-US" altLang="zh-CN" b="1" dirty="0">
                <a:solidFill>
                  <a:schemeClr val="accent2"/>
                </a:solidFill>
                <a:ea typeface="宋体" panose="02010600030101010101" pitchFamily="2" charset="-122"/>
              </a:rPr>
              <a:t>(</a:t>
            </a:r>
            <a:r>
              <a:rPr lang="en-US" altLang="zh-CN" b="1" i="1" dirty="0">
                <a:solidFill>
                  <a:schemeClr val="accent2"/>
                </a:solidFill>
                <a:ea typeface="宋体" panose="02010600030101010101" pitchFamily="2" charset="-122"/>
              </a:rPr>
              <a:t>X</a:t>
            </a:r>
            <a:r>
              <a:rPr lang="en-US" altLang="zh-CN" b="1" dirty="0">
                <a:solidFill>
                  <a:schemeClr val="accent2"/>
                </a:solidFill>
                <a:ea typeface="宋体" panose="02010600030101010101" pitchFamily="2" charset="-122"/>
              </a:rPr>
              <a:t>)=</a:t>
            </a:r>
            <a:r>
              <a:rPr lang="en-US" altLang="zh-CN" b="1" i="1" dirty="0">
                <a:solidFill>
                  <a:schemeClr val="accent2"/>
                </a:solidFill>
                <a:ea typeface="宋体" panose="02010600030101010101" pitchFamily="2" charset="-122"/>
              </a:rPr>
              <a:t>E</a:t>
            </a:r>
            <a:r>
              <a:rPr lang="en-US" altLang="zh-CN" b="1" dirty="0">
                <a:solidFill>
                  <a:schemeClr val="accent2"/>
                </a:solidFill>
                <a:ea typeface="宋体" panose="02010600030101010101" pitchFamily="2" charset="-122"/>
              </a:rPr>
              <a:t>(</a:t>
            </a:r>
            <a:r>
              <a:rPr lang="en-US" altLang="zh-CN" b="1" i="1" dirty="0">
                <a:solidFill>
                  <a:schemeClr val="accent2"/>
                </a:solidFill>
                <a:ea typeface="宋体" panose="02010600030101010101" pitchFamily="2" charset="-122"/>
              </a:rPr>
              <a:t>X</a:t>
            </a:r>
            <a:r>
              <a:rPr lang="en-US" altLang="zh-CN" b="1" baseline="30000" dirty="0">
                <a:solidFill>
                  <a:schemeClr val="accent2"/>
                </a:solidFill>
                <a:ea typeface="宋体" panose="02010600030101010101" pitchFamily="2" charset="-122"/>
              </a:rPr>
              <a:t>2</a:t>
            </a:r>
            <a:r>
              <a:rPr lang="en-US" altLang="zh-CN" b="1" dirty="0">
                <a:solidFill>
                  <a:schemeClr val="accent2"/>
                </a:solidFill>
                <a:ea typeface="宋体" panose="02010600030101010101" pitchFamily="2" charset="-122"/>
              </a:rPr>
              <a:t>) - [</a:t>
            </a:r>
            <a:r>
              <a:rPr lang="en-US" altLang="zh-CN" b="1" i="1" dirty="0">
                <a:solidFill>
                  <a:schemeClr val="accent2"/>
                </a:solidFill>
                <a:ea typeface="宋体" panose="02010600030101010101" pitchFamily="2" charset="-122"/>
              </a:rPr>
              <a:t>E</a:t>
            </a:r>
            <a:r>
              <a:rPr lang="en-US" altLang="zh-CN" b="1" dirty="0">
                <a:solidFill>
                  <a:schemeClr val="accent2"/>
                </a:solidFill>
                <a:ea typeface="宋体" panose="02010600030101010101" pitchFamily="2" charset="-122"/>
              </a:rPr>
              <a:t>(</a:t>
            </a:r>
            <a:r>
              <a:rPr lang="en-US" altLang="zh-CN" b="1" i="1" dirty="0">
                <a:solidFill>
                  <a:schemeClr val="accent2"/>
                </a:solidFill>
                <a:ea typeface="宋体" panose="02010600030101010101" pitchFamily="2" charset="-122"/>
              </a:rPr>
              <a:t>X</a:t>
            </a:r>
            <a:r>
              <a:rPr lang="en-US" altLang="zh-CN" b="1" dirty="0">
                <a:solidFill>
                  <a:schemeClr val="accent2"/>
                </a:solidFill>
                <a:ea typeface="宋体" panose="02010600030101010101" pitchFamily="2" charset="-122"/>
              </a:rPr>
              <a:t>)]</a:t>
            </a:r>
            <a:r>
              <a:rPr lang="en-US" altLang="zh-CN" b="1" baseline="30000" dirty="0">
                <a:solidFill>
                  <a:schemeClr val="accent2"/>
                </a:solidFill>
                <a:ea typeface="宋体" panose="02010600030101010101" pitchFamily="2" charset="-122"/>
              </a:rPr>
              <a:t>2</a:t>
            </a:r>
            <a:r>
              <a:rPr lang="en-US" altLang="zh-CN" b="1" dirty="0">
                <a:ea typeface="宋体" panose="02010600030101010101" pitchFamily="2" charset="-122"/>
              </a:rPr>
              <a:t>                    </a:t>
            </a:r>
          </a:p>
        </p:txBody>
      </p:sp>
      <p:sp>
        <p:nvSpPr>
          <p:cNvPr id="1325062" name="AutoShape 6"/>
          <p:cNvSpPr>
            <a:spLocks noChangeArrowheads="1"/>
          </p:cNvSpPr>
          <p:nvPr/>
        </p:nvSpPr>
        <p:spPr bwMode="auto">
          <a:xfrm>
            <a:off x="7088188" y="2405063"/>
            <a:ext cx="1587500" cy="679450"/>
          </a:xfrm>
          <a:prstGeom prst="wedgeRectCallout">
            <a:avLst>
              <a:gd name="adj1" fmla="val -150199"/>
              <a:gd name="adj2" fmla="val 96264"/>
            </a:avLst>
          </a:prstGeom>
          <a:noFill/>
          <a:ln w="9525">
            <a:solidFill>
              <a:schemeClr val="tx1"/>
            </a:solidFill>
            <a:miter lim="800000"/>
          </a:ln>
          <a:effectLst/>
        </p:spPr>
        <p:txBody>
          <a:bodyPr wrap="none" anchor="ctr"/>
          <a:lstStyle/>
          <a:p>
            <a:pPr algn="ctr">
              <a:spcBef>
                <a:spcPct val="50000"/>
              </a:spcBef>
            </a:pPr>
            <a:r>
              <a:rPr lang="zh-CN" altLang="en-US" b="1">
                <a:ea typeface="宋体" panose="02010600030101010101" pitchFamily="2" charset="-122"/>
              </a:rPr>
              <a:t>展开</a:t>
            </a:r>
          </a:p>
        </p:txBody>
      </p:sp>
      <p:sp>
        <p:nvSpPr>
          <p:cNvPr id="1325063" name="Rectangle 7"/>
          <p:cNvSpPr>
            <a:spLocks noChangeArrowheads="1"/>
          </p:cNvSpPr>
          <p:nvPr/>
        </p:nvSpPr>
        <p:spPr bwMode="auto">
          <a:xfrm>
            <a:off x="863600" y="3197225"/>
            <a:ext cx="4114800" cy="519113"/>
          </a:xfrm>
          <a:prstGeom prst="rect">
            <a:avLst/>
          </a:prstGeom>
          <a:noFill/>
          <a:ln w="9525">
            <a:noFill/>
            <a:miter lim="800000"/>
          </a:ln>
          <a:effectLst/>
        </p:spPr>
        <p:txBody>
          <a:bodyPr anchor="ctr">
            <a:spAutoFit/>
          </a:bodyPr>
          <a:lstStyle/>
          <a:p>
            <a:pPr algn="ctr"/>
            <a:r>
              <a:rPr lang="zh-CN" altLang="zh-CN" b="1" dirty="0">
                <a:ea typeface="宋体" panose="02010600030101010101" pitchFamily="2" charset="-122"/>
              </a:rPr>
              <a:t>证：</a:t>
            </a:r>
            <a:r>
              <a:rPr lang="en-US" altLang="zh-CN" b="1" i="1" dirty="0">
                <a:ea typeface="宋体" panose="02010600030101010101" pitchFamily="2" charset="-122"/>
              </a:rPr>
              <a:t>D</a:t>
            </a:r>
            <a:r>
              <a:rPr lang="en-US" altLang="zh-CN" b="1" dirty="0">
                <a:ea typeface="宋体" panose="02010600030101010101" pitchFamily="2" charset="-122"/>
              </a:rPr>
              <a:t>(</a:t>
            </a:r>
            <a:r>
              <a:rPr lang="en-US" altLang="zh-CN" b="1" i="1" dirty="0">
                <a:ea typeface="宋体" panose="02010600030101010101" pitchFamily="2" charset="-122"/>
              </a:rPr>
              <a:t>X</a:t>
            </a:r>
            <a:r>
              <a:rPr lang="en-US" altLang="zh-CN" b="1" dirty="0">
                <a:ea typeface="宋体" panose="02010600030101010101" pitchFamily="2" charset="-122"/>
              </a:rPr>
              <a:t>)=</a:t>
            </a:r>
            <a:r>
              <a:rPr lang="en-US" altLang="zh-CN" b="1" i="1" dirty="0">
                <a:ea typeface="宋体" panose="02010600030101010101" pitchFamily="2" charset="-122"/>
              </a:rPr>
              <a:t>E</a:t>
            </a:r>
            <a:r>
              <a:rPr lang="en-US" altLang="zh-CN" b="1" dirty="0">
                <a:ea typeface="宋体" panose="02010600030101010101" pitchFamily="2" charset="-122"/>
              </a:rPr>
              <a:t>[</a:t>
            </a:r>
            <a:r>
              <a:rPr lang="en-US" altLang="zh-CN" b="1" i="1" dirty="0">
                <a:ea typeface="宋体" panose="02010600030101010101" pitchFamily="2" charset="-122"/>
              </a:rPr>
              <a:t>X</a:t>
            </a:r>
            <a:r>
              <a:rPr lang="en-US" altLang="zh-CN" b="1" dirty="0">
                <a:ea typeface="宋体" panose="02010600030101010101" pitchFamily="2" charset="-122"/>
              </a:rPr>
              <a:t>-</a:t>
            </a:r>
            <a:r>
              <a:rPr lang="en-US" altLang="zh-CN" b="1" i="1" dirty="0">
                <a:ea typeface="宋体" panose="02010600030101010101" pitchFamily="2" charset="-122"/>
              </a:rPr>
              <a:t>E</a:t>
            </a:r>
            <a:r>
              <a:rPr lang="en-US" altLang="zh-CN" b="1" dirty="0">
                <a:ea typeface="宋体" panose="02010600030101010101" pitchFamily="2" charset="-122"/>
              </a:rPr>
              <a:t>(</a:t>
            </a:r>
            <a:r>
              <a:rPr lang="en-US" altLang="zh-CN" b="1" i="1" dirty="0">
                <a:ea typeface="宋体" panose="02010600030101010101" pitchFamily="2" charset="-122"/>
              </a:rPr>
              <a:t>X</a:t>
            </a:r>
            <a:r>
              <a:rPr lang="en-US" altLang="zh-CN" b="1" dirty="0">
                <a:ea typeface="宋体" panose="02010600030101010101" pitchFamily="2" charset="-122"/>
              </a:rPr>
              <a:t>)]</a:t>
            </a:r>
            <a:r>
              <a:rPr lang="en-US" altLang="zh-CN" b="1" baseline="30000" dirty="0">
                <a:ea typeface="宋体" panose="02010600030101010101" pitchFamily="2" charset="-122"/>
              </a:rPr>
              <a:t>2</a:t>
            </a:r>
            <a:endParaRPr lang="en-US" altLang="zh-CN" b="1" baseline="30000" dirty="0">
              <a:solidFill>
                <a:schemeClr val="tx2"/>
              </a:solidFill>
              <a:ea typeface="宋体" panose="02010600030101010101" pitchFamily="2" charset="-122"/>
            </a:endParaRPr>
          </a:p>
        </p:txBody>
      </p:sp>
      <p:sp>
        <p:nvSpPr>
          <p:cNvPr id="1325064" name="Rectangle 8"/>
          <p:cNvSpPr>
            <a:spLocks noChangeArrowheads="1"/>
          </p:cNvSpPr>
          <p:nvPr/>
        </p:nvSpPr>
        <p:spPr bwMode="auto">
          <a:xfrm>
            <a:off x="2760663" y="3883025"/>
            <a:ext cx="3778250" cy="519113"/>
          </a:xfrm>
          <a:prstGeom prst="rect">
            <a:avLst/>
          </a:prstGeom>
          <a:noFill/>
          <a:ln w="9525">
            <a:noFill/>
            <a:miter lim="800000"/>
          </a:ln>
          <a:effectLst/>
        </p:spPr>
        <p:txBody>
          <a:bodyPr wrap="none" anchor="ctr">
            <a:spAutoFit/>
          </a:bodyPr>
          <a:lstStyle/>
          <a:p>
            <a:pPr algn="ctr"/>
            <a:r>
              <a:rPr lang="en-US" altLang="zh-CN" b="1">
                <a:ea typeface="宋体" panose="02010600030101010101" pitchFamily="2" charset="-122"/>
              </a:rPr>
              <a:t>=</a:t>
            </a:r>
            <a:r>
              <a:rPr lang="en-US" altLang="zh-CN" b="1" i="1">
                <a:ea typeface="宋体" panose="02010600030101010101" pitchFamily="2" charset="-122"/>
              </a:rPr>
              <a:t>E</a:t>
            </a:r>
            <a:r>
              <a:rPr lang="en-US" altLang="zh-CN" b="1">
                <a:ea typeface="宋体" panose="02010600030101010101" pitchFamily="2" charset="-122"/>
              </a:rPr>
              <a:t>{</a:t>
            </a:r>
            <a:r>
              <a:rPr lang="en-US" altLang="zh-CN" b="1" i="1">
                <a:ea typeface="宋体" panose="02010600030101010101" pitchFamily="2" charset="-122"/>
              </a:rPr>
              <a:t>X</a:t>
            </a:r>
            <a:r>
              <a:rPr lang="en-US" altLang="zh-CN" b="1" baseline="30000">
                <a:ea typeface="宋体" panose="02010600030101010101" pitchFamily="2" charset="-122"/>
              </a:rPr>
              <a:t>2</a:t>
            </a:r>
            <a:r>
              <a:rPr lang="en-US" altLang="zh-CN" b="1">
                <a:ea typeface="宋体" panose="02010600030101010101" pitchFamily="2" charset="-122"/>
              </a:rPr>
              <a:t>-2</a:t>
            </a:r>
            <a:r>
              <a:rPr lang="en-US" altLang="zh-CN" b="1" i="1">
                <a:ea typeface="宋体" panose="02010600030101010101" pitchFamily="2" charset="-122"/>
              </a:rPr>
              <a:t>XE</a:t>
            </a:r>
            <a:r>
              <a:rPr lang="en-US" altLang="zh-CN" b="1">
                <a:ea typeface="宋体" panose="02010600030101010101" pitchFamily="2" charset="-122"/>
              </a:rPr>
              <a:t>(</a:t>
            </a:r>
            <a:r>
              <a:rPr lang="en-US" altLang="zh-CN" b="1" i="1">
                <a:ea typeface="宋体" panose="02010600030101010101" pitchFamily="2" charset="-122"/>
              </a:rPr>
              <a:t>X</a:t>
            </a:r>
            <a:r>
              <a:rPr lang="en-US" altLang="zh-CN" b="1">
                <a:ea typeface="宋体" panose="02010600030101010101" pitchFamily="2" charset="-122"/>
              </a:rPr>
              <a:t>)+[</a:t>
            </a:r>
            <a:r>
              <a:rPr lang="en-US" altLang="zh-CN" b="1" i="1">
                <a:ea typeface="宋体" panose="02010600030101010101" pitchFamily="2" charset="-122"/>
              </a:rPr>
              <a:t>E</a:t>
            </a:r>
            <a:r>
              <a:rPr lang="en-US" altLang="zh-CN" b="1">
                <a:ea typeface="宋体" panose="02010600030101010101" pitchFamily="2" charset="-122"/>
              </a:rPr>
              <a:t>(</a:t>
            </a:r>
            <a:r>
              <a:rPr lang="en-US" altLang="zh-CN" b="1" i="1">
                <a:ea typeface="宋体" panose="02010600030101010101" pitchFamily="2" charset="-122"/>
              </a:rPr>
              <a:t>X</a:t>
            </a:r>
            <a:r>
              <a:rPr lang="en-US" altLang="zh-CN" b="1">
                <a:ea typeface="宋体" panose="02010600030101010101" pitchFamily="2" charset="-122"/>
              </a:rPr>
              <a:t>)]</a:t>
            </a:r>
            <a:r>
              <a:rPr lang="en-US" altLang="zh-CN" b="1" baseline="30000">
                <a:ea typeface="宋体" panose="02010600030101010101" pitchFamily="2" charset="-122"/>
              </a:rPr>
              <a:t>2</a:t>
            </a:r>
            <a:r>
              <a:rPr lang="en-US" altLang="zh-CN" b="1">
                <a:ea typeface="宋体" panose="02010600030101010101" pitchFamily="2" charset="-122"/>
              </a:rPr>
              <a:t>}</a:t>
            </a:r>
            <a:endParaRPr lang="en-US" altLang="zh-CN" b="1" baseline="30000">
              <a:solidFill>
                <a:schemeClr val="tx2"/>
              </a:solidFill>
              <a:ea typeface="宋体" panose="02010600030101010101" pitchFamily="2" charset="-122"/>
            </a:endParaRPr>
          </a:p>
        </p:txBody>
      </p:sp>
      <p:sp>
        <p:nvSpPr>
          <p:cNvPr id="1325065" name="Rectangle 9"/>
          <p:cNvSpPr>
            <a:spLocks noChangeArrowheads="1"/>
          </p:cNvSpPr>
          <p:nvPr/>
        </p:nvSpPr>
        <p:spPr bwMode="auto">
          <a:xfrm>
            <a:off x="2463800" y="4721225"/>
            <a:ext cx="4430713" cy="519113"/>
          </a:xfrm>
          <a:prstGeom prst="rect">
            <a:avLst/>
          </a:prstGeom>
          <a:noFill/>
          <a:ln w="9525">
            <a:noFill/>
            <a:miter lim="800000"/>
          </a:ln>
          <a:effectLst/>
        </p:spPr>
        <p:txBody>
          <a:bodyPr anchor="ctr">
            <a:spAutoFit/>
          </a:bodyPr>
          <a:lstStyle/>
          <a:p>
            <a:pPr algn="ctr"/>
            <a:r>
              <a:rPr lang="en-US" altLang="zh-CN" b="1">
                <a:ea typeface="宋体" panose="02010600030101010101" pitchFamily="2" charset="-122"/>
              </a:rPr>
              <a:t>=</a:t>
            </a:r>
            <a:r>
              <a:rPr lang="en-US" altLang="zh-CN" b="1" i="1">
                <a:ea typeface="宋体" panose="02010600030101010101" pitchFamily="2" charset="-122"/>
              </a:rPr>
              <a:t>E</a:t>
            </a:r>
            <a:r>
              <a:rPr lang="en-US" altLang="zh-CN" b="1">
                <a:ea typeface="宋体" panose="02010600030101010101" pitchFamily="2" charset="-122"/>
              </a:rPr>
              <a:t>(</a:t>
            </a:r>
            <a:r>
              <a:rPr lang="en-US" altLang="zh-CN" b="1" i="1">
                <a:ea typeface="宋体" panose="02010600030101010101" pitchFamily="2" charset="-122"/>
              </a:rPr>
              <a:t>X</a:t>
            </a:r>
            <a:r>
              <a:rPr lang="en-US" altLang="zh-CN" b="1" baseline="30000">
                <a:ea typeface="宋体" panose="02010600030101010101" pitchFamily="2" charset="-122"/>
              </a:rPr>
              <a:t>2</a:t>
            </a:r>
            <a:r>
              <a:rPr lang="en-US" altLang="zh-CN" b="1">
                <a:ea typeface="宋体" panose="02010600030101010101" pitchFamily="2" charset="-122"/>
              </a:rPr>
              <a:t>)-2[</a:t>
            </a:r>
            <a:r>
              <a:rPr lang="en-US" altLang="zh-CN" b="1" i="1">
                <a:ea typeface="宋体" panose="02010600030101010101" pitchFamily="2" charset="-122"/>
              </a:rPr>
              <a:t>E</a:t>
            </a:r>
            <a:r>
              <a:rPr lang="en-US" altLang="zh-CN" b="1">
                <a:ea typeface="宋体" panose="02010600030101010101" pitchFamily="2" charset="-122"/>
              </a:rPr>
              <a:t>(</a:t>
            </a:r>
            <a:r>
              <a:rPr lang="en-US" altLang="zh-CN" b="1" i="1">
                <a:ea typeface="宋体" panose="02010600030101010101" pitchFamily="2" charset="-122"/>
              </a:rPr>
              <a:t>X</a:t>
            </a:r>
            <a:r>
              <a:rPr lang="en-US" altLang="zh-CN" b="1">
                <a:ea typeface="宋体" panose="02010600030101010101" pitchFamily="2" charset="-122"/>
              </a:rPr>
              <a:t>)]</a:t>
            </a:r>
            <a:r>
              <a:rPr lang="en-US" altLang="zh-CN" b="1" baseline="30000">
                <a:ea typeface="宋体" panose="02010600030101010101" pitchFamily="2" charset="-122"/>
              </a:rPr>
              <a:t>2</a:t>
            </a:r>
            <a:r>
              <a:rPr lang="en-US" altLang="zh-CN" b="1">
                <a:ea typeface="宋体" panose="02010600030101010101" pitchFamily="2" charset="-122"/>
              </a:rPr>
              <a:t>+[</a:t>
            </a:r>
            <a:r>
              <a:rPr lang="en-US" altLang="zh-CN" b="1" i="1">
                <a:ea typeface="宋体" panose="02010600030101010101" pitchFamily="2" charset="-122"/>
              </a:rPr>
              <a:t>E</a:t>
            </a:r>
            <a:r>
              <a:rPr lang="en-US" altLang="zh-CN" b="1">
                <a:ea typeface="宋体" panose="02010600030101010101" pitchFamily="2" charset="-122"/>
              </a:rPr>
              <a:t>(</a:t>
            </a:r>
            <a:r>
              <a:rPr lang="en-US" altLang="zh-CN" b="1" i="1">
                <a:ea typeface="宋体" panose="02010600030101010101" pitchFamily="2" charset="-122"/>
              </a:rPr>
              <a:t>X</a:t>
            </a:r>
            <a:r>
              <a:rPr lang="en-US" altLang="zh-CN" b="1">
                <a:ea typeface="宋体" panose="02010600030101010101" pitchFamily="2" charset="-122"/>
              </a:rPr>
              <a:t>)]</a:t>
            </a:r>
            <a:r>
              <a:rPr lang="en-US" altLang="zh-CN" b="1" baseline="30000">
                <a:ea typeface="宋体" panose="02010600030101010101" pitchFamily="2" charset="-122"/>
              </a:rPr>
              <a:t>2</a:t>
            </a:r>
            <a:endParaRPr lang="en-US" altLang="zh-CN" b="1" baseline="30000">
              <a:solidFill>
                <a:schemeClr val="tx2"/>
              </a:solidFill>
              <a:ea typeface="宋体" panose="02010600030101010101" pitchFamily="2" charset="-122"/>
            </a:endParaRPr>
          </a:p>
        </p:txBody>
      </p:sp>
      <p:sp>
        <p:nvSpPr>
          <p:cNvPr id="1325066" name="Rectangle 10"/>
          <p:cNvSpPr>
            <a:spLocks noChangeArrowheads="1"/>
          </p:cNvSpPr>
          <p:nvPr/>
        </p:nvSpPr>
        <p:spPr bwMode="auto">
          <a:xfrm>
            <a:off x="2638425" y="5559425"/>
            <a:ext cx="2408238" cy="519113"/>
          </a:xfrm>
          <a:prstGeom prst="rect">
            <a:avLst/>
          </a:prstGeom>
          <a:noFill/>
          <a:ln w="9525">
            <a:noFill/>
            <a:miter lim="800000"/>
          </a:ln>
          <a:effectLst/>
        </p:spPr>
        <p:txBody>
          <a:bodyPr wrap="none" anchor="ctr">
            <a:spAutoFit/>
          </a:bodyPr>
          <a:lstStyle/>
          <a:p>
            <a:pPr algn="ctr"/>
            <a:r>
              <a:rPr lang="en-US" altLang="zh-CN" b="1" dirty="0">
                <a:ea typeface="宋体" panose="02010600030101010101" pitchFamily="2" charset="-122"/>
              </a:rPr>
              <a:t>=</a:t>
            </a:r>
            <a:r>
              <a:rPr lang="en-US" altLang="zh-CN" b="1" i="1" dirty="0">
                <a:ea typeface="宋体" panose="02010600030101010101" pitchFamily="2" charset="-122"/>
              </a:rPr>
              <a:t>E</a:t>
            </a:r>
            <a:r>
              <a:rPr lang="en-US" altLang="zh-CN" b="1" dirty="0">
                <a:ea typeface="宋体" panose="02010600030101010101" pitchFamily="2" charset="-122"/>
              </a:rPr>
              <a:t>(</a:t>
            </a:r>
            <a:r>
              <a:rPr lang="en-US" altLang="zh-CN" b="1" i="1" dirty="0">
                <a:ea typeface="宋体" panose="02010600030101010101" pitchFamily="2" charset="-122"/>
              </a:rPr>
              <a:t>X</a:t>
            </a:r>
            <a:r>
              <a:rPr lang="en-US" altLang="zh-CN" b="1" baseline="30000" dirty="0">
                <a:ea typeface="宋体" panose="02010600030101010101" pitchFamily="2" charset="-122"/>
              </a:rPr>
              <a:t>2</a:t>
            </a:r>
            <a:r>
              <a:rPr lang="en-US" altLang="zh-CN" b="1" dirty="0">
                <a:ea typeface="宋体" panose="02010600030101010101" pitchFamily="2" charset="-122"/>
              </a:rPr>
              <a:t>)-[</a:t>
            </a:r>
            <a:r>
              <a:rPr lang="en-US" altLang="zh-CN" b="1" i="1" dirty="0">
                <a:ea typeface="宋体" panose="02010600030101010101" pitchFamily="2" charset="-122"/>
              </a:rPr>
              <a:t>E</a:t>
            </a:r>
            <a:r>
              <a:rPr lang="en-US" altLang="zh-CN" b="1" dirty="0">
                <a:ea typeface="宋体" panose="02010600030101010101" pitchFamily="2" charset="-122"/>
              </a:rPr>
              <a:t>(</a:t>
            </a:r>
            <a:r>
              <a:rPr lang="en-US" altLang="zh-CN" b="1" i="1" dirty="0">
                <a:ea typeface="宋体" panose="02010600030101010101" pitchFamily="2" charset="-122"/>
              </a:rPr>
              <a:t>X</a:t>
            </a:r>
            <a:r>
              <a:rPr lang="en-US" altLang="zh-CN" b="1" dirty="0">
                <a:ea typeface="宋体" panose="02010600030101010101" pitchFamily="2" charset="-122"/>
              </a:rPr>
              <a:t>)]</a:t>
            </a:r>
            <a:r>
              <a:rPr lang="en-US" altLang="zh-CN" b="1" baseline="30000" dirty="0">
                <a:ea typeface="宋体" panose="02010600030101010101" pitchFamily="2" charset="-122"/>
              </a:rPr>
              <a:t>2</a:t>
            </a:r>
          </a:p>
        </p:txBody>
      </p:sp>
      <p:sp>
        <p:nvSpPr>
          <p:cNvPr id="1325067" name="AutoShape 11"/>
          <p:cNvSpPr>
            <a:spLocks noChangeArrowheads="1"/>
          </p:cNvSpPr>
          <p:nvPr/>
        </p:nvSpPr>
        <p:spPr bwMode="auto">
          <a:xfrm>
            <a:off x="7235825" y="4581525"/>
            <a:ext cx="1584325" cy="990600"/>
          </a:xfrm>
          <a:prstGeom prst="wedgeRectCallout">
            <a:avLst>
              <a:gd name="adj1" fmla="val -113528"/>
              <a:gd name="adj2" fmla="val -46796"/>
            </a:avLst>
          </a:prstGeom>
          <a:noFill/>
          <a:ln w="9525">
            <a:solidFill>
              <a:schemeClr val="tx1"/>
            </a:solidFill>
            <a:miter lim="800000"/>
          </a:ln>
          <a:effectLst/>
        </p:spPr>
        <p:txBody>
          <a:bodyPr wrap="none" anchor="ctr"/>
          <a:lstStyle/>
          <a:p>
            <a:pPr algn="ctr">
              <a:spcBef>
                <a:spcPct val="50000"/>
              </a:spcBef>
            </a:pPr>
            <a:r>
              <a:rPr lang="zh-CN" altLang="en-US" b="1">
                <a:ea typeface="宋体" panose="02010600030101010101" pitchFamily="2" charset="-122"/>
              </a:rPr>
              <a:t>利用期望</a:t>
            </a:r>
          </a:p>
          <a:p>
            <a:pPr algn="ctr">
              <a:spcBef>
                <a:spcPct val="50000"/>
              </a:spcBef>
            </a:pPr>
            <a:r>
              <a:rPr lang="zh-CN" altLang="en-US" b="1">
                <a:ea typeface="宋体" panose="02010600030101010101" pitchFamily="2" charset="-122"/>
              </a:rPr>
              <a:t>性质</a:t>
            </a:r>
          </a:p>
        </p:txBody>
      </p:sp>
      <p:sp>
        <p:nvSpPr>
          <p:cNvPr id="1325068" name="Text Box 12"/>
          <p:cNvSpPr txBox="1">
            <a:spLocks noChangeArrowheads="1"/>
          </p:cNvSpPr>
          <p:nvPr/>
        </p:nvSpPr>
        <p:spPr bwMode="auto">
          <a:xfrm>
            <a:off x="1042988" y="836613"/>
            <a:ext cx="6121400" cy="579437"/>
          </a:xfrm>
          <a:prstGeom prst="rect">
            <a:avLst/>
          </a:prstGeom>
          <a:noFill/>
          <a:ln w="9525">
            <a:noFill/>
            <a:miter lim="800000"/>
          </a:ln>
          <a:effectLst/>
        </p:spPr>
        <p:txBody>
          <a:bodyPr>
            <a:spAutoFit/>
          </a:bodyPr>
          <a:lstStyle/>
          <a:p>
            <a:r>
              <a:rPr lang="zh-CN" altLang="zh-CN" sz="3200" b="1">
                <a:solidFill>
                  <a:schemeClr val="tx2"/>
                </a:solidFill>
                <a:ea typeface="黑体" panose="02010609060101010101" pitchFamily="49" charset="-122"/>
              </a:rPr>
              <a:t>一维随机变量</a:t>
            </a:r>
            <a:r>
              <a:rPr lang="zh-CN" altLang="en-US" sz="3200" b="1">
                <a:solidFill>
                  <a:schemeClr val="tx2"/>
                </a:solidFill>
                <a:ea typeface="黑体" panose="02010609060101010101" pitchFamily="49" charset="-122"/>
              </a:rPr>
              <a:t>方差的计算</a:t>
            </a:r>
            <a:r>
              <a:rPr lang="en-US" altLang="zh-CN" sz="3200" b="1">
                <a:solidFill>
                  <a:schemeClr val="tx2"/>
                </a:solidFill>
                <a:ea typeface="黑体" panose="02010609060101010101" pitchFamily="49" charset="-122"/>
              </a:rPr>
              <a:t>(Cont.)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1325060"/>
                                        </p:tgtEl>
                                        <p:attrNameLst>
                                          <p:attrName>style.visibility</p:attrName>
                                        </p:attrNameLst>
                                      </p:cBhvr>
                                      <p:to>
                                        <p:strVal val="visible"/>
                                      </p:to>
                                    </p:set>
                                    <p:animEffect transition="in" filter="barn(outVertical)">
                                      <p:cBhvr>
                                        <p:cTn id="7" dur="500"/>
                                        <p:tgtEl>
                                          <p:spTgt spid="132506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1325061"/>
                                        </p:tgtEl>
                                        <p:attrNameLst>
                                          <p:attrName>style.visibility</p:attrName>
                                        </p:attrNameLst>
                                      </p:cBhvr>
                                      <p:to>
                                        <p:strVal val="visible"/>
                                      </p:to>
                                    </p:set>
                                    <p:anim calcmode="lin" valueType="num">
                                      <p:cBhvr additive="base">
                                        <p:cTn id="12" dur="500" fill="hold"/>
                                        <p:tgtEl>
                                          <p:spTgt spid="1325061"/>
                                        </p:tgtEl>
                                        <p:attrNameLst>
                                          <p:attrName>ppt_x</p:attrName>
                                        </p:attrNameLst>
                                      </p:cBhvr>
                                      <p:tavLst>
                                        <p:tav tm="0">
                                          <p:val>
                                            <p:strVal val="1+#ppt_w/2"/>
                                          </p:val>
                                        </p:tav>
                                        <p:tav tm="100000">
                                          <p:val>
                                            <p:strVal val="#ppt_x"/>
                                          </p:val>
                                        </p:tav>
                                      </p:tavLst>
                                    </p:anim>
                                    <p:anim calcmode="lin" valueType="num">
                                      <p:cBhvr additive="base">
                                        <p:cTn id="13" dur="500" fill="hold"/>
                                        <p:tgtEl>
                                          <p:spTgt spid="1325061"/>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325063"/>
                                        </p:tgtEl>
                                        <p:attrNameLst>
                                          <p:attrName>style.visibility</p:attrName>
                                        </p:attrNameLst>
                                      </p:cBhvr>
                                      <p:to>
                                        <p:strVal val="visible"/>
                                      </p:to>
                                    </p:set>
                                    <p:anim calcmode="lin" valueType="num">
                                      <p:cBhvr additive="base">
                                        <p:cTn id="18" dur="500" fill="hold"/>
                                        <p:tgtEl>
                                          <p:spTgt spid="1325063"/>
                                        </p:tgtEl>
                                        <p:attrNameLst>
                                          <p:attrName>ppt_x</p:attrName>
                                        </p:attrNameLst>
                                      </p:cBhvr>
                                      <p:tavLst>
                                        <p:tav tm="0">
                                          <p:val>
                                            <p:strVal val="0-#ppt_w/2"/>
                                          </p:val>
                                        </p:tav>
                                        <p:tav tm="100000">
                                          <p:val>
                                            <p:strVal val="#ppt_x"/>
                                          </p:val>
                                        </p:tav>
                                      </p:tavLst>
                                    </p:anim>
                                    <p:anim calcmode="lin" valueType="num">
                                      <p:cBhvr additive="base">
                                        <p:cTn id="19" dur="500" fill="hold"/>
                                        <p:tgtEl>
                                          <p:spTgt spid="1325063"/>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325064"/>
                                        </p:tgtEl>
                                        <p:attrNameLst>
                                          <p:attrName>style.visibility</p:attrName>
                                        </p:attrNameLst>
                                      </p:cBhvr>
                                      <p:to>
                                        <p:strVal val="visible"/>
                                      </p:to>
                                    </p:set>
                                    <p:anim calcmode="lin" valueType="num">
                                      <p:cBhvr additive="base">
                                        <p:cTn id="24" dur="500" fill="hold"/>
                                        <p:tgtEl>
                                          <p:spTgt spid="1325064"/>
                                        </p:tgtEl>
                                        <p:attrNameLst>
                                          <p:attrName>ppt_x</p:attrName>
                                        </p:attrNameLst>
                                      </p:cBhvr>
                                      <p:tavLst>
                                        <p:tav tm="0">
                                          <p:val>
                                            <p:strVal val="#ppt_x"/>
                                          </p:val>
                                        </p:tav>
                                        <p:tav tm="100000">
                                          <p:val>
                                            <p:strVal val="#ppt_x"/>
                                          </p:val>
                                        </p:tav>
                                      </p:tavLst>
                                    </p:anim>
                                    <p:anim calcmode="lin" valueType="num">
                                      <p:cBhvr additive="base">
                                        <p:cTn id="25" dur="500" fill="hold"/>
                                        <p:tgtEl>
                                          <p:spTgt spid="1325064"/>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1325062"/>
                                        </p:tgtEl>
                                        <p:attrNameLst>
                                          <p:attrName>style.visibility</p:attrName>
                                        </p:attrNameLst>
                                      </p:cBhvr>
                                      <p:to>
                                        <p:strVal val="visible"/>
                                      </p:to>
                                    </p:set>
                                    <p:anim calcmode="lin" valueType="num">
                                      <p:cBhvr additive="base">
                                        <p:cTn id="30" dur="500" fill="hold"/>
                                        <p:tgtEl>
                                          <p:spTgt spid="1325062"/>
                                        </p:tgtEl>
                                        <p:attrNameLst>
                                          <p:attrName>ppt_x</p:attrName>
                                        </p:attrNameLst>
                                      </p:cBhvr>
                                      <p:tavLst>
                                        <p:tav tm="0">
                                          <p:val>
                                            <p:strVal val="1+#ppt_w/2"/>
                                          </p:val>
                                        </p:tav>
                                        <p:tav tm="100000">
                                          <p:val>
                                            <p:strVal val="#ppt_x"/>
                                          </p:val>
                                        </p:tav>
                                      </p:tavLst>
                                    </p:anim>
                                    <p:anim calcmode="lin" valueType="num">
                                      <p:cBhvr additive="base">
                                        <p:cTn id="31" dur="500" fill="hold"/>
                                        <p:tgtEl>
                                          <p:spTgt spid="1325062"/>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325065"/>
                                        </p:tgtEl>
                                        <p:attrNameLst>
                                          <p:attrName>style.visibility</p:attrName>
                                        </p:attrNameLst>
                                      </p:cBhvr>
                                      <p:to>
                                        <p:strVal val="visible"/>
                                      </p:to>
                                    </p:set>
                                    <p:anim calcmode="lin" valueType="num">
                                      <p:cBhvr additive="base">
                                        <p:cTn id="36" dur="500" fill="hold"/>
                                        <p:tgtEl>
                                          <p:spTgt spid="1325065"/>
                                        </p:tgtEl>
                                        <p:attrNameLst>
                                          <p:attrName>ppt_x</p:attrName>
                                        </p:attrNameLst>
                                      </p:cBhvr>
                                      <p:tavLst>
                                        <p:tav tm="0">
                                          <p:val>
                                            <p:strVal val="#ppt_x"/>
                                          </p:val>
                                        </p:tav>
                                        <p:tav tm="100000">
                                          <p:val>
                                            <p:strVal val="#ppt_x"/>
                                          </p:val>
                                        </p:tav>
                                      </p:tavLst>
                                    </p:anim>
                                    <p:anim calcmode="lin" valueType="num">
                                      <p:cBhvr additive="base">
                                        <p:cTn id="37" dur="500" fill="hold"/>
                                        <p:tgtEl>
                                          <p:spTgt spid="1325065"/>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grpId="0" nodeType="clickEffect">
                                  <p:stCondLst>
                                    <p:cond delay="0"/>
                                  </p:stCondLst>
                                  <p:childTnLst>
                                    <p:set>
                                      <p:cBhvr>
                                        <p:cTn id="41" dur="1" fill="hold">
                                          <p:stCondLst>
                                            <p:cond delay="0"/>
                                          </p:stCondLst>
                                        </p:cTn>
                                        <p:tgtEl>
                                          <p:spTgt spid="1325067"/>
                                        </p:tgtEl>
                                        <p:attrNameLst>
                                          <p:attrName>style.visibility</p:attrName>
                                        </p:attrNameLst>
                                      </p:cBhvr>
                                      <p:to>
                                        <p:strVal val="visible"/>
                                      </p:to>
                                    </p:set>
                                    <p:anim calcmode="lin" valueType="num">
                                      <p:cBhvr additive="base">
                                        <p:cTn id="42" dur="500" fill="hold"/>
                                        <p:tgtEl>
                                          <p:spTgt spid="1325067"/>
                                        </p:tgtEl>
                                        <p:attrNameLst>
                                          <p:attrName>ppt_x</p:attrName>
                                        </p:attrNameLst>
                                      </p:cBhvr>
                                      <p:tavLst>
                                        <p:tav tm="0">
                                          <p:val>
                                            <p:strVal val="1+#ppt_w/2"/>
                                          </p:val>
                                        </p:tav>
                                        <p:tav tm="100000">
                                          <p:val>
                                            <p:strVal val="#ppt_x"/>
                                          </p:val>
                                        </p:tav>
                                      </p:tavLst>
                                    </p:anim>
                                    <p:anim calcmode="lin" valueType="num">
                                      <p:cBhvr additive="base">
                                        <p:cTn id="43" dur="500" fill="hold"/>
                                        <p:tgtEl>
                                          <p:spTgt spid="1325067"/>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325066"/>
                                        </p:tgtEl>
                                        <p:attrNameLst>
                                          <p:attrName>style.visibility</p:attrName>
                                        </p:attrNameLst>
                                      </p:cBhvr>
                                      <p:to>
                                        <p:strVal val="visible"/>
                                      </p:to>
                                    </p:set>
                                    <p:anim calcmode="lin" valueType="num">
                                      <p:cBhvr additive="base">
                                        <p:cTn id="48" dur="500" fill="hold"/>
                                        <p:tgtEl>
                                          <p:spTgt spid="1325066"/>
                                        </p:tgtEl>
                                        <p:attrNameLst>
                                          <p:attrName>ppt_x</p:attrName>
                                        </p:attrNameLst>
                                      </p:cBhvr>
                                      <p:tavLst>
                                        <p:tav tm="0">
                                          <p:val>
                                            <p:strVal val="#ppt_x"/>
                                          </p:val>
                                        </p:tav>
                                        <p:tav tm="100000">
                                          <p:val>
                                            <p:strVal val="#ppt_x"/>
                                          </p:val>
                                        </p:tav>
                                      </p:tavLst>
                                    </p:anim>
                                    <p:anim calcmode="lin" valueType="num">
                                      <p:cBhvr additive="base">
                                        <p:cTn id="49" dur="500" fill="hold"/>
                                        <p:tgtEl>
                                          <p:spTgt spid="13250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5060" grpId="0" autoUpdateAnimBg="0"/>
      <p:bldP spid="1325061" grpId="0" bldLvl="0" animBg="1" autoUpdateAnimBg="0"/>
      <p:bldP spid="1325062" grpId="0" bldLvl="0" animBg="1" autoUpdateAnimBg="0"/>
      <p:bldP spid="1325063" grpId="0" bldLvl="0" animBg="1" autoUpdateAnimBg="0"/>
      <p:bldP spid="1325064" grpId="0" bldLvl="0" animBg="1" autoUpdateAnimBg="0"/>
      <p:bldP spid="1325065" grpId="0" bldLvl="0" animBg="1" autoUpdateAnimBg="0"/>
      <p:bldP spid="1325066" grpId="0" bldLvl="0" animBg="1" autoUpdateAnimBg="0"/>
      <p:bldP spid="1325067" grpId="0" bldLvl="0" animBg="1"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7108" name="Text Box 4"/>
          <p:cNvSpPr txBox="1">
            <a:spLocks noChangeArrowheads="1"/>
          </p:cNvSpPr>
          <p:nvPr/>
        </p:nvSpPr>
        <p:spPr bwMode="auto">
          <a:xfrm>
            <a:off x="1030288" y="860425"/>
            <a:ext cx="541337" cy="519113"/>
          </a:xfrm>
          <a:prstGeom prst="rect">
            <a:avLst/>
          </a:prstGeom>
          <a:noFill/>
          <a:ln w="9525">
            <a:noFill/>
            <a:miter lim="800000"/>
          </a:ln>
          <a:effectLst/>
        </p:spPr>
        <p:txBody>
          <a:bodyPr wrap="none">
            <a:spAutoFit/>
          </a:bodyPr>
          <a:lstStyle/>
          <a:p>
            <a:pPr algn="ctr"/>
            <a:r>
              <a:rPr lang="zh-CN" altLang="en-US" b="1">
                <a:solidFill>
                  <a:schemeClr val="hlink"/>
                </a:solidFill>
                <a:ea typeface="宋体" panose="02010600030101010101" pitchFamily="2" charset="-122"/>
              </a:rPr>
              <a:t>例</a:t>
            </a:r>
            <a:endParaRPr lang="en-US" altLang="zh-CN" b="1">
              <a:solidFill>
                <a:schemeClr val="hlink"/>
              </a:solidFill>
              <a:ea typeface="宋体" panose="02010600030101010101" pitchFamily="2" charset="-122"/>
            </a:endParaRPr>
          </a:p>
        </p:txBody>
      </p:sp>
      <p:sp>
        <p:nvSpPr>
          <p:cNvPr id="1327109" name="Text Box 5"/>
          <p:cNvSpPr txBox="1">
            <a:spLocks noChangeArrowheads="1"/>
          </p:cNvSpPr>
          <p:nvPr/>
        </p:nvSpPr>
        <p:spPr bwMode="auto">
          <a:xfrm>
            <a:off x="2157413" y="882650"/>
            <a:ext cx="6986587" cy="519113"/>
          </a:xfrm>
          <a:prstGeom prst="rect">
            <a:avLst/>
          </a:prstGeom>
          <a:noFill/>
          <a:ln w="9525">
            <a:noFill/>
            <a:miter lim="800000"/>
          </a:ln>
          <a:effectLst/>
        </p:spPr>
        <p:txBody>
          <a:bodyPr wrap="none">
            <a:spAutoFit/>
          </a:bodyPr>
          <a:lstStyle/>
          <a:p>
            <a:pPr algn="ctr"/>
            <a:r>
              <a:rPr lang="zh-CN" altLang="en-US" b="1">
                <a:ea typeface="宋体" panose="02010600030101010101" pitchFamily="2" charset="-122"/>
              </a:rPr>
              <a:t>设随机变量</a:t>
            </a:r>
            <a:r>
              <a:rPr lang="en-US" altLang="zh-CN" b="1">
                <a:ea typeface="宋体" panose="02010600030101010101" pitchFamily="2" charset="-122"/>
              </a:rPr>
              <a:t>X</a:t>
            </a:r>
            <a:r>
              <a:rPr lang="zh-CN" altLang="en-US" b="1">
                <a:ea typeface="宋体" panose="02010600030101010101" pitchFamily="2" charset="-122"/>
              </a:rPr>
              <a:t>具有</a:t>
            </a:r>
            <a:r>
              <a:rPr lang="en-US" altLang="zh-CN" b="1">
                <a:ea typeface="宋体" panose="02010600030101010101" pitchFamily="2" charset="-122"/>
              </a:rPr>
              <a:t>(0—1</a:t>
            </a:r>
            <a:r>
              <a:rPr lang="zh-CN" altLang="en-US" b="1">
                <a:ea typeface="宋体" panose="02010600030101010101" pitchFamily="2" charset="-122"/>
              </a:rPr>
              <a:t>）分布，其分布率为</a:t>
            </a:r>
          </a:p>
        </p:txBody>
      </p:sp>
      <p:graphicFrame>
        <p:nvGraphicFramePr>
          <p:cNvPr id="1327110" name="Object 6"/>
          <p:cNvGraphicFramePr>
            <a:graphicFrameLocks noChangeAspect="1"/>
          </p:cNvGraphicFramePr>
          <p:nvPr/>
        </p:nvGraphicFramePr>
        <p:xfrm>
          <a:off x="2128838" y="1603375"/>
          <a:ext cx="4864100" cy="393700"/>
        </p:xfrm>
        <a:graphic>
          <a:graphicData uri="http://schemas.openxmlformats.org/presentationml/2006/ole">
            <mc:AlternateContent xmlns:mc="http://schemas.openxmlformats.org/markup-compatibility/2006">
              <mc:Choice xmlns:v="urn:schemas-microsoft-com:vml" Requires="v">
                <p:oleObj spid="_x0000_s26663" name="公式" r:id="rId4" imgW="116738400" imgH="9448800" progId="">
                  <p:embed/>
                </p:oleObj>
              </mc:Choice>
              <mc:Fallback>
                <p:oleObj name="公式" r:id="rId4" imgW="116738400" imgH="9448800" progId="">
                  <p:embed/>
                  <p:pic>
                    <p:nvPicPr>
                      <p:cNvPr id="0" name="图片 26624"/>
                      <p:cNvPicPr>
                        <a:picLocks noChangeAspect="1"/>
                      </p:cNvPicPr>
                      <p:nvPr/>
                    </p:nvPicPr>
                    <p:blipFill>
                      <a:blip r:embed="rId5"/>
                      <a:stretch>
                        <a:fillRect/>
                      </a:stretch>
                    </p:blipFill>
                    <p:spPr>
                      <a:xfrm>
                        <a:off x="2128838" y="1603375"/>
                        <a:ext cx="4864100" cy="393700"/>
                      </a:xfrm>
                      <a:prstGeom prst="rect">
                        <a:avLst/>
                      </a:prstGeom>
                      <a:noFill/>
                      <a:ln w="9525">
                        <a:noFill/>
                      </a:ln>
                    </p:spPr>
                  </p:pic>
                </p:oleObj>
              </mc:Fallback>
            </mc:AlternateContent>
          </a:graphicData>
        </a:graphic>
      </p:graphicFrame>
      <p:sp>
        <p:nvSpPr>
          <p:cNvPr id="1327111" name="Text Box 7"/>
          <p:cNvSpPr txBox="1">
            <a:spLocks noChangeArrowheads="1"/>
          </p:cNvSpPr>
          <p:nvPr/>
        </p:nvSpPr>
        <p:spPr bwMode="auto">
          <a:xfrm>
            <a:off x="914400" y="2133600"/>
            <a:ext cx="1841500" cy="368300"/>
          </a:xfrm>
          <a:prstGeom prst="rect">
            <a:avLst/>
          </a:prstGeom>
          <a:noFill/>
          <a:ln w="9525">
            <a:noFill/>
            <a:miter lim="800000"/>
          </a:ln>
          <a:effectLst/>
        </p:spPr>
        <p:txBody>
          <a:bodyPr wrap="square">
            <a:spAutoFit/>
          </a:bodyPr>
          <a:lstStyle/>
          <a:p>
            <a:pPr algn="ctr"/>
            <a:r>
              <a:rPr lang="zh-CN" altLang="en-US" b="1">
                <a:ea typeface="宋体" panose="02010600030101010101" pitchFamily="2" charset="-122"/>
              </a:rPr>
              <a:t>求</a:t>
            </a:r>
            <a:r>
              <a:rPr lang="en-US" altLang="zh-CN" b="1">
                <a:ea typeface="宋体" panose="02010600030101010101" pitchFamily="2" charset="-122"/>
              </a:rPr>
              <a:t>D(X) .  </a:t>
            </a:r>
          </a:p>
        </p:txBody>
      </p:sp>
      <p:sp>
        <p:nvSpPr>
          <p:cNvPr id="1327112" name="Text Box 8"/>
          <p:cNvSpPr txBox="1">
            <a:spLocks noChangeArrowheads="1"/>
          </p:cNvSpPr>
          <p:nvPr/>
        </p:nvSpPr>
        <p:spPr bwMode="auto">
          <a:xfrm>
            <a:off x="1081088" y="2876550"/>
            <a:ext cx="541337" cy="519113"/>
          </a:xfrm>
          <a:prstGeom prst="rect">
            <a:avLst/>
          </a:prstGeom>
          <a:noFill/>
          <a:ln w="9525">
            <a:noFill/>
            <a:miter lim="800000"/>
          </a:ln>
          <a:effectLst/>
        </p:spPr>
        <p:txBody>
          <a:bodyPr wrap="none">
            <a:spAutoFit/>
          </a:bodyPr>
          <a:lstStyle/>
          <a:p>
            <a:pPr algn="ctr"/>
            <a:r>
              <a:rPr lang="zh-CN" altLang="en-US" b="1">
                <a:ea typeface="宋体" panose="02010600030101010101" pitchFamily="2" charset="-122"/>
              </a:rPr>
              <a:t>解</a:t>
            </a:r>
          </a:p>
        </p:txBody>
      </p:sp>
      <p:graphicFrame>
        <p:nvGraphicFramePr>
          <p:cNvPr id="1327113" name="Object 9"/>
          <p:cNvGraphicFramePr>
            <a:graphicFrameLocks noChangeAspect="1"/>
          </p:cNvGraphicFramePr>
          <p:nvPr/>
        </p:nvGraphicFramePr>
        <p:xfrm>
          <a:off x="2217738" y="2976563"/>
          <a:ext cx="4267200" cy="393700"/>
        </p:xfrm>
        <a:graphic>
          <a:graphicData uri="http://schemas.openxmlformats.org/presentationml/2006/ole">
            <mc:AlternateContent xmlns:mc="http://schemas.openxmlformats.org/markup-compatibility/2006">
              <mc:Choice xmlns:v="urn:schemas-microsoft-com:vml" Requires="v">
                <p:oleObj spid="_x0000_s26664" name="公式" r:id="rId6" imgW="102412800" imgH="9448800" progId="">
                  <p:embed/>
                </p:oleObj>
              </mc:Choice>
              <mc:Fallback>
                <p:oleObj name="公式" r:id="rId6" imgW="102412800" imgH="9448800" progId="">
                  <p:embed/>
                  <p:pic>
                    <p:nvPicPr>
                      <p:cNvPr id="0" name="图片 26625"/>
                      <p:cNvPicPr>
                        <a:picLocks noChangeAspect="1"/>
                      </p:cNvPicPr>
                      <p:nvPr/>
                    </p:nvPicPr>
                    <p:blipFill>
                      <a:blip r:embed="rId7"/>
                      <a:stretch>
                        <a:fillRect/>
                      </a:stretch>
                    </p:blipFill>
                    <p:spPr>
                      <a:xfrm>
                        <a:off x="2217738" y="2976563"/>
                        <a:ext cx="4267200" cy="393700"/>
                      </a:xfrm>
                      <a:prstGeom prst="rect">
                        <a:avLst/>
                      </a:prstGeom>
                      <a:noFill/>
                      <a:ln w="9525">
                        <a:noFill/>
                      </a:ln>
                    </p:spPr>
                  </p:pic>
                </p:oleObj>
              </mc:Fallback>
            </mc:AlternateContent>
          </a:graphicData>
        </a:graphic>
      </p:graphicFrame>
      <p:graphicFrame>
        <p:nvGraphicFramePr>
          <p:cNvPr id="1327114" name="Object 10"/>
          <p:cNvGraphicFramePr>
            <a:graphicFrameLocks noChangeAspect="1"/>
          </p:cNvGraphicFramePr>
          <p:nvPr/>
        </p:nvGraphicFramePr>
        <p:xfrm>
          <a:off x="5472113" y="3986213"/>
          <a:ext cx="190500" cy="419100"/>
        </p:xfrm>
        <a:graphic>
          <a:graphicData uri="http://schemas.openxmlformats.org/presentationml/2006/ole">
            <mc:AlternateContent xmlns:mc="http://schemas.openxmlformats.org/markup-compatibility/2006">
              <mc:Choice xmlns:v="urn:schemas-microsoft-com:vml" Requires="v">
                <p:oleObj spid="_x0000_s26665" name="Equation" r:id="rId8" imgW="4572000" imgH="10058400" progId="">
                  <p:embed/>
                </p:oleObj>
              </mc:Choice>
              <mc:Fallback>
                <p:oleObj name="Equation" r:id="rId8" imgW="4572000" imgH="10058400" progId="">
                  <p:embed/>
                  <p:pic>
                    <p:nvPicPr>
                      <p:cNvPr id="0" name="图片 26626"/>
                      <p:cNvPicPr>
                        <a:picLocks noChangeAspect="1"/>
                      </p:cNvPicPr>
                      <p:nvPr/>
                    </p:nvPicPr>
                    <p:blipFill>
                      <a:blip r:embed="rId9"/>
                      <a:stretch>
                        <a:fillRect/>
                      </a:stretch>
                    </p:blipFill>
                    <p:spPr>
                      <a:xfrm>
                        <a:off x="5472113" y="3986213"/>
                        <a:ext cx="190500" cy="419100"/>
                      </a:xfrm>
                      <a:prstGeom prst="rect">
                        <a:avLst/>
                      </a:prstGeom>
                      <a:noFill/>
                      <a:ln w="9525">
                        <a:noFill/>
                      </a:ln>
                    </p:spPr>
                  </p:pic>
                </p:oleObj>
              </mc:Fallback>
            </mc:AlternateContent>
          </a:graphicData>
        </a:graphic>
      </p:graphicFrame>
      <p:graphicFrame>
        <p:nvGraphicFramePr>
          <p:cNvPr id="1327115" name="Object 11"/>
          <p:cNvGraphicFramePr>
            <a:graphicFrameLocks noChangeAspect="1"/>
          </p:cNvGraphicFramePr>
          <p:nvPr/>
        </p:nvGraphicFramePr>
        <p:xfrm>
          <a:off x="2436813" y="3573463"/>
          <a:ext cx="4724400" cy="471487"/>
        </p:xfrm>
        <a:graphic>
          <a:graphicData uri="http://schemas.openxmlformats.org/presentationml/2006/ole">
            <mc:AlternateContent xmlns:mc="http://schemas.openxmlformats.org/markup-compatibility/2006">
              <mc:Choice xmlns:v="urn:schemas-microsoft-com:vml" Requires="v">
                <p:oleObj spid="_x0000_s26666" name="公式" r:id="rId10" imgW="113385600" imgH="11277600" progId="">
                  <p:embed/>
                </p:oleObj>
              </mc:Choice>
              <mc:Fallback>
                <p:oleObj name="公式" r:id="rId10" imgW="113385600" imgH="11277600" progId="">
                  <p:embed/>
                  <p:pic>
                    <p:nvPicPr>
                      <p:cNvPr id="0" name="图片 26627"/>
                      <p:cNvPicPr>
                        <a:picLocks noChangeAspect="1"/>
                      </p:cNvPicPr>
                      <p:nvPr/>
                    </p:nvPicPr>
                    <p:blipFill>
                      <a:blip r:embed="rId11"/>
                      <a:stretch>
                        <a:fillRect/>
                      </a:stretch>
                    </p:blipFill>
                    <p:spPr>
                      <a:xfrm>
                        <a:off x="2436813" y="3573463"/>
                        <a:ext cx="4724400" cy="471487"/>
                      </a:xfrm>
                      <a:prstGeom prst="rect">
                        <a:avLst/>
                      </a:prstGeom>
                      <a:noFill/>
                      <a:ln w="9525">
                        <a:noFill/>
                      </a:ln>
                    </p:spPr>
                  </p:pic>
                </p:oleObj>
              </mc:Fallback>
            </mc:AlternateContent>
          </a:graphicData>
        </a:graphic>
      </p:graphicFrame>
      <p:sp>
        <p:nvSpPr>
          <p:cNvPr id="1327116" name="Text Box 12"/>
          <p:cNvSpPr txBox="1">
            <a:spLocks noChangeArrowheads="1"/>
          </p:cNvSpPr>
          <p:nvPr/>
        </p:nvSpPr>
        <p:spPr bwMode="auto">
          <a:xfrm>
            <a:off x="1047750" y="4171950"/>
            <a:ext cx="1255713" cy="519113"/>
          </a:xfrm>
          <a:prstGeom prst="rect">
            <a:avLst/>
          </a:prstGeom>
          <a:noFill/>
          <a:ln w="9525">
            <a:noFill/>
            <a:miter lim="800000"/>
          </a:ln>
          <a:effectLst/>
        </p:spPr>
        <p:txBody>
          <a:bodyPr wrap="none">
            <a:spAutoFit/>
          </a:bodyPr>
          <a:lstStyle/>
          <a:p>
            <a:pPr algn="ctr"/>
            <a:r>
              <a:rPr lang="zh-CN" altLang="en-US" b="1">
                <a:ea typeface="宋体" panose="02010600030101010101" pitchFamily="2" charset="-122"/>
              </a:rPr>
              <a:t>由公式</a:t>
            </a:r>
          </a:p>
        </p:txBody>
      </p:sp>
      <p:graphicFrame>
        <p:nvGraphicFramePr>
          <p:cNvPr id="1327117" name="Object 13"/>
          <p:cNvGraphicFramePr>
            <a:graphicFrameLocks noChangeAspect="1"/>
          </p:cNvGraphicFramePr>
          <p:nvPr/>
        </p:nvGraphicFramePr>
        <p:xfrm>
          <a:off x="2424113" y="4868863"/>
          <a:ext cx="6654800" cy="471487"/>
        </p:xfrm>
        <a:graphic>
          <a:graphicData uri="http://schemas.openxmlformats.org/presentationml/2006/ole">
            <mc:AlternateContent xmlns:mc="http://schemas.openxmlformats.org/markup-compatibility/2006">
              <mc:Choice xmlns:v="urn:schemas-microsoft-com:vml" Requires="v">
                <p:oleObj spid="_x0000_s26667" name="公式" r:id="rId12" imgW="159715200" imgH="11277600" progId="">
                  <p:embed/>
                </p:oleObj>
              </mc:Choice>
              <mc:Fallback>
                <p:oleObj name="公式" r:id="rId12" imgW="159715200" imgH="11277600" progId="">
                  <p:embed/>
                  <p:pic>
                    <p:nvPicPr>
                      <p:cNvPr id="0" name="图片 26628"/>
                      <p:cNvPicPr>
                        <a:picLocks noChangeAspect="1"/>
                      </p:cNvPicPr>
                      <p:nvPr/>
                    </p:nvPicPr>
                    <p:blipFill>
                      <a:blip r:embed="rId13"/>
                      <a:stretch>
                        <a:fillRect/>
                      </a:stretch>
                    </p:blipFill>
                    <p:spPr>
                      <a:xfrm>
                        <a:off x="2424113" y="4868863"/>
                        <a:ext cx="6654800" cy="471487"/>
                      </a:xfrm>
                      <a:prstGeom prst="rect">
                        <a:avLst/>
                      </a:prstGeom>
                      <a:noFill/>
                      <a:ln w="9525">
                        <a:noFill/>
                      </a:ln>
                    </p:spPr>
                  </p:pic>
                </p:oleObj>
              </mc:Fallback>
            </mc:AlternateContent>
          </a:graphicData>
        </a:graphic>
      </p:graphicFrame>
      <p:sp>
        <p:nvSpPr>
          <p:cNvPr id="1327118" name="Text Box 14"/>
          <p:cNvSpPr txBox="1">
            <a:spLocks noChangeArrowheads="1"/>
          </p:cNvSpPr>
          <p:nvPr/>
        </p:nvSpPr>
        <p:spPr bwMode="auto">
          <a:xfrm>
            <a:off x="1047750" y="5462588"/>
            <a:ext cx="2176463" cy="519112"/>
          </a:xfrm>
          <a:prstGeom prst="rect">
            <a:avLst/>
          </a:prstGeom>
          <a:noFill/>
          <a:ln w="9525">
            <a:noFill/>
            <a:miter lim="800000"/>
          </a:ln>
          <a:effectLst/>
        </p:spPr>
        <p:txBody>
          <a:bodyPr wrap="none">
            <a:spAutoFit/>
          </a:bodyPr>
          <a:lstStyle/>
          <a:p>
            <a:pPr algn="ctr"/>
            <a:r>
              <a:rPr lang="zh-CN" altLang="en-US" b="1">
                <a:solidFill>
                  <a:schemeClr val="accent2"/>
                </a:solidFill>
                <a:ea typeface="宋体" panose="02010600030101010101" pitchFamily="2" charset="-122"/>
              </a:rPr>
              <a:t>因此</a:t>
            </a:r>
            <a:r>
              <a:rPr lang="en-US" altLang="zh-CN" b="1">
                <a:solidFill>
                  <a:schemeClr val="accent2"/>
                </a:solidFill>
                <a:ea typeface="宋体" panose="02010600030101010101" pitchFamily="2" charset="-122"/>
              </a:rPr>
              <a:t>,0-1</a:t>
            </a:r>
            <a:r>
              <a:rPr lang="zh-CN" altLang="en-US" b="1">
                <a:solidFill>
                  <a:schemeClr val="accent2"/>
                </a:solidFill>
                <a:ea typeface="宋体" panose="02010600030101010101" pitchFamily="2" charset="-122"/>
              </a:rPr>
              <a:t>分布</a:t>
            </a:r>
          </a:p>
        </p:txBody>
      </p:sp>
      <p:graphicFrame>
        <p:nvGraphicFramePr>
          <p:cNvPr id="1327119" name="Object 15"/>
          <p:cNvGraphicFramePr>
            <a:graphicFrameLocks noChangeAspect="1"/>
          </p:cNvGraphicFramePr>
          <p:nvPr/>
        </p:nvGraphicFramePr>
        <p:xfrm>
          <a:off x="3011488" y="6176963"/>
          <a:ext cx="4013200" cy="393700"/>
        </p:xfrm>
        <a:graphic>
          <a:graphicData uri="http://schemas.openxmlformats.org/presentationml/2006/ole">
            <mc:AlternateContent xmlns:mc="http://schemas.openxmlformats.org/markup-compatibility/2006">
              <mc:Choice xmlns:v="urn:schemas-microsoft-com:vml" Requires="v">
                <p:oleObj spid="_x0000_s26668" name="公式" r:id="rId14" imgW="96316800" imgH="9448800" progId="">
                  <p:embed/>
                </p:oleObj>
              </mc:Choice>
              <mc:Fallback>
                <p:oleObj name="公式" r:id="rId14" imgW="96316800" imgH="9448800" progId="">
                  <p:embed/>
                  <p:pic>
                    <p:nvPicPr>
                      <p:cNvPr id="0" name="图片 26629"/>
                      <p:cNvPicPr>
                        <a:picLocks noChangeAspect="1"/>
                      </p:cNvPicPr>
                      <p:nvPr/>
                    </p:nvPicPr>
                    <p:blipFill>
                      <a:blip r:embed="rId15"/>
                      <a:stretch>
                        <a:fillRect/>
                      </a:stretch>
                    </p:blipFill>
                    <p:spPr>
                      <a:xfrm>
                        <a:off x="3011488" y="6176963"/>
                        <a:ext cx="4013200" cy="393700"/>
                      </a:xfrm>
                      <a:prstGeom prst="rect">
                        <a:avLst/>
                      </a:prstGeom>
                      <a:solidFill>
                        <a:srgbClr val="4F81BD"/>
                      </a:solidFill>
                      <a:ln w="9525">
                        <a:noFill/>
                      </a:ln>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327109"/>
                                        </p:tgtEl>
                                        <p:attrNameLst>
                                          <p:attrName>style.visibility</p:attrName>
                                        </p:attrNameLst>
                                      </p:cBhvr>
                                      <p:to>
                                        <p:strVal val="visible"/>
                                      </p:to>
                                    </p:set>
                                    <p:animEffect transition="in" filter="barn(outVertical)">
                                      <p:cBhvr>
                                        <p:cTn id="7" dur="500"/>
                                        <p:tgtEl>
                                          <p:spTgt spid="132710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nodeType="clickEffect">
                                  <p:stCondLst>
                                    <p:cond delay="0"/>
                                  </p:stCondLst>
                                  <p:childTnLst>
                                    <p:set>
                                      <p:cBhvr>
                                        <p:cTn id="11" dur="1" fill="hold">
                                          <p:stCondLst>
                                            <p:cond delay="0"/>
                                          </p:stCondLst>
                                        </p:cTn>
                                        <p:tgtEl>
                                          <p:spTgt spid="1327110"/>
                                        </p:tgtEl>
                                        <p:attrNameLst>
                                          <p:attrName>style.visibility</p:attrName>
                                        </p:attrNameLst>
                                      </p:cBhvr>
                                      <p:to>
                                        <p:strVal val="visible"/>
                                      </p:to>
                                    </p:set>
                                    <p:animEffect transition="in" filter="barn(outVertical)">
                                      <p:cBhvr>
                                        <p:cTn id="12" dur="500"/>
                                        <p:tgtEl>
                                          <p:spTgt spid="13271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1327111"/>
                                        </p:tgtEl>
                                        <p:attrNameLst>
                                          <p:attrName>style.visibility</p:attrName>
                                        </p:attrNameLst>
                                      </p:cBhvr>
                                      <p:to>
                                        <p:strVal val="visible"/>
                                      </p:to>
                                    </p:set>
                                    <p:animEffect transition="in" filter="barn(outVertical)">
                                      <p:cBhvr>
                                        <p:cTn id="17" dur="500"/>
                                        <p:tgtEl>
                                          <p:spTgt spid="132711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1327112"/>
                                        </p:tgtEl>
                                        <p:attrNameLst>
                                          <p:attrName>style.visibility</p:attrName>
                                        </p:attrNameLst>
                                      </p:cBhvr>
                                      <p:to>
                                        <p:strVal val="visible"/>
                                      </p:to>
                                    </p:set>
                                    <p:animEffect transition="in" filter="barn(outVertical)">
                                      <p:cBhvr>
                                        <p:cTn id="22" dur="500"/>
                                        <p:tgtEl>
                                          <p:spTgt spid="1327112"/>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nodeType="clickEffect">
                                  <p:stCondLst>
                                    <p:cond delay="0"/>
                                  </p:stCondLst>
                                  <p:childTnLst>
                                    <p:set>
                                      <p:cBhvr>
                                        <p:cTn id="26" dur="1" fill="hold">
                                          <p:stCondLst>
                                            <p:cond delay="0"/>
                                          </p:stCondLst>
                                        </p:cTn>
                                        <p:tgtEl>
                                          <p:spTgt spid="1327113"/>
                                        </p:tgtEl>
                                        <p:attrNameLst>
                                          <p:attrName>style.visibility</p:attrName>
                                        </p:attrNameLst>
                                      </p:cBhvr>
                                      <p:to>
                                        <p:strVal val="visible"/>
                                      </p:to>
                                    </p:set>
                                    <p:animEffect transition="in" filter="barn(outVertical)">
                                      <p:cBhvr>
                                        <p:cTn id="27" dur="500"/>
                                        <p:tgtEl>
                                          <p:spTgt spid="1327113"/>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37" fill="hold" nodeType="clickEffect">
                                  <p:stCondLst>
                                    <p:cond delay="0"/>
                                  </p:stCondLst>
                                  <p:childTnLst>
                                    <p:set>
                                      <p:cBhvr>
                                        <p:cTn id="31" dur="1" fill="hold">
                                          <p:stCondLst>
                                            <p:cond delay="0"/>
                                          </p:stCondLst>
                                        </p:cTn>
                                        <p:tgtEl>
                                          <p:spTgt spid="1327114"/>
                                        </p:tgtEl>
                                        <p:attrNameLst>
                                          <p:attrName>style.visibility</p:attrName>
                                        </p:attrNameLst>
                                      </p:cBhvr>
                                      <p:to>
                                        <p:strVal val="visible"/>
                                      </p:to>
                                    </p:set>
                                    <p:animEffect transition="in" filter="barn(outVertical)">
                                      <p:cBhvr>
                                        <p:cTn id="32" dur="500"/>
                                        <p:tgtEl>
                                          <p:spTgt spid="1327114"/>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37" fill="hold" nodeType="clickEffect">
                                  <p:stCondLst>
                                    <p:cond delay="0"/>
                                  </p:stCondLst>
                                  <p:childTnLst>
                                    <p:set>
                                      <p:cBhvr>
                                        <p:cTn id="36" dur="1" fill="hold">
                                          <p:stCondLst>
                                            <p:cond delay="0"/>
                                          </p:stCondLst>
                                        </p:cTn>
                                        <p:tgtEl>
                                          <p:spTgt spid="1327115"/>
                                        </p:tgtEl>
                                        <p:attrNameLst>
                                          <p:attrName>style.visibility</p:attrName>
                                        </p:attrNameLst>
                                      </p:cBhvr>
                                      <p:to>
                                        <p:strVal val="visible"/>
                                      </p:to>
                                    </p:set>
                                    <p:animEffect transition="in" filter="barn(outVertical)">
                                      <p:cBhvr>
                                        <p:cTn id="37" dur="500"/>
                                        <p:tgtEl>
                                          <p:spTgt spid="1327115"/>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37" fill="hold" grpId="0" nodeType="clickEffect">
                                  <p:stCondLst>
                                    <p:cond delay="0"/>
                                  </p:stCondLst>
                                  <p:childTnLst>
                                    <p:set>
                                      <p:cBhvr>
                                        <p:cTn id="41" dur="1" fill="hold">
                                          <p:stCondLst>
                                            <p:cond delay="0"/>
                                          </p:stCondLst>
                                        </p:cTn>
                                        <p:tgtEl>
                                          <p:spTgt spid="1327116"/>
                                        </p:tgtEl>
                                        <p:attrNameLst>
                                          <p:attrName>style.visibility</p:attrName>
                                        </p:attrNameLst>
                                      </p:cBhvr>
                                      <p:to>
                                        <p:strVal val="visible"/>
                                      </p:to>
                                    </p:set>
                                    <p:animEffect transition="in" filter="barn(outVertical)">
                                      <p:cBhvr>
                                        <p:cTn id="42" dur="500"/>
                                        <p:tgtEl>
                                          <p:spTgt spid="1327116"/>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37" fill="hold" nodeType="clickEffect">
                                  <p:stCondLst>
                                    <p:cond delay="0"/>
                                  </p:stCondLst>
                                  <p:childTnLst>
                                    <p:set>
                                      <p:cBhvr>
                                        <p:cTn id="46" dur="1" fill="hold">
                                          <p:stCondLst>
                                            <p:cond delay="0"/>
                                          </p:stCondLst>
                                        </p:cTn>
                                        <p:tgtEl>
                                          <p:spTgt spid="1327117"/>
                                        </p:tgtEl>
                                        <p:attrNameLst>
                                          <p:attrName>style.visibility</p:attrName>
                                        </p:attrNameLst>
                                      </p:cBhvr>
                                      <p:to>
                                        <p:strVal val="visible"/>
                                      </p:to>
                                    </p:set>
                                    <p:animEffect transition="in" filter="barn(outVertical)">
                                      <p:cBhvr>
                                        <p:cTn id="47" dur="500"/>
                                        <p:tgtEl>
                                          <p:spTgt spid="1327117"/>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37" fill="hold" grpId="0" nodeType="clickEffect">
                                  <p:stCondLst>
                                    <p:cond delay="0"/>
                                  </p:stCondLst>
                                  <p:childTnLst>
                                    <p:set>
                                      <p:cBhvr>
                                        <p:cTn id="51" dur="1" fill="hold">
                                          <p:stCondLst>
                                            <p:cond delay="0"/>
                                          </p:stCondLst>
                                        </p:cTn>
                                        <p:tgtEl>
                                          <p:spTgt spid="1327118"/>
                                        </p:tgtEl>
                                        <p:attrNameLst>
                                          <p:attrName>style.visibility</p:attrName>
                                        </p:attrNameLst>
                                      </p:cBhvr>
                                      <p:to>
                                        <p:strVal val="visible"/>
                                      </p:to>
                                    </p:set>
                                    <p:animEffect transition="in" filter="barn(outVertical)">
                                      <p:cBhvr>
                                        <p:cTn id="52" dur="500"/>
                                        <p:tgtEl>
                                          <p:spTgt spid="1327118"/>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37" fill="hold" nodeType="clickEffect">
                                  <p:stCondLst>
                                    <p:cond delay="0"/>
                                  </p:stCondLst>
                                  <p:childTnLst>
                                    <p:set>
                                      <p:cBhvr>
                                        <p:cTn id="56" dur="1" fill="hold">
                                          <p:stCondLst>
                                            <p:cond delay="0"/>
                                          </p:stCondLst>
                                        </p:cTn>
                                        <p:tgtEl>
                                          <p:spTgt spid="1327119"/>
                                        </p:tgtEl>
                                        <p:attrNameLst>
                                          <p:attrName>style.visibility</p:attrName>
                                        </p:attrNameLst>
                                      </p:cBhvr>
                                      <p:to>
                                        <p:strVal val="visible"/>
                                      </p:to>
                                    </p:set>
                                    <p:animEffect transition="in" filter="barn(outVertical)">
                                      <p:cBhvr>
                                        <p:cTn id="57" dur="500"/>
                                        <p:tgtEl>
                                          <p:spTgt spid="1327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7109" grpId="0" bldLvl="0" animBg="1" autoUpdateAnimBg="0"/>
      <p:bldP spid="1327111" grpId="0" bldLvl="0" animBg="1" autoUpdateAnimBg="0"/>
      <p:bldP spid="1327112" grpId="0" bldLvl="0" animBg="1" autoUpdateAnimBg="0"/>
      <p:bldP spid="1327116" grpId="0" bldLvl="0" animBg="1" autoUpdateAnimBg="0"/>
      <p:bldP spid="1327118" grpId="0" bldLvl="0" animBg="1"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3750" name="Rectangle 22"/>
          <p:cNvSpPr>
            <a:spLocks noChangeArrowheads="1"/>
          </p:cNvSpPr>
          <p:nvPr/>
        </p:nvSpPr>
        <p:spPr bwMode="auto">
          <a:xfrm>
            <a:off x="971550" y="852488"/>
            <a:ext cx="8172450" cy="1163637"/>
          </a:xfrm>
          <a:prstGeom prst="rect">
            <a:avLst/>
          </a:prstGeom>
          <a:noFill/>
          <a:ln w="9525">
            <a:noFill/>
            <a:miter lim="800000"/>
          </a:ln>
          <a:effectLst/>
        </p:spPr>
        <p:txBody>
          <a:bodyPr>
            <a:spAutoFit/>
          </a:bodyPr>
          <a:lstStyle/>
          <a:p>
            <a:pPr>
              <a:spcBef>
                <a:spcPct val="20000"/>
              </a:spcBef>
            </a:pPr>
            <a:r>
              <a:rPr lang="zh-CN" altLang="en-US" sz="3200" b="1">
                <a:solidFill>
                  <a:srgbClr val="FF0000"/>
                </a:solidFill>
                <a:latin typeface="宋体" panose="02010600030101010101" pitchFamily="2" charset="-122"/>
                <a:ea typeface="宋体" panose="02010600030101010101" pitchFamily="2" charset="-122"/>
              </a:rPr>
              <a:t>二项分布</a:t>
            </a:r>
            <a:r>
              <a:rPr lang="zh-CN" altLang="en-US" sz="3200" b="1">
                <a:solidFill>
                  <a:srgbClr val="0000CC"/>
                </a:solidFill>
                <a:latin typeface="宋体" panose="02010600030101010101" pitchFamily="2" charset="-122"/>
                <a:ea typeface="宋体" panose="02010600030101010101" pitchFamily="2" charset="-122"/>
              </a:rPr>
              <a:t>  </a:t>
            </a:r>
          </a:p>
          <a:p>
            <a:pPr>
              <a:spcBef>
                <a:spcPct val="20000"/>
              </a:spcBef>
            </a:pPr>
            <a:r>
              <a:rPr lang="zh-CN" altLang="en-US" sz="3200" b="1">
                <a:solidFill>
                  <a:srgbClr val="0000CC"/>
                </a:solidFill>
                <a:latin typeface="宋体" panose="02010600030101010101" pitchFamily="2" charset="-122"/>
                <a:ea typeface="宋体" panose="02010600030101010101" pitchFamily="2" charset="-122"/>
              </a:rPr>
              <a:t> </a:t>
            </a:r>
          </a:p>
        </p:txBody>
      </p:sp>
      <p:sp>
        <p:nvSpPr>
          <p:cNvPr id="1353751" name="Rectangle 23"/>
          <p:cNvSpPr>
            <a:spLocks noChangeArrowheads="1"/>
          </p:cNvSpPr>
          <p:nvPr/>
        </p:nvSpPr>
        <p:spPr bwMode="auto">
          <a:xfrm>
            <a:off x="1331913" y="1773238"/>
            <a:ext cx="6032500" cy="519112"/>
          </a:xfrm>
          <a:prstGeom prst="rect">
            <a:avLst/>
          </a:prstGeom>
          <a:noFill/>
          <a:ln w="9525">
            <a:noFill/>
            <a:miter lim="800000"/>
          </a:ln>
          <a:effectLst/>
        </p:spPr>
        <p:txBody>
          <a:bodyPr wrap="none">
            <a:spAutoFit/>
          </a:bodyPr>
          <a:lstStyle/>
          <a:p>
            <a:pPr>
              <a:spcBef>
                <a:spcPct val="20000"/>
              </a:spcBef>
            </a:pPr>
            <a:r>
              <a:rPr lang="zh-CN" altLang="en-US" b="1">
                <a:solidFill>
                  <a:srgbClr val="0000CC"/>
                </a:solidFill>
                <a:ea typeface="宋体" panose="02010600030101010101" pitchFamily="2" charset="-122"/>
              </a:rPr>
              <a:t>设随机变量</a:t>
            </a:r>
            <a:r>
              <a:rPr lang="en-US" altLang="zh-CN" b="1" i="1">
                <a:solidFill>
                  <a:srgbClr val="0000CC"/>
                </a:solidFill>
                <a:ea typeface="宋体" panose="02010600030101010101" pitchFamily="2" charset="-122"/>
              </a:rPr>
              <a:t>X</a:t>
            </a:r>
            <a:r>
              <a:rPr lang="zh-CN" altLang="en-US" b="1" i="1">
                <a:solidFill>
                  <a:srgbClr val="0000CC"/>
                </a:solidFill>
                <a:ea typeface="宋体" panose="02010600030101010101" pitchFamily="2" charset="-122"/>
              </a:rPr>
              <a:t>～</a:t>
            </a:r>
            <a:r>
              <a:rPr lang="en-US" altLang="zh-CN" b="1" i="1">
                <a:solidFill>
                  <a:srgbClr val="0000CC"/>
                </a:solidFill>
                <a:ea typeface="宋体" panose="02010600030101010101" pitchFamily="2" charset="-122"/>
              </a:rPr>
              <a:t>B</a:t>
            </a:r>
            <a:r>
              <a:rPr lang="en-US" altLang="zh-CN" b="1">
                <a:solidFill>
                  <a:srgbClr val="0000CC"/>
                </a:solidFill>
                <a:ea typeface="宋体" panose="02010600030101010101" pitchFamily="2" charset="-122"/>
              </a:rPr>
              <a:t>(</a:t>
            </a:r>
            <a:r>
              <a:rPr lang="en-US" altLang="zh-CN" b="1" i="1">
                <a:solidFill>
                  <a:srgbClr val="0000CC"/>
                </a:solidFill>
                <a:ea typeface="宋体" panose="02010600030101010101" pitchFamily="2" charset="-122"/>
              </a:rPr>
              <a:t>n</a:t>
            </a:r>
            <a:r>
              <a:rPr lang="en-US" altLang="zh-CN" b="1">
                <a:solidFill>
                  <a:srgbClr val="0000CC"/>
                </a:solidFill>
                <a:ea typeface="宋体" panose="02010600030101010101" pitchFamily="2" charset="-122"/>
              </a:rPr>
              <a:t>, </a:t>
            </a:r>
            <a:r>
              <a:rPr lang="en-US" altLang="zh-CN" b="1" i="1">
                <a:solidFill>
                  <a:srgbClr val="0000CC"/>
                </a:solidFill>
                <a:ea typeface="宋体" panose="02010600030101010101" pitchFamily="2" charset="-122"/>
              </a:rPr>
              <a:t>p</a:t>
            </a:r>
            <a:r>
              <a:rPr lang="en-US" altLang="zh-CN" b="1">
                <a:solidFill>
                  <a:srgbClr val="0000CC"/>
                </a:solidFill>
                <a:ea typeface="宋体" panose="02010600030101010101" pitchFamily="2" charset="-122"/>
              </a:rPr>
              <a:t>), </a:t>
            </a:r>
            <a:r>
              <a:rPr lang="zh-CN" altLang="en-US" b="1">
                <a:solidFill>
                  <a:srgbClr val="0000CC"/>
                </a:solidFill>
                <a:ea typeface="宋体" panose="02010600030101010101" pitchFamily="2" charset="-122"/>
              </a:rPr>
              <a:t>其概率分布为</a:t>
            </a:r>
            <a:r>
              <a:rPr lang="en-US" altLang="zh-CN" b="1">
                <a:solidFill>
                  <a:schemeClr val="bg1"/>
                </a:solidFill>
                <a:ea typeface="宋体" panose="02010600030101010101" pitchFamily="2" charset="-122"/>
              </a:rPr>
              <a:t>:</a:t>
            </a:r>
          </a:p>
        </p:txBody>
      </p:sp>
      <p:sp>
        <p:nvSpPr>
          <p:cNvPr id="1353753" name="Rectangle 25"/>
          <p:cNvSpPr>
            <a:spLocks noChangeArrowheads="1"/>
          </p:cNvSpPr>
          <p:nvPr/>
        </p:nvSpPr>
        <p:spPr bwMode="auto">
          <a:xfrm>
            <a:off x="1187450" y="2420938"/>
            <a:ext cx="7667625" cy="792162"/>
          </a:xfrm>
          <a:prstGeom prst="rect">
            <a:avLst/>
          </a:prstGeom>
          <a:solidFill>
            <a:srgbClr val="0000CC"/>
          </a:solidFill>
          <a:ln w="9525">
            <a:solidFill>
              <a:schemeClr val="tx1"/>
            </a:solidFill>
            <a:miter lim="800000"/>
          </a:ln>
          <a:effectLst/>
        </p:spPr>
        <p:txBody>
          <a:bodyPr wrap="none" anchor="ctr"/>
          <a:lstStyle/>
          <a:p>
            <a:endParaRPr lang="zh-CN" altLang="en-US"/>
          </a:p>
        </p:txBody>
      </p:sp>
      <p:graphicFrame>
        <p:nvGraphicFramePr>
          <p:cNvPr id="1353754" name="Object 26"/>
          <p:cNvGraphicFramePr>
            <a:graphicFrameLocks noChangeAspect="1"/>
          </p:cNvGraphicFramePr>
          <p:nvPr/>
        </p:nvGraphicFramePr>
        <p:xfrm>
          <a:off x="1403350" y="2492375"/>
          <a:ext cx="7223125" cy="557213"/>
        </p:xfrm>
        <a:graphic>
          <a:graphicData uri="http://schemas.openxmlformats.org/presentationml/2006/ole">
            <mc:AlternateContent xmlns:mc="http://schemas.openxmlformats.org/markup-compatibility/2006">
              <mc:Choice xmlns:v="urn:schemas-microsoft-com:vml" Requires="v">
                <p:oleObj spid="_x0000_s113689" name="Equation" r:id="rId4" imgW="74980800" imgH="5791200" progId="">
                  <p:embed/>
                </p:oleObj>
              </mc:Choice>
              <mc:Fallback>
                <p:oleObj name="Equation" r:id="rId4" imgW="74980800" imgH="5791200" progId="">
                  <p:embed/>
                  <p:pic>
                    <p:nvPicPr>
                      <p:cNvPr id="0" name="图片 27648"/>
                      <p:cNvPicPr>
                        <a:picLocks noChangeAspect="1"/>
                      </p:cNvPicPr>
                      <p:nvPr/>
                    </p:nvPicPr>
                    <p:blipFill>
                      <a:blip r:embed="rId5"/>
                      <a:stretch>
                        <a:fillRect/>
                      </a:stretch>
                    </p:blipFill>
                    <p:spPr>
                      <a:xfrm>
                        <a:off x="1403350" y="2492375"/>
                        <a:ext cx="7223125" cy="557213"/>
                      </a:xfrm>
                      <a:prstGeom prst="rect">
                        <a:avLst/>
                      </a:prstGeom>
                      <a:noFill/>
                      <a:ln w="9525">
                        <a:noFill/>
                      </a:ln>
                    </p:spPr>
                  </p:pic>
                </p:oleObj>
              </mc:Fallback>
            </mc:AlternateContent>
          </a:graphicData>
        </a:graphic>
      </p:graphicFrame>
      <p:sp>
        <p:nvSpPr>
          <p:cNvPr id="1353755" name="Text Box 27"/>
          <p:cNvSpPr txBox="1">
            <a:spLocks noChangeArrowheads="1"/>
          </p:cNvSpPr>
          <p:nvPr/>
        </p:nvSpPr>
        <p:spPr bwMode="auto">
          <a:xfrm>
            <a:off x="900113" y="3357563"/>
            <a:ext cx="6118225" cy="469900"/>
          </a:xfrm>
          <a:prstGeom prst="rect">
            <a:avLst/>
          </a:prstGeom>
          <a:noFill/>
          <a:ln w="9525">
            <a:noFill/>
            <a:miter lim="800000"/>
          </a:ln>
          <a:effectLst/>
        </p:spPr>
        <p:txBody>
          <a:bodyPr lIns="0" tIns="0" rIns="0" bIns="0">
            <a:spAutoFit/>
          </a:bodyPr>
          <a:lstStyle/>
          <a:p>
            <a:pPr>
              <a:lnSpc>
                <a:spcPct val="110000"/>
              </a:lnSpc>
            </a:pPr>
            <a:r>
              <a:rPr lang="zh-CN" altLang="en-US" b="1">
                <a:ea typeface="宋体" panose="02010600030101010101" pitchFamily="2" charset="-122"/>
              </a:rPr>
              <a:t>则 </a:t>
            </a:r>
            <a:r>
              <a:rPr lang="zh-CN" altLang="en-US" b="1" i="1">
                <a:ea typeface="宋体" panose="02010600030101010101" pitchFamily="2" charset="-122"/>
              </a:rPr>
              <a:t> </a:t>
            </a:r>
            <a:r>
              <a:rPr lang="en-US" altLang="zh-CN" b="1" i="1">
                <a:ea typeface="宋体" panose="02010600030101010101" pitchFamily="2" charset="-122"/>
              </a:rPr>
              <a:t>D</a:t>
            </a:r>
            <a:r>
              <a:rPr lang="en-US" altLang="zh-CN" b="1">
                <a:ea typeface="宋体" panose="02010600030101010101" pitchFamily="2" charset="-122"/>
              </a:rPr>
              <a:t>(</a:t>
            </a:r>
            <a:r>
              <a:rPr lang="en-US" altLang="zh-CN" b="1" i="1">
                <a:ea typeface="宋体" panose="02010600030101010101" pitchFamily="2" charset="-122"/>
              </a:rPr>
              <a:t>X)</a:t>
            </a:r>
            <a:r>
              <a:rPr lang="zh-CN" altLang="en-US" b="1">
                <a:ea typeface="宋体" panose="02010600030101010101" pitchFamily="2" charset="-122"/>
              </a:rPr>
              <a:t>）</a:t>
            </a:r>
            <a:r>
              <a:rPr lang="en-US" altLang="zh-CN" b="1">
                <a:ea typeface="宋体" panose="02010600030101010101" pitchFamily="2" charset="-122"/>
              </a:rPr>
              <a:t>=</a:t>
            </a:r>
            <a:r>
              <a:rPr lang="en-US" altLang="zh-CN" b="1" i="1">
                <a:ea typeface="宋体" panose="02010600030101010101" pitchFamily="2" charset="-122"/>
              </a:rPr>
              <a:t>E</a:t>
            </a:r>
            <a:r>
              <a:rPr lang="en-US" altLang="zh-CN" b="1">
                <a:ea typeface="宋体" panose="02010600030101010101" pitchFamily="2" charset="-122"/>
              </a:rPr>
              <a:t>(</a:t>
            </a:r>
            <a:r>
              <a:rPr lang="en-US" altLang="zh-CN" b="1" i="1">
                <a:ea typeface="宋体" panose="02010600030101010101" pitchFamily="2" charset="-122"/>
              </a:rPr>
              <a:t>X</a:t>
            </a:r>
            <a:r>
              <a:rPr lang="en-US" altLang="zh-CN" b="1" baseline="30000">
                <a:ea typeface="宋体" panose="02010600030101010101" pitchFamily="2" charset="-122"/>
              </a:rPr>
              <a:t>2</a:t>
            </a:r>
            <a:r>
              <a:rPr lang="en-US" altLang="zh-CN" b="1">
                <a:ea typeface="宋体" panose="02010600030101010101" pitchFamily="2" charset="-122"/>
              </a:rPr>
              <a:t>)- [</a:t>
            </a:r>
            <a:r>
              <a:rPr lang="en-US" altLang="zh-CN" b="1" i="1">
                <a:ea typeface="宋体" panose="02010600030101010101" pitchFamily="2" charset="-122"/>
              </a:rPr>
              <a:t>E</a:t>
            </a:r>
            <a:r>
              <a:rPr lang="en-US" altLang="zh-CN" b="1">
                <a:ea typeface="宋体" panose="02010600030101010101" pitchFamily="2" charset="-122"/>
              </a:rPr>
              <a:t>(</a:t>
            </a:r>
            <a:r>
              <a:rPr lang="en-US" altLang="zh-CN" b="1" i="1">
                <a:ea typeface="宋体" panose="02010600030101010101" pitchFamily="2" charset="-122"/>
              </a:rPr>
              <a:t>X</a:t>
            </a:r>
            <a:r>
              <a:rPr lang="en-US" altLang="zh-CN" b="1">
                <a:ea typeface="宋体" panose="02010600030101010101" pitchFamily="2" charset="-122"/>
              </a:rPr>
              <a:t>)]</a:t>
            </a:r>
            <a:r>
              <a:rPr lang="en-US" altLang="zh-CN" b="1" baseline="30000">
                <a:ea typeface="宋体" panose="02010600030101010101" pitchFamily="2" charset="-122"/>
              </a:rPr>
              <a:t>2</a:t>
            </a:r>
            <a:r>
              <a:rPr lang="zh-CN" altLang="en-US" b="1">
                <a:ea typeface="宋体" panose="02010600030101010101" pitchFamily="2" charset="-122"/>
              </a:rPr>
              <a:t>。事实上</a:t>
            </a:r>
          </a:p>
        </p:txBody>
      </p:sp>
      <p:sp>
        <p:nvSpPr>
          <p:cNvPr id="1353756" name="Rectangle 28"/>
          <p:cNvSpPr>
            <a:spLocks noChangeArrowheads="1"/>
          </p:cNvSpPr>
          <p:nvPr/>
        </p:nvSpPr>
        <p:spPr bwMode="auto">
          <a:xfrm>
            <a:off x="1077913" y="4005263"/>
            <a:ext cx="7993062" cy="2519362"/>
          </a:xfrm>
          <a:prstGeom prst="rect">
            <a:avLst/>
          </a:prstGeom>
          <a:solidFill>
            <a:srgbClr val="0000CC"/>
          </a:solidFill>
          <a:ln w="9525">
            <a:solidFill>
              <a:schemeClr val="tx1"/>
            </a:solidFill>
            <a:miter lim="800000"/>
          </a:ln>
          <a:effectLst/>
        </p:spPr>
        <p:txBody>
          <a:bodyPr wrap="none" anchor="ctr"/>
          <a:lstStyle/>
          <a:p>
            <a:endParaRPr lang="zh-CN" altLang="en-US"/>
          </a:p>
        </p:txBody>
      </p:sp>
      <p:graphicFrame>
        <p:nvGraphicFramePr>
          <p:cNvPr id="1353757" name="Object 29"/>
          <p:cNvGraphicFramePr>
            <a:graphicFrameLocks noChangeAspect="1"/>
          </p:cNvGraphicFramePr>
          <p:nvPr/>
        </p:nvGraphicFramePr>
        <p:xfrm>
          <a:off x="1190625" y="4165600"/>
          <a:ext cx="7024688" cy="527050"/>
        </p:xfrm>
        <a:graphic>
          <a:graphicData uri="http://schemas.openxmlformats.org/presentationml/2006/ole">
            <mc:AlternateContent xmlns:mc="http://schemas.openxmlformats.org/markup-compatibility/2006">
              <mc:Choice xmlns:v="urn:schemas-microsoft-com:vml" Requires="v">
                <p:oleObj spid="_x0000_s113690" name="Equation" r:id="rId6" imgW="73152000" imgH="5486400" progId="">
                  <p:embed/>
                </p:oleObj>
              </mc:Choice>
              <mc:Fallback>
                <p:oleObj name="Equation" r:id="rId6" imgW="73152000" imgH="5486400" progId="">
                  <p:embed/>
                  <p:pic>
                    <p:nvPicPr>
                      <p:cNvPr id="0" name="图片 27649"/>
                      <p:cNvPicPr>
                        <a:picLocks noChangeAspect="1"/>
                      </p:cNvPicPr>
                      <p:nvPr/>
                    </p:nvPicPr>
                    <p:blipFill>
                      <a:blip r:embed="rId7"/>
                      <a:stretch>
                        <a:fillRect/>
                      </a:stretch>
                    </p:blipFill>
                    <p:spPr>
                      <a:xfrm>
                        <a:off x="1190625" y="4165600"/>
                        <a:ext cx="7024688" cy="527050"/>
                      </a:xfrm>
                      <a:prstGeom prst="rect">
                        <a:avLst/>
                      </a:prstGeom>
                      <a:noFill/>
                      <a:ln w="9525">
                        <a:noFill/>
                      </a:ln>
                    </p:spPr>
                  </p:pic>
                </p:oleObj>
              </mc:Fallback>
            </mc:AlternateContent>
          </a:graphicData>
        </a:graphic>
      </p:graphicFrame>
      <p:graphicFrame>
        <p:nvGraphicFramePr>
          <p:cNvPr id="1353758" name="Object 30"/>
          <p:cNvGraphicFramePr>
            <a:graphicFrameLocks noChangeAspect="1"/>
          </p:cNvGraphicFramePr>
          <p:nvPr/>
        </p:nvGraphicFramePr>
        <p:xfrm>
          <a:off x="2195513" y="4581525"/>
          <a:ext cx="5116512" cy="998538"/>
        </p:xfrm>
        <a:graphic>
          <a:graphicData uri="http://schemas.openxmlformats.org/presentationml/2006/ole">
            <mc:AlternateContent xmlns:mc="http://schemas.openxmlformats.org/markup-compatibility/2006">
              <mc:Choice xmlns:v="urn:schemas-microsoft-com:vml" Requires="v">
                <p:oleObj spid="_x0000_s113691" name="Equation" r:id="rId8" imgW="39928800" imgH="10363200" progId="">
                  <p:embed/>
                </p:oleObj>
              </mc:Choice>
              <mc:Fallback>
                <p:oleObj name="Equation" r:id="rId8" imgW="39928800" imgH="10363200" progId="">
                  <p:embed/>
                  <p:pic>
                    <p:nvPicPr>
                      <p:cNvPr id="0" name="图片 27650"/>
                      <p:cNvPicPr>
                        <a:picLocks noChangeAspect="1"/>
                      </p:cNvPicPr>
                      <p:nvPr/>
                    </p:nvPicPr>
                    <p:blipFill>
                      <a:blip r:embed="rId9"/>
                      <a:stretch>
                        <a:fillRect/>
                      </a:stretch>
                    </p:blipFill>
                    <p:spPr>
                      <a:xfrm>
                        <a:off x="2195513" y="4581525"/>
                        <a:ext cx="5116512" cy="998538"/>
                      </a:xfrm>
                      <a:prstGeom prst="rect">
                        <a:avLst/>
                      </a:prstGeom>
                      <a:noFill/>
                      <a:ln w="9525">
                        <a:noFill/>
                      </a:ln>
                    </p:spPr>
                  </p:pic>
                </p:oleObj>
              </mc:Fallback>
            </mc:AlternateContent>
          </a:graphicData>
        </a:graphic>
      </p:graphicFrame>
      <p:graphicFrame>
        <p:nvGraphicFramePr>
          <p:cNvPr id="1353759" name="Object 31"/>
          <p:cNvGraphicFramePr>
            <a:graphicFrameLocks noChangeAspect="1"/>
          </p:cNvGraphicFramePr>
          <p:nvPr/>
        </p:nvGraphicFramePr>
        <p:xfrm>
          <a:off x="2198688" y="5461000"/>
          <a:ext cx="4867275" cy="984250"/>
        </p:xfrm>
        <a:graphic>
          <a:graphicData uri="http://schemas.openxmlformats.org/presentationml/2006/ole">
            <mc:AlternateContent xmlns:mc="http://schemas.openxmlformats.org/markup-compatibility/2006">
              <mc:Choice xmlns:v="urn:schemas-microsoft-com:vml" Requires="v">
                <p:oleObj spid="_x0000_s113692" name="Equation" r:id="rId10" imgW="51206400" imgH="10363200" progId="">
                  <p:embed/>
                </p:oleObj>
              </mc:Choice>
              <mc:Fallback>
                <p:oleObj name="Equation" r:id="rId10" imgW="51206400" imgH="10363200" progId="">
                  <p:embed/>
                  <p:pic>
                    <p:nvPicPr>
                      <p:cNvPr id="0" name="图片 27651"/>
                      <p:cNvPicPr>
                        <a:picLocks noChangeAspect="1"/>
                      </p:cNvPicPr>
                      <p:nvPr/>
                    </p:nvPicPr>
                    <p:blipFill>
                      <a:blip r:embed="rId11"/>
                      <a:stretch>
                        <a:fillRect/>
                      </a:stretch>
                    </p:blipFill>
                    <p:spPr>
                      <a:xfrm>
                        <a:off x="2198688" y="5461000"/>
                        <a:ext cx="4867275" cy="984250"/>
                      </a:xfrm>
                      <a:prstGeom prst="rect">
                        <a:avLst/>
                      </a:prstGeom>
                      <a:noFill/>
                      <a:ln w="9525">
                        <a:noFill/>
                      </a:ln>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53757"/>
                                        </p:tgtEl>
                                        <p:attrNameLst>
                                          <p:attrName>style.visibility</p:attrName>
                                        </p:attrNameLst>
                                      </p:cBhvr>
                                      <p:to>
                                        <p:strVal val="visible"/>
                                      </p:to>
                                    </p:set>
                                    <p:animEffect transition="in" filter="dissolve">
                                      <p:cBhvr>
                                        <p:cTn id="7" dur="500"/>
                                        <p:tgtEl>
                                          <p:spTgt spid="135375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353758"/>
                                        </p:tgtEl>
                                        <p:attrNameLst>
                                          <p:attrName>style.visibility</p:attrName>
                                        </p:attrNameLst>
                                      </p:cBhvr>
                                      <p:to>
                                        <p:strVal val="visible"/>
                                      </p:to>
                                    </p:set>
                                    <p:animEffect transition="in" filter="dissolve">
                                      <p:cBhvr>
                                        <p:cTn id="12" dur="500"/>
                                        <p:tgtEl>
                                          <p:spTgt spid="135375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353759"/>
                                        </p:tgtEl>
                                        <p:attrNameLst>
                                          <p:attrName>style.visibility</p:attrName>
                                        </p:attrNameLst>
                                      </p:cBhvr>
                                      <p:to>
                                        <p:strVal val="visible"/>
                                      </p:to>
                                    </p:set>
                                    <p:animEffect transition="in" filter="dissolve">
                                      <p:cBhvr>
                                        <p:cTn id="17" dur="500"/>
                                        <p:tgtEl>
                                          <p:spTgt spid="13537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5785" name="Rectangle 9"/>
          <p:cNvSpPr>
            <a:spLocks noChangeArrowheads="1"/>
          </p:cNvSpPr>
          <p:nvPr/>
        </p:nvSpPr>
        <p:spPr bwMode="auto">
          <a:xfrm>
            <a:off x="1042988" y="1773238"/>
            <a:ext cx="7921625" cy="3095625"/>
          </a:xfrm>
          <a:prstGeom prst="rect">
            <a:avLst/>
          </a:prstGeom>
          <a:solidFill>
            <a:srgbClr val="0000CC"/>
          </a:solidFill>
          <a:ln w="9525">
            <a:solidFill>
              <a:schemeClr val="tx1"/>
            </a:solidFill>
            <a:miter lim="800000"/>
          </a:ln>
          <a:effectLst/>
        </p:spPr>
        <p:txBody>
          <a:bodyPr wrap="none" anchor="ctr"/>
          <a:lstStyle/>
          <a:p>
            <a:endParaRPr lang="zh-CN" altLang="en-US"/>
          </a:p>
        </p:txBody>
      </p:sp>
      <p:sp>
        <p:nvSpPr>
          <p:cNvPr id="1355786" name="Rectangle 10"/>
          <p:cNvSpPr>
            <a:spLocks noChangeArrowheads="1"/>
          </p:cNvSpPr>
          <p:nvPr/>
        </p:nvSpPr>
        <p:spPr bwMode="auto">
          <a:xfrm>
            <a:off x="1116013" y="3644900"/>
            <a:ext cx="7812087" cy="946150"/>
          </a:xfrm>
          <a:prstGeom prst="rect">
            <a:avLst/>
          </a:prstGeom>
          <a:noFill/>
          <a:ln w="9525">
            <a:noFill/>
            <a:miter lim="800000"/>
          </a:ln>
          <a:effectLst/>
        </p:spPr>
        <p:txBody>
          <a:bodyPr>
            <a:spAutoFit/>
          </a:bodyPr>
          <a:lstStyle/>
          <a:p>
            <a:pPr algn="just"/>
            <a:r>
              <a:rPr lang="zh-CN" altLang="en-US" b="1">
                <a:solidFill>
                  <a:schemeClr val="bg1"/>
                </a:solidFill>
                <a:ea typeface="宋体" panose="02010600030101010101" pitchFamily="2" charset="-122"/>
              </a:rPr>
              <a:t>所以  </a:t>
            </a:r>
          </a:p>
          <a:p>
            <a:pPr algn="just"/>
            <a:r>
              <a:rPr lang="en-US" altLang="zh-CN" b="1" i="1">
                <a:solidFill>
                  <a:srgbClr val="FF0000"/>
                </a:solidFill>
                <a:ea typeface="宋体" panose="02010600030101010101" pitchFamily="2" charset="-122"/>
              </a:rPr>
              <a:t>D</a:t>
            </a:r>
            <a:r>
              <a:rPr lang="en-US" altLang="zh-CN" b="1">
                <a:solidFill>
                  <a:srgbClr val="FF0000"/>
                </a:solidFill>
                <a:ea typeface="宋体" panose="02010600030101010101" pitchFamily="2" charset="-122"/>
              </a:rPr>
              <a:t>(</a:t>
            </a:r>
            <a:r>
              <a:rPr lang="en-US" altLang="zh-CN" b="1" i="1">
                <a:solidFill>
                  <a:srgbClr val="FF0000"/>
                </a:solidFill>
                <a:ea typeface="宋体" panose="02010600030101010101" pitchFamily="2" charset="-122"/>
              </a:rPr>
              <a:t>X</a:t>
            </a:r>
            <a:r>
              <a:rPr lang="en-US" altLang="zh-CN" b="1">
                <a:solidFill>
                  <a:srgbClr val="FF0000"/>
                </a:solidFill>
                <a:ea typeface="宋体" panose="02010600030101010101" pitchFamily="2" charset="-122"/>
              </a:rPr>
              <a:t>)</a:t>
            </a:r>
            <a:r>
              <a:rPr lang="en-US" altLang="zh-CN" b="1">
                <a:solidFill>
                  <a:schemeClr val="bg1"/>
                </a:solidFill>
                <a:ea typeface="宋体" panose="02010600030101010101" pitchFamily="2" charset="-122"/>
              </a:rPr>
              <a:t>=</a:t>
            </a:r>
            <a:r>
              <a:rPr lang="en-US" altLang="zh-CN" b="1" i="1">
                <a:solidFill>
                  <a:schemeClr val="bg1"/>
                </a:solidFill>
                <a:ea typeface="宋体" panose="02010600030101010101" pitchFamily="2" charset="-122"/>
              </a:rPr>
              <a:t>E</a:t>
            </a:r>
            <a:r>
              <a:rPr lang="en-US" altLang="zh-CN" b="1">
                <a:solidFill>
                  <a:schemeClr val="bg1"/>
                </a:solidFill>
                <a:ea typeface="宋体" panose="02010600030101010101" pitchFamily="2" charset="-122"/>
              </a:rPr>
              <a:t>(</a:t>
            </a:r>
            <a:r>
              <a:rPr lang="en-US" altLang="zh-CN" b="1" i="1">
                <a:solidFill>
                  <a:schemeClr val="bg1"/>
                </a:solidFill>
                <a:ea typeface="宋体" panose="02010600030101010101" pitchFamily="2" charset="-122"/>
              </a:rPr>
              <a:t>X</a:t>
            </a:r>
            <a:r>
              <a:rPr lang="en-US" altLang="zh-CN" b="1" baseline="30000">
                <a:solidFill>
                  <a:schemeClr val="bg1"/>
                </a:solidFill>
                <a:ea typeface="宋体" panose="02010600030101010101" pitchFamily="2" charset="-122"/>
              </a:rPr>
              <a:t>2</a:t>
            </a:r>
            <a:r>
              <a:rPr lang="en-US" altLang="zh-CN" b="1">
                <a:solidFill>
                  <a:schemeClr val="bg1"/>
                </a:solidFill>
                <a:ea typeface="宋体" panose="02010600030101010101" pitchFamily="2" charset="-122"/>
              </a:rPr>
              <a:t>)- [</a:t>
            </a:r>
            <a:r>
              <a:rPr lang="en-US" altLang="zh-CN" b="1" i="1">
                <a:solidFill>
                  <a:schemeClr val="bg1"/>
                </a:solidFill>
                <a:ea typeface="宋体" panose="02010600030101010101" pitchFamily="2" charset="-122"/>
              </a:rPr>
              <a:t>E</a:t>
            </a:r>
            <a:r>
              <a:rPr lang="en-US" altLang="zh-CN" b="1">
                <a:solidFill>
                  <a:schemeClr val="bg1"/>
                </a:solidFill>
                <a:ea typeface="宋体" panose="02010600030101010101" pitchFamily="2" charset="-122"/>
              </a:rPr>
              <a:t>(</a:t>
            </a:r>
            <a:r>
              <a:rPr lang="en-US" altLang="zh-CN" b="1" i="1">
                <a:solidFill>
                  <a:schemeClr val="bg1"/>
                </a:solidFill>
                <a:ea typeface="宋体" panose="02010600030101010101" pitchFamily="2" charset="-122"/>
              </a:rPr>
              <a:t>X</a:t>
            </a:r>
            <a:r>
              <a:rPr lang="en-US" altLang="zh-CN" b="1">
                <a:solidFill>
                  <a:schemeClr val="bg1"/>
                </a:solidFill>
                <a:ea typeface="宋体" panose="02010600030101010101" pitchFamily="2" charset="-122"/>
              </a:rPr>
              <a:t>)]</a:t>
            </a:r>
            <a:r>
              <a:rPr lang="en-US" altLang="zh-CN" b="1" baseline="30000">
                <a:solidFill>
                  <a:schemeClr val="bg1"/>
                </a:solidFill>
                <a:ea typeface="宋体" panose="02010600030101010101" pitchFamily="2" charset="-122"/>
              </a:rPr>
              <a:t>2 </a:t>
            </a:r>
            <a:r>
              <a:rPr lang="en-US" altLang="zh-CN" b="1">
                <a:solidFill>
                  <a:schemeClr val="bg1"/>
                </a:solidFill>
                <a:ea typeface="宋体" panose="02010600030101010101" pitchFamily="2" charset="-122"/>
              </a:rPr>
              <a:t>= </a:t>
            </a:r>
            <a:r>
              <a:rPr lang="en-US" altLang="zh-CN" b="1" i="1">
                <a:solidFill>
                  <a:schemeClr val="bg1"/>
                </a:solidFill>
                <a:ea typeface="宋体" panose="02010600030101010101" pitchFamily="2" charset="-122"/>
              </a:rPr>
              <a:t>n</a:t>
            </a:r>
            <a:r>
              <a:rPr lang="en-US" altLang="zh-CN" b="1">
                <a:solidFill>
                  <a:schemeClr val="bg1"/>
                </a:solidFill>
                <a:ea typeface="宋体" panose="02010600030101010101" pitchFamily="2" charset="-122"/>
              </a:rPr>
              <a:t>(</a:t>
            </a:r>
            <a:r>
              <a:rPr lang="en-US" altLang="zh-CN" b="1" i="1">
                <a:solidFill>
                  <a:schemeClr val="bg1"/>
                </a:solidFill>
                <a:ea typeface="宋体" panose="02010600030101010101" pitchFamily="2" charset="-122"/>
              </a:rPr>
              <a:t>n -</a:t>
            </a:r>
            <a:r>
              <a:rPr lang="en-US" altLang="zh-CN" b="1">
                <a:solidFill>
                  <a:schemeClr val="bg1"/>
                </a:solidFill>
                <a:ea typeface="宋体" panose="02010600030101010101" pitchFamily="2" charset="-122"/>
              </a:rPr>
              <a:t>1)</a:t>
            </a:r>
            <a:r>
              <a:rPr lang="en-US" altLang="zh-CN" b="1" i="1">
                <a:solidFill>
                  <a:schemeClr val="bg1"/>
                </a:solidFill>
                <a:ea typeface="宋体" panose="02010600030101010101" pitchFamily="2" charset="-122"/>
              </a:rPr>
              <a:t>p</a:t>
            </a:r>
            <a:r>
              <a:rPr lang="en-US" altLang="zh-CN" b="1" baseline="30000">
                <a:solidFill>
                  <a:schemeClr val="bg1"/>
                </a:solidFill>
                <a:ea typeface="宋体" panose="02010600030101010101" pitchFamily="2" charset="-122"/>
              </a:rPr>
              <a:t>2 </a:t>
            </a:r>
            <a:r>
              <a:rPr lang="en-US" altLang="zh-CN" b="1">
                <a:solidFill>
                  <a:schemeClr val="bg1"/>
                </a:solidFill>
                <a:ea typeface="宋体" panose="02010600030101010101" pitchFamily="2" charset="-122"/>
              </a:rPr>
              <a:t>+</a:t>
            </a:r>
            <a:r>
              <a:rPr lang="en-US" altLang="zh-CN" b="1" i="1">
                <a:solidFill>
                  <a:schemeClr val="bg1"/>
                </a:solidFill>
                <a:ea typeface="宋体" panose="02010600030101010101" pitchFamily="2" charset="-122"/>
              </a:rPr>
              <a:t>np </a:t>
            </a:r>
            <a:r>
              <a:rPr lang="en-US" altLang="zh-CN" b="1">
                <a:solidFill>
                  <a:schemeClr val="bg1"/>
                </a:solidFill>
                <a:ea typeface="宋体" panose="02010600030101010101" pitchFamily="2" charset="-122"/>
              </a:rPr>
              <a:t>- </a:t>
            </a:r>
            <a:r>
              <a:rPr lang="en-US" altLang="zh-CN" b="1" i="1">
                <a:solidFill>
                  <a:schemeClr val="bg1"/>
                </a:solidFill>
                <a:ea typeface="宋体" panose="02010600030101010101" pitchFamily="2" charset="-122"/>
              </a:rPr>
              <a:t>n</a:t>
            </a:r>
            <a:r>
              <a:rPr lang="en-US" altLang="zh-CN" b="1" baseline="30000">
                <a:solidFill>
                  <a:schemeClr val="bg1"/>
                </a:solidFill>
                <a:ea typeface="宋体" panose="02010600030101010101" pitchFamily="2" charset="-122"/>
              </a:rPr>
              <a:t>2</a:t>
            </a:r>
            <a:r>
              <a:rPr lang="en-US" altLang="zh-CN" b="1" i="1">
                <a:solidFill>
                  <a:schemeClr val="bg1"/>
                </a:solidFill>
                <a:ea typeface="宋体" panose="02010600030101010101" pitchFamily="2" charset="-122"/>
              </a:rPr>
              <a:t>p</a:t>
            </a:r>
            <a:r>
              <a:rPr lang="en-US" altLang="zh-CN" b="1" baseline="30000">
                <a:solidFill>
                  <a:schemeClr val="bg1"/>
                </a:solidFill>
                <a:ea typeface="宋体" panose="02010600030101010101" pitchFamily="2" charset="-122"/>
              </a:rPr>
              <a:t>2 </a:t>
            </a:r>
            <a:r>
              <a:rPr lang="en-US" altLang="zh-CN" b="1">
                <a:solidFill>
                  <a:schemeClr val="bg1"/>
                </a:solidFill>
                <a:ea typeface="宋体" panose="02010600030101010101" pitchFamily="2" charset="-122"/>
              </a:rPr>
              <a:t>= </a:t>
            </a:r>
            <a:r>
              <a:rPr lang="en-US" altLang="zh-CN" b="1" i="1">
                <a:solidFill>
                  <a:srgbClr val="FF0000"/>
                </a:solidFill>
                <a:ea typeface="宋体" panose="02010600030101010101" pitchFamily="2" charset="-122"/>
              </a:rPr>
              <a:t>np(1-p)</a:t>
            </a:r>
            <a:endParaRPr lang="en-US" altLang="zh-CN" b="1">
              <a:solidFill>
                <a:srgbClr val="FF0000"/>
              </a:solidFill>
              <a:ea typeface="宋体" panose="02010600030101010101" pitchFamily="2" charset="-122"/>
            </a:endParaRPr>
          </a:p>
        </p:txBody>
      </p:sp>
      <p:graphicFrame>
        <p:nvGraphicFramePr>
          <p:cNvPr id="1355787" name="Object 11"/>
          <p:cNvGraphicFramePr>
            <a:graphicFrameLocks noChangeAspect="1"/>
          </p:cNvGraphicFramePr>
          <p:nvPr/>
        </p:nvGraphicFramePr>
        <p:xfrm>
          <a:off x="2216150" y="1773238"/>
          <a:ext cx="6100763" cy="977900"/>
        </p:xfrm>
        <a:graphic>
          <a:graphicData uri="http://schemas.openxmlformats.org/presentationml/2006/ole">
            <mc:AlternateContent xmlns:mc="http://schemas.openxmlformats.org/markup-compatibility/2006">
              <mc:Choice xmlns:v="urn:schemas-microsoft-com:vml" Requires="v">
                <p:oleObj spid="_x0000_s114701" name="Equation" r:id="rId4" imgW="64617600" imgH="10363200" progId="">
                  <p:embed/>
                </p:oleObj>
              </mc:Choice>
              <mc:Fallback>
                <p:oleObj name="Equation" r:id="rId4" imgW="64617600" imgH="10363200" progId="">
                  <p:embed/>
                  <p:pic>
                    <p:nvPicPr>
                      <p:cNvPr id="0" name="图片 28672"/>
                      <p:cNvPicPr>
                        <a:picLocks noChangeAspect="1"/>
                      </p:cNvPicPr>
                      <p:nvPr/>
                    </p:nvPicPr>
                    <p:blipFill>
                      <a:blip r:embed="rId5"/>
                      <a:stretch>
                        <a:fillRect/>
                      </a:stretch>
                    </p:blipFill>
                    <p:spPr>
                      <a:xfrm>
                        <a:off x="2216150" y="1773238"/>
                        <a:ext cx="6100763" cy="977900"/>
                      </a:xfrm>
                      <a:prstGeom prst="rect">
                        <a:avLst/>
                      </a:prstGeom>
                      <a:noFill/>
                      <a:ln w="9525">
                        <a:noFill/>
                      </a:ln>
                    </p:spPr>
                  </p:pic>
                </p:oleObj>
              </mc:Fallback>
            </mc:AlternateContent>
          </a:graphicData>
        </a:graphic>
      </p:graphicFrame>
      <p:graphicFrame>
        <p:nvGraphicFramePr>
          <p:cNvPr id="1355788" name="Object 12"/>
          <p:cNvGraphicFramePr>
            <a:graphicFrameLocks noChangeAspect="1"/>
          </p:cNvGraphicFramePr>
          <p:nvPr/>
        </p:nvGraphicFramePr>
        <p:xfrm>
          <a:off x="1258888" y="2924175"/>
          <a:ext cx="7634287" cy="641350"/>
        </p:xfrm>
        <a:graphic>
          <a:graphicData uri="http://schemas.openxmlformats.org/presentationml/2006/ole">
            <mc:AlternateContent xmlns:mc="http://schemas.openxmlformats.org/markup-compatibility/2006">
              <mc:Choice xmlns:v="urn:schemas-microsoft-com:vml" Requires="v">
                <p:oleObj spid="_x0000_s114702" name="Equation" r:id="rId6" imgW="65227200" imgH="5486400" progId="">
                  <p:embed/>
                </p:oleObj>
              </mc:Choice>
              <mc:Fallback>
                <p:oleObj name="Equation" r:id="rId6" imgW="65227200" imgH="5486400" progId="">
                  <p:embed/>
                  <p:pic>
                    <p:nvPicPr>
                      <p:cNvPr id="0" name="图片 28673"/>
                      <p:cNvPicPr>
                        <a:picLocks noChangeAspect="1"/>
                      </p:cNvPicPr>
                      <p:nvPr/>
                    </p:nvPicPr>
                    <p:blipFill>
                      <a:blip r:embed="rId7"/>
                      <a:stretch>
                        <a:fillRect/>
                      </a:stretch>
                    </p:blipFill>
                    <p:spPr>
                      <a:xfrm>
                        <a:off x="1258888" y="2924175"/>
                        <a:ext cx="7634287" cy="641350"/>
                      </a:xfrm>
                      <a:prstGeom prst="rect">
                        <a:avLst/>
                      </a:prstGeom>
                      <a:noFill/>
                      <a:ln w="9525">
                        <a:noFill/>
                      </a:ln>
                    </p:spPr>
                  </p:pic>
                </p:oleObj>
              </mc:Fallback>
            </mc:AlternateContent>
          </a:graphicData>
        </a:graphic>
      </p:graphicFrame>
      <p:sp>
        <p:nvSpPr>
          <p:cNvPr id="1355789" name="Text Box 13"/>
          <p:cNvSpPr txBox="1">
            <a:spLocks noChangeArrowheads="1"/>
          </p:cNvSpPr>
          <p:nvPr/>
        </p:nvSpPr>
        <p:spPr bwMode="auto">
          <a:xfrm>
            <a:off x="1239838" y="1000125"/>
            <a:ext cx="895350" cy="519113"/>
          </a:xfrm>
          <a:prstGeom prst="rect">
            <a:avLst/>
          </a:prstGeom>
          <a:noFill/>
          <a:ln w="9525">
            <a:noFill/>
            <a:miter lim="800000"/>
          </a:ln>
          <a:effectLst/>
        </p:spPr>
        <p:txBody>
          <a:bodyPr wrap="none">
            <a:spAutoFit/>
          </a:bodyPr>
          <a:lstStyle/>
          <a:p>
            <a:r>
              <a:rPr lang="zh-CN" altLang="en-US">
                <a:solidFill>
                  <a:srgbClr val="FF0000"/>
                </a:solidFill>
                <a:ea typeface="黑体" panose="02010609060101010101" pitchFamily="49" charset="-122"/>
              </a:rPr>
              <a:t>接上</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55787"/>
                                        </p:tgtEl>
                                        <p:attrNameLst>
                                          <p:attrName>style.visibility</p:attrName>
                                        </p:attrNameLst>
                                      </p:cBhvr>
                                      <p:to>
                                        <p:strVal val="visible"/>
                                      </p:to>
                                    </p:set>
                                    <p:animEffect transition="in" filter="dissolve">
                                      <p:cBhvr>
                                        <p:cTn id="7" dur="500"/>
                                        <p:tgtEl>
                                          <p:spTgt spid="135578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355788"/>
                                        </p:tgtEl>
                                        <p:attrNameLst>
                                          <p:attrName>style.visibility</p:attrName>
                                        </p:attrNameLst>
                                      </p:cBhvr>
                                      <p:to>
                                        <p:strVal val="visible"/>
                                      </p:to>
                                    </p:set>
                                    <p:animEffect transition="in" filter="dissolve">
                                      <p:cBhvr>
                                        <p:cTn id="12" dur="500"/>
                                        <p:tgtEl>
                                          <p:spTgt spid="135578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1355786"/>
                                        </p:tgtEl>
                                        <p:attrNameLst>
                                          <p:attrName>style.visibility</p:attrName>
                                        </p:attrNameLst>
                                      </p:cBhvr>
                                      <p:to>
                                        <p:strVal val="visible"/>
                                      </p:to>
                                    </p:set>
                                    <p:animEffect transition="in" filter="blinds(vertical)">
                                      <p:cBhvr>
                                        <p:cTn id="17" dur="1000"/>
                                        <p:tgtEl>
                                          <p:spTgt spid="13557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5786" grpId="0" bldLvl="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1204" name="Object 4"/>
          <p:cNvGraphicFramePr>
            <a:graphicFrameLocks noChangeAspect="1"/>
          </p:cNvGraphicFramePr>
          <p:nvPr/>
        </p:nvGraphicFramePr>
        <p:xfrm>
          <a:off x="965200" y="4040188"/>
          <a:ext cx="8178800" cy="2019300"/>
        </p:xfrm>
        <a:graphic>
          <a:graphicData uri="http://schemas.openxmlformats.org/presentationml/2006/ole">
            <mc:AlternateContent xmlns:mc="http://schemas.openxmlformats.org/markup-compatibility/2006">
              <mc:Choice xmlns:v="urn:schemas-microsoft-com:vml" Requires="v">
                <p:oleObj spid="_x0000_s30741" name="公式" r:id="rId4" imgW="196291200" imgH="48463200" progId="">
                  <p:embed/>
                </p:oleObj>
              </mc:Choice>
              <mc:Fallback>
                <p:oleObj name="公式" r:id="rId4" imgW="196291200" imgH="48463200" progId="">
                  <p:embed/>
                  <p:pic>
                    <p:nvPicPr>
                      <p:cNvPr id="0" name="图片 30720"/>
                      <p:cNvPicPr>
                        <a:picLocks noChangeAspect="1"/>
                      </p:cNvPicPr>
                      <p:nvPr/>
                    </p:nvPicPr>
                    <p:blipFill>
                      <a:blip r:embed="rId5"/>
                      <a:stretch>
                        <a:fillRect/>
                      </a:stretch>
                    </p:blipFill>
                    <p:spPr>
                      <a:xfrm>
                        <a:off x="965200" y="4040188"/>
                        <a:ext cx="8178800" cy="2019300"/>
                      </a:xfrm>
                      <a:prstGeom prst="rect">
                        <a:avLst/>
                      </a:prstGeom>
                      <a:noFill/>
                      <a:ln w="9525">
                        <a:noFill/>
                      </a:ln>
                    </p:spPr>
                  </p:pic>
                </p:oleObj>
              </mc:Fallback>
            </mc:AlternateContent>
          </a:graphicData>
        </a:graphic>
      </p:graphicFrame>
      <p:graphicFrame>
        <p:nvGraphicFramePr>
          <p:cNvPr id="1331205" name="Object 5"/>
          <p:cNvGraphicFramePr>
            <a:graphicFrameLocks noChangeAspect="1"/>
          </p:cNvGraphicFramePr>
          <p:nvPr/>
        </p:nvGraphicFramePr>
        <p:xfrm>
          <a:off x="2038350" y="1809750"/>
          <a:ext cx="4381500" cy="473075"/>
        </p:xfrm>
        <a:graphic>
          <a:graphicData uri="http://schemas.openxmlformats.org/presentationml/2006/ole">
            <mc:AlternateContent xmlns:mc="http://schemas.openxmlformats.org/markup-compatibility/2006">
              <mc:Choice xmlns:v="urn:schemas-microsoft-com:vml" Requires="v">
                <p:oleObj spid="_x0000_s30742" name="公式" r:id="rId6" imgW="105156000" imgH="11277600" progId="">
                  <p:embed/>
                </p:oleObj>
              </mc:Choice>
              <mc:Fallback>
                <p:oleObj name="公式" r:id="rId6" imgW="105156000" imgH="11277600" progId="">
                  <p:embed/>
                  <p:pic>
                    <p:nvPicPr>
                      <p:cNvPr id="0" name="图片 30721"/>
                      <p:cNvPicPr>
                        <a:picLocks noChangeAspect="1"/>
                      </p:cNvPicPr>
                      <p:nvPr/>
                    </p:nvPicPr>
                    <p:blipFill>
                      <a:blip r:embed="rId7"/>
                      <a:stretch>
                        <a:fillRect/>
                      </a:stretch>
                    </p:blipFill>
                    <p:spPr>
                      <a:xfrm>
                        <a:off x="2038350" y="1809750"/>
                        <a:ext cx="4381500" cy="473075"/>
                      </a:xfrm>
                      <a:prstGeom prst="rect">
                        <a:avLst/>
                      </a:prstGeom>
                      <a:noFill/>
                      <a:ln w="9525">
                        <a:noFill/>
                      </a:ln>
                    </p:spPr>
                  </p:pic>
                </p:oleObj>
              </mc:Fallback>
            </mc:AlternateContent>
          </a:graphicData>
        </a:graphic>
      </p:graphicFrame>
      <p:sp>
        <p:nvSpPr>
          <p:cNvPr id="1331206" name="Text Box 6"/>
          <p:cNvSpPr txBox="1">
            <a:spLocks noChangeArrowheads="1"/>
          </p:cNvSpPr>
          <p:nvPr/>
        </p:nvSpPr>
        <p:spPr bwMode="auto">
          <a:xfrm>
            <a:off x="981075" y="2557463"/>
            <a:ext cx="2417763" cy="519112"/>
          </a:xfrm>
          <a:prstGeom prst="rect">
            <a:avLst/>
          </a:prstGeom>
          <a:noFill/>
          <a:ln w="9525">
            <a:noFill/>
            <a:miter lim="800000"/>
          </a:ln>
          <a:effectLst/>
        </p:spPr>
        <p:txBody>
          <a:bodyPr wrap="none">
            <a:spAutoFit/>
          </a:bodyPr>
          <a:lstStyle/>
          <a:p>
            <a:pPr algn="ctr"/>
            <a:r>
              <a:rPr lang="zh-CN" altLang="en-US" b="1">
                <a:solidFill>
                  <a:schemeClr val="accent2"/>
                </a:solidFill>
                <a:ea typeface="宋体" panose="02010600030101010101" pitchFamily="2" charset="-122"/>
              </a:rPr>
              <a:t>因此</a:t>
            </a:r>
            <a:r>
              <a:rPr lang="en-US" altLang="zh-CN" b="1">
                <a:solidFill>
                  <a:schemeClr val="accent2"/>
                </a:solidFill>
                <a:ea typeface="宋体" panose="02010600030101010101" pitchFamily="2" charset="-122"/>
              </a:rPr>
              <a:t>,</a:t>
            </a:r>
            <a:r>
              <a:rPr lang="zh-CN" altLang="en-US" b="1">
                <a:solidFill>
                  <a:schemeClr val="accent2"/>
                </a:solidFill>
                <a:ea typeface="宋体" panose="02010600030101010101" pitchFamily="2" charset="-122"/>
              </a:rPr>
              <a:t>泊松分布</a:t>
            </a:r>
          </a:p>
        </p:txBody>
      </p:sp>
      <p:graphicFrame>
        <p:nvGraphicFramePr>
          <p:cNvPr id="1331207" name="Object 7"/>
          <p:cNvGraphicFramePr>
            <a:graphicFrameLocks noChangeAspect="1"/>
          </p:cNvGraphicFramePr>
          <p:nvPr/>
        </p:nvGraphicFramePr>
        <p:xfrm>
          <a:off x="3287713" y="3500438"/>
          <a:ext cx="3048000" cy="393700"/>
        </p:xfrm>
        <a:graphic>
          <a:graphicData uri="http://schemas.openxmlformats.org/presentationml/2006/ole">
            <mc:AlternateContent xmlns:mc="http://schemas.openxmlformats.org/markup-compatibility/2006">
              <mc:Choice xmlns:v="urn:schemas-microsoft-com:vml" Requires="v">
                <p:oleObj spid="_x0000_s30743" name="公式" r:id="rId8" imgW="73152000" imgH="9448800" progId="">
                  <p:embed/>
                </p:oleObj>
              </mc:Choice>
              <mc:Fallback>
                <p:oleObj name="公式" r:id="rId8" imgW="73152000" imgH="9448800" progId="">
                  <p:embed/>
                  <p:pic>
                    <p:nvPicPr>
                      <p:cNvPr id="0" name="图片 30722"/>
                      <p:cNvPicPr>
                        <a:picLocks noChangeAspect="1"/>
                      </p:cNvPicPr>
                      <p:nvPr/>
                    </p:nvPicPr>
                    <p:blipFill>
                      <a:blip r:embed="rId9"/>
                      <a:stretch>
                        <a:fillRect/>
                      </a:stretch>
                    </p:blipFill>
                    <p:spPr>
                      <a:xfrm>
                        <a:off x="3287713" y="3500438"/>
                        <a:ext cx="3048000" cy="393700"/>
                      </a:xfrm>
                      <a:prstGeom prst="rect">
                        <a:avLst/>
                      </a:prstGeom>
                      <a:solidFill>
                        <a:srgbClr val="4F81BD"/>
                      </a:solidFill>
                      <a:ln w="9525">
                        <a:noFill/>
                      </a:ln>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1331206"/>
                                        </p:tgtEl>
                                        <p:attrNameLst>
                                          <p:attrName>style.visibility</p:attrName>
                                        </p:attrNameLst>
                                      </p:cBhvr>
                                      <p:to>
                                        <p:strVal val="visible"/>
                                      </p:to>
                                    </p:set>
                                    <p:anim to="" calcmode="lin" valueType="num">
                                      <p:cBhvr>
                                        <p:cTn id="7" dur="1" fill="hold"/>
                                        <p:tgtEl>
                                          <p:spTgt spid="1331206"/>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499"/>
                                          </p:stCondLst>
                                        </p:cTn>
                                        <p:tgtEl>
                                          <p:spTgt spid="1331207"/>
                                        </p:tgtEl>
                                        <p:attrNameLst>
                                          <p:attrName>style.visibility</p:attrName>
                                        </p:attrNameLst>
                                      </p:cBhvr>
                                      <p:to>
                                        <p:strVal val="visible"/>
                                      </p:to>
                                    </p:set>
                                    <p:anim to="" calcmode="lin" valueType="num">
                                      <p:cBhvr>
                                        <p:cTn id="12" dur="1" fill="hold"/>
                                        <p:tgtEl>
                                          <p:spTgt spid="1331207"/>
                                        </p:tgtEl>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499"/>
                                          </p:stCondLst>
                                        </p:cTn>
                                        <p:tgtEl>
                                          <p:spTgt spid="1331204"/>
                                        </p:tgtEl>
                                        <p:attrNameLst>
                                          <p:attrName>style.visibility</p:attrName>
                                        </p:attrNameLst>
                                      </p:cBhvr>
                                      <p:to>
                                        <p:strVal val="visible"/>
                                      </p:to>
                                    </p:set>
                                    <p:anim to="" calcmode="lin" valueType="num">
                                      <p:cBhvr>
                                        <p:cTn id="17" dur="1" fill="hold"/>
                                        <p:tgtEl>
                                          <p:spTgt spid="1331204"/>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06" grpId="0" bldLvl="0" animBg="1"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3252" name="Text Box 4"/>
          <p:cNvSpPr txBox="1">
            <a:spLocks noChangeArrowheads="1"/>
          </p:cNvSpPr>
          <p:nvPr/>
        </p:nvSpPr>
        <p:spPr bwMode="auto">
          <a:xfrm>
            <a:off x="1100138" y="522288"/>
            <a:ext cx="541337" cy="519112"/>
          </a:xfrm>
          <a:prstGeom prst="rect">
            <a:avLst/>
          </a:prstGeom>
          <a:noFill/>
          <a:ln w="9525">
            <a:noFill/>
            <a:miter lim="800000"/>
          </a:ln>
          <a:effectLst/>
        </p:spPr>
        <p:txBody>
          <a:bodyPr wrap="none">
            <a:spAutoFit/>
          </a:bodyPr>
          <a:lstStyle/>
          <a:p>
            <a:pPr algn="ctr"/>
            <a:r>
              <a:rPr lang="zh-CN" altLang="en-US" b="1">
                <a:solidFill>
                  <a:schemeClr val="hlink"/>
                </a:solidFill>
                <a:ea typeface="宋体" panose="02010600030101010101" pitchFamily="2" charset="-122"/>
              </a:rPr>
              <a:t>例</a:t>
            </a:r>
            <a:endParaRPr lang="en-US" altLang="zh-CN" b="1">
              <a:solidFill>
                <a:schemeClr val="hlink"/>
              </a:solidFill>
              <a:ea typeface="宋体" panose="02010600030101010101" pitchFamily="2" charset="-122"/>
            </a:endParaRPr>
          </a:p>
        </p:txBody>
      </p:sp>
      <p:graphicFrame>
        <p:nvGraphicFramePr>
          <p:cNvPr id="1333253" name="Object 5"/>
          <p:cNvGraphicFramePr>
            <a:graphicFrameLocks noChangeAspect="1"/>
          </p:cNvGraphicFramePr>
          <p:nvPr/>
        </p:nvGraphicFramePr>
        <p:xfrm>
          <a:off x="2008188" y="573088"/>
          <a:ext cx="3695700" cy="431800"/>
        </p:xfrm>
        <a:graphic>
          <a:graphicData uri="http://schemas.openxmlformats.org/presentationml/2006/ole">
            <mc:AlternateContent xmlns:mc="http://schemas.openxmlformats.org/markup-compatibility/2006">
              <mc:Choice xmlns:v="urn:schemas-microsoft-com:vml" Requires="v">
                <p:oleObj spid="_x0000_s31783" name="公式" r:id="rId4" imgW="88696800" imgH="10363200" progId="">
                  <p:embed/>
                </p:oleObj>
              </mc:Choice>
              <mc:Fallback>
                <p:oleObj name="公式" r:id="rId4" imgW="88696800" imgH="10363200" progId="">
                  <p:embed/>
                  <p:pic>
                    <p:nvPicPr>
                      <p:cNvPr id="0" name="图片 31744"/>
                      <p:cNvPicPr>
                        <a:picLocks noChangeAspect="1"/>
                      </p:cNvPicPr>
                      <p:nvPr/>
                    </p:nvPicPr>
                    <p:blipFill>
                      <a:blip r:embed="rId5"/>
                      <a:stretch>
                        <a:fillRect/>
                      </a:stretch>
                    </p:blipFill>
                    <p:spPr>
                      <a:xfrm>
                        <a:off x="2008188" y="573088"/>
                        <a:ext cx="3695700" cy="431800"/>
                      </a:xfrm>
                      <a:prstGeom prst="rect">
                        <a:avLst/>
                      </a:prstGeom>
                      <a:noFill/>
                      <a:ln w="9525">
                        <a:noFill/>
                      </a:ln>
                    </p:spPr>
                  </p:pic>
                </p:oleObj>
              </mc:Fallback>
            </mc:AlternateContent>
          </a:graphicData>
        </a:graphic>
      </p:graphicFrame>
      <p:sp>
        <p:nvSpPr>
          <p:cNvPr id="1333254" name="Text Box 6"/>
          <p:cNvSpPr txBox="1">
            <a:spLocks noChangeArrowheads="1"/>
          </p:cNvSpPr>
          <p:nvPr/>
        </p:nvSpPr>
        <p:spPr bwMode="auto">
          <a:xfrm>
            <a:off x="1081088" y="1522413"/>
            <a:ext cx="630237" cy="519112"/>
          </a:xfrm>
          <a:prstGeom prst="rect">
            <a:avLst/>
          </a:prstGeom>
          <a:noFill/>
          <a:ln w="9525">
            <a:noFill/>
            <a:miter lim="800000"/>
          </a:ln>
          <a:effectLst/>
        </p:spPr>
        <p:txBody>
          <a:bodyPr wrap="none">
            <a:spAutoFit/>
          </a:bodyPr>
          <a:lstStyle/>
          <a:p>
            <a:pPr algn="ctr"/>
            <a:r>
              <a:rPr lang="zh-CN" altLang="en-US" b="1">
                <a:ea typeface="宋体" panose="02010600030101010101" pitchFamily="2" charset="-122"/>
              </a:rPr>
              <a:t>解 </a:t>
            </a:r>
          </a:p>
        </p:txBody>
      </p:sp>
      <p:graphicFrame>
        <p:nvGraphicFramePr>
          <p:cNvPr id="1333255" name="Object 7"/>
          <p:cNvGraphicFramePr>
            <a:graphicFrameLocks noChangeAspect="1"/>
          </p:cNvGraphicFramePr>
          <p:nvPr/>
        </p:nvGraphicFramePr>
        <p:xfrm>
          <a:off x="1887538" y="1550988"/>
          <a:ext cx="2540000" cy="431800"/>
        </p:xfrm>
        <a:graphic>
          <a:graphicData uri="http://schemas.openxmlformats.org/presentationml/2006/ole">
            <mc:AlternateContent xmlns:mc="http://schemas.openxmlformats.org/markup-compatibility/2006">
              <mc:Choice xmlns:v="urn:schemas-microsoft-com:vml" Requires="v">
                <p:oleObj spid="_x0000_s31784" name="公式" r:id="rId6" imgW="60960000" imgH="10363200" progId="">
                  <p:embed/>
                </p:oleObj>
              </mc:Choice>
              <mc:Fallback>
                <p:oleObj name="公式" r:id="rId6" imgW="60960000" imgH="10363200" progId="">
                  <p:embed/>
                  <p:pic>
                    <p:nvPicPr>
                      <p:cNvPr id="0" name="图片 31745"/>
                      <p:cNvPicPr>
                        <a:picLocks noChangeAspect="1"/>
                      </p:cNvPicPr>
                      <p:nvPr/>
                    </p:nvPicPr>
                    <p:blipFill>
                      <a:blip r:embed="rId7"/>
                      <a:stretch>
                        <a:fillRect/>
                      </a:stretch>
                    </p:blipFill>
                    <p:spPr>
                      <a:xfrm>
                        <a:off x="1887538" y="1550988"/>
                        <a:ext cx="2540000" cy="431800"/>
                      </a:xfrm>
                      <a:prstGeom prst="rect">
                        <a:avLst/>
                      </a:prstGeom>
                      <a:noFill/>
                      <a:ln w="9525">
                        <a:noFill/>
                      </a:ln>
                    </p:spPr>
                  </p:pic>
                </p:oleObj>
              </mc:Fallback>
            </mc:AlternateContent>
          </a:graphicData>
        </a:graphic>
      </p:graphicFrame>
      <p:graphicFrame>
        <p:nvGraphicFramePr>
          <p:cNvPr id="1333256" name="Object 8"/>
          <p:cNvGraphicFramePr>
            <a:graphicFrameLocks noChangeAspect="1"/>
          </p:cNvGraphicFramePr>
          <p:nvPr/>
        </p:nvGraphicFramePr>
        <p:xfrm>
          <a:off x="4643438" y="1196975"/>
          <a:ext cx="3384550" cy="1443038"/>
        </p:xfrm>
        <a:graphic>
          <a:graphicData uri="http://schemas.openxmlformats.org/presentationml/2006/ole">
            <mc:AlternateContent xmlns:mc="http://schemas.openxmlformats.org/markup-compatibility/2006">
              <mc:Choice xmlns:v="urn:schemas-microsoft-com:vml" Requires="v">
                <p:oleObj spid="_x0000_s31785" name="Equation" r:id="rId8" imgW="37185600" imgH="15849600" progId="">
                  <p:embed/>
                </p:oleObj>
              </mc:Choice>
              <mc:Fallback>
                <p:oleObj name="Equation" r:id="rId8" imgW="37185600" imgH="15849600" progId="">
                  <p:embed/>
                  <p:pic>
                    <p:nvPicPr>
                      <p:cNvPr id="0" name="图片 31746"/>
                      <p:cNvPicPr>
                        <a:picLocks noChangeAspect="1"/>
                      </p:cNvPicPr>
                      <p:nvPr/>
                    </p:nvPicPr>
                    <p:blipFill>
                      <a:blip r:embed="rId9"/>
                      <a:stretch>
                        <a:fillRect/>
                      </a:stretch>
                    </p:blipFill>
                    <p:spPr>
                      <a:xfrm>
                        <a:off x="4643438" y="1196975"/>
                        <a:ext cx="3384550" cy="1443038"/>
                      </a:xfrm>
                      <a:prstGeom prst="rect">
                        <a:avLst/>
                      </a:prstGeom>
                      <a:noFill/>
                      <a:ln w="9525">
                        <a:noFill/>
                      </a:ln>
                    </p:spPr>
                  </p:pic>
                </p:oleObj>
              </mc:Fallback>
            </mc:AlternateContent>
          </a:graphicData>
        </a:graphic>
      </p:graphicFrame>
      <p:graphicFrame>
        <p:nvGraphicFramePr>
          <p:cNvPr id="1333257" name="Object 9"/>
          <p:cNvGraphicFramePr>
            <a:graphicFrameLocks noChangeAspect="1"/>
          </p:cNvGraphicFramePr>
          <p:nvPr/>
        </p:nvGraphicFramePr>
        <p:xfrm>
          <a:off x="1187450" y="2565400"/>
          <a:ext cx="4824413" cy="990600"/>
        </p:xfrm>
        <a:graphic>
          <a:graphicData uri="http://schemas.openxmlformats.org/presentationml/2006/ole">
            <mc:AlternateContent xmlns:mc="http://schemas.openxmlformats.org/markup-compatibility/2006">
              <mc:Choice xmlns:v="urn:schemas-microsoft-com:vml" Requires="v">
                <p:oleObj spid="_x0000_s31786" name="Equation" r:id="rId10" imgW="46024800" imgH="9448800" progId="">
                  <p:embed/>
                </p:oleObj>
              </mc:Choice>
              <mc:Fallback>
                <p:oleObj name="Equation" r:id="rId10" imgW="46024800" imgH="9448800" progId="">
                  <p:embed/>
                  <p:pic>
                    <p:nvPicPr>
                      <p:cNvPr id="0" name="图片 31747"/>
                      <p:cNvPicPr>
                        <a:picLocks noChangeAspect="1"/>
                      </p:cNvPicPr>
                      <p:nvPr/>
                    </p:nvPicPr>
                    <p:blipFill>
                      <a:blip r:embed="rId11"/>
                      <a:stretch>
                        <a:fillRect/>
                      </a:stretch>
                    </p:blipFill>
                    <p:spPr>
                      <a:xfrm>
                        <a:off x="1187450" y="2565400"/>
                        <a:ext cx="4824413" cy="990600"/>
                      </a:xfrm>
                      <a:prstGeom prst="rect">
                        <a:avLst/>
                      </a:prstGeom>
                      <a:noFill/>
                      <a:ln w="9525">
                        <a:noFill/>
                      </a:ln>
                    </p:spPr>
                  </p:pic>
                </p:oleObj>
              </mc:Fallback>
            </mc:AlternateContent>
          </a:graphicData>
        </a:graphic>
      </p:graphicFrame>
      <p:graphicFrame>
        <p:nvGraphicFramePr>
          <p:cNvPr id="1333258" name="Object 10"/>
          <p:cNvGraphicFramePr>
            <a:graphicFrameLocks noChangeAspect="1"/>
          </p:cNvGraphicFramePr>
          <p:nvPr/>
        </p:nvGraphicFramePr>
        <p:xfrm>
          <a:off x="1116013" y="3500438"/>
          <a:ext cx="5980112" cy="1638300"/>
        </p:xfrm>
        <a:graphic>
          <a:graphicData uri="http://schemas.openxmlformats.org/presentationml/2006/ole">
            <mc:AlternateContent xmlns:mc="http://schemas.openxmlformats.org/markup-compatibility/2006">
              <mc:Choice xmlns:v="urn:schemas-microsoft-com:vml" Requires="v">
                <p:oleObj spid="_x0000_s31787" name="公式" r:id="rId12" imgW="143560800" imgH="39319200" progId="">
                  <p:embed/>
                </p:oleObj>
              </mc:Choice>
              <mc:Fallback>
                <p:oleObj name="公式" r:id="rId12" imgW="143560800" imgH="39319200" progId="">
                  <p:embed/>
                  <p:pic>
                    <p:nvPicPr>
                      <p:cNvPr id="0" name="图片 31748"/>
                      <p:cNvPicPr>
                        <a:picLocks noChangeAspect="1"/>
                      </p:cNvPicPr>
                      <p:nvPr/>
                    </p:nvPicPr>
                    <p:blipFill>
                      <a:blip r:embed="rId13"/>
                      <a:stretch>
                        <a:fillRect/>
                      </a:stretch>
                    </p:blipFill>
                    <p:spPr>
                      <a:xfrm>
                        <a:off x="1116013" y="3500438"/>
                        <a:ext cx="5980112" cy="1638300"/>
                      </a:xfrm>
                      <a:prstGeom prst="rect">
                        <a:avLst/>
                      </a:prstGeom>
                      <a:noFill/>
                      <a:ln w="9525">
                        <a:noFill/>
                      </a:ln>
                    </p:spPr>
                  </p:pic>
                </p:oleObj>
              </mc:Fallback>
            </mc:AlternateContent>
          </a:graphicData>
        </a:graphic>
      </p:graphicFrame>
      <p:sp>
        <p:nvSpPr>
          <p:cNvPr id="1333259" name="Text Box 11"/>
          <p:cNvSpPr txBox="1">
            <a:spLocks noChangeArrowheads="1"/>
          </p:cNvSpPr>
          <p:nvPr/>
        </p:nvSpPr>
        <p:spPr bwMode="auto">
          <a:xfrm>
            <a:off x="1058863" y="5116513"/>
            <a:ext cx="2417762" cy="519112"/>
          </a:xfrm>
          <a:prstGeom prst="rect">
            <a:avLst/>
          </a:prstGeom>
          <a:noFill/>
          <a:ln w="9525">
            <a:noFill/>
            <a:miter lim="800000"/>
          </a:ln>
          <a:effectLst/>
        </p:spPr>
        <p:txBody>
          <a:bodyPr wrap="none">
            <a:spAutoFit/>
          </a:bodyPr>
          <a:lstStyle/>
          <a:p>
            <a:pPr algn="ctr"/>
            <a:r>
              <a:rPr lang="zh-CN" altLang="en-US" b="1">
                <a:solidFill>
                  <a:schemeClr val="accent2"/>
                </a:solidFill>
                <a:ea typeface="宋体" panose="02010600030101010101" pitchFamily="2" charset="-122"/>
              </a:rPr>
              <a:t>因此</a:t>
            </a:r>
            <a:r>
              <a:rPr lang="en-US" altLang="zh-CN" b="1">
                <a:solidFill>
                  <a:schemeClr val="accent2"/>
                </a:solidFill>
                <a:ea typeface="宋体" panose="02010600030101010101" pitchFamily="2" charset="-122"/>
              </a:rPr>
              <a:t>,</a:t>
            </a:r>
            <a:r>
              <a:rPr lang="zh-CN" altLang="en-US" b="1">
                <a:solidFill>
                  <a:schemeClr val="accent2"/>
                </a:solidFill>
                <a:ea typeface="宋体" panose="02010600030101010101" pitchFamily="2" charset="-122"/>
              </a:rPr>
              <a:t>均匀分布</a:t>
            </a:r>
          </a:p>
        </p:txBody>
      </p:sp>
      <p:graphicFrame>
        <p:nvGraphicFramePr>
          <p:cNvPr id="1333260" name="Object 12"/>
          <p:cNvGraphicFramePr>
            <a:graphicFrameLocks noChangeAspect="1"/>
          </p:cNvGraphicFramePr>
          <p:nvPr/>
        </p:nvGraphicFramePr>
        <p:xfrm>
          <a:off x="2987675" y="5589588"/>
          <a:ext cx="4457700" cy="901700"/>
        </p:xfrm>
        <a:graphic>
          <a:graphicData uri="http://schemas.openxmlformats.org/presentationml/2006/ole">
            <mc:AlternateContent xmlns:mc="http://schemas.openxmlformats.org/markup-compatibility/2006">
              <mc:Choice xmlns:v="urn:schemas-microsoft-com:vml" Requires="v">
                <p:oleObj spid="_x0000_s31788" name="公式" r:id="rId14" imgW="106984800" imgH="21640800" progId="">
                  <p:embed/>
                </p:oleObj>
              </mc:Choice>
              <mc:Fallback>
                <p:oleObj name="公式" r:id="rId14" imgW="106984800" imgH="21640800" progId="">
                  <p:embed/>
                  <p:pic>
                    <p:nvPicPr>
                      <p:cNvPr id="0" name="图片 31749"/>
                      <p:cNvPicPr>
                        <a:picLocks noChangeAspect="1"/>
                      </p:cNvPicPr>
                      <p:nvPr/>
                    </p:nvPicPr>
                    <p:blipFill>
                      <a:blip r:embed="rId15"/>
                      <a:stretch>
                        <a:fillRect/>
                      </a:stretch>
                    </p:blipFill>
                    <p:spPr>
                      <a:xfrm>
                        <a:off x="2987675" y="5589588"/>
                        <a:ext cx="4457700" cy="901700"/>
                      </a:xfrm>
                      <a:prstGeom prst="rect">
                        <a:avLst/>
                      </a:prstGeom>
                      <a:solidFill>
                        <a:srgbClr val="4F81BD"/>
                      </a:solidFill>
                      <a:ln w="9525">
                        <a:noFill/>
                      </a:ln>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499"/>
                                          </p:stCondLst>
                                        </p:cTn>
                                        <p:tgtEl>
                                          <p:spTgt spid="1333253"/>
                                        </p:tgtEl>
                                        <p:attrNameLst>
                                          <p:attrName>style.visibility</p:attrName>
                                        </p:attrNameLst>
                                      </p:cBhvr>
                                      <p:to>
                                        <p:strVal val="visible"/>
                                      </p:to>
                                    </p:set>
                                    <p:anim to="" calcmode="lin" valueType="num">
                                      <p:cBhvr>
                                        <p:cTn id="7" dur="1" fill="hold"/>
                                        <p:tgtEl>
                                          <p:spTgt spid="1333253"/>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1333254"/>
                                        </p:tgtEl>
                                        <p:attrNameLst>
                                          <p:attrName>style.visibility</p:attrName>
                                        </p:attrNameLst>
                                      </p:cBhvr>
                                      <p:to>
                                        <p:strVal val="visible"/>
                                      </p:to>
                                    </p:set>
                                    <p:anim to="" calcmode="lin" valueType="num">
                                      <p:cBhvr>
                                        <p:cTn id="12" dur="1" fill="hold"/>
                                        <p:tgtEl>
                                          <p:spTgt spid="1333254"/>
                                        </p:tgtEl>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499"/>
                                          </p:stCondLst>
                                        </p:cTn>
                                        <p:tgtEl>
                                          <p:spTgt spid="1333255"/>
                                        </p:tgtEl>
                                        <p:attrNameLst>
                                          <p:attrName>style.visibility</p:attrName>
                                        </p:attrNameLst>
                                      </p:cBhvr>
                                      <p:to>
                                        <p:strVal val="visible"/>
                                      </p:to>
                                    </p:set>
                                    <p:anim to="" calcmode="lin" valueType="num">
                                      <p:cBhvr>
                                        <p:cTn id="17" dur="1" fill="hold"/>
                                        <p:tgtEl>
                                          <p:spTgt spid="1333255"/>
                                        </p:tgtEl>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499"/>
                                          </p:stCondLst>
                                        </p:cTn>
                                        <p:tgtEl>
                                          <p:spTgt spid="1333256"/>
                                        </p:tgtEl>
                                        <p:attrNameLst>
                                          <p:attrName>style.visibility</p:attrName>
                                        </p:attrNameLst>
                                      </p:cBhvr>
                                      <p:to>
                                        <p:strVal val="visible"/>
                                      </p:to>
                                    </p:set>
                                    <p:anim to="" calcmode="lin" valueType="num">
                                      <p:cBhvr>
                                        <p:cTn id="22" dur="1" fill="hold"/>
                                        <p:tgtEl>
                                          <p:spTgt spid="1333256"/>
                                        </p:tgtEl>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499"/>
                                          </p:stCondLst>
                                        </p:cTn>
                                        <p:tgtEl>
                                          <p:spTgt spid="1333257"/>
                                        </p:tgtEl>
                                        <p:attrNameLst>
                                          <p:attrName>style.visibility</p:attrName>
                                        </p:attrNameLst>
                                      </p:cBhvr>
                                      <p:to>
                                        <p:strVal val="visible"/>
                                      </p:to>
                                    </p:set>
                                    <p:anim to="" calcmode="lin" valueType="num">
                                      <p:cBhvr>
                                        <p:cTn id="27" dur="1" fill="hold"/>
                                        <p:tgtEl>
                                          <p:spTgt spid="1333257"/>
                                        </p:tgtEl>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499"/>
                                          </p:stCondLst>
                                        </p:cTn>
                                        <p:tgtEl>
                                          <p:spTgt spid="1333258"/>
                                        </p:tgtEl>
                                        <p:attrNameLst>
                                          <p:attrName>style.visibility</p:attrName>
                                        </p:attrNameLst>
                                      </p:cBhvr>
                                      <p:to>
                                        <p:strVal val="visible"/>
                                      </p:to>
                                    </p:set>
                                    <p:anim to="" calcmode="lin" valueType="num">
                                      <p:cBhvr>
                                        <p:cTn id="32" dur="1" fill="hold"/>
                                        <p:tgtEl>
                                          <p:spTgt spid="1333258"/>
                                        </p:tgtEl>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499"/>
                                          </p:stCondLst>
                                        </p:cTn>
                                        <p:tgtEl>
                                          <p:spTgt spid="1333259"/>
                                        </p:tgtEl>
                                        <p:attrNameLst>
                                          <p:attrName>style.visibility</p:attrName>
                                        </p:attrNameLst>
                                      </p:cBhvr>
                                      <p:to>
                                        <p:strVal val="visible"/>
                                      </p:to>
                                    </p:set>
                                    <p:anim to="" calcmode="lin" valueType="num">
                                      <p:cBhvr>
                                        <p:cTn id="37" dur="1" fill="hold"/>
                                        <p:tgtEl>
                                          <p:spTgt spid="1333259"/>
                                        </p:tgtEl>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nodeType="clickEffect">
                                  <p:stCondLst>
                                    <p:cond delay="0"/>
                                  </p:stCondLst>
                                  <p:childTnLst>
                                    <p:set>
                                      <p:cBhvr>
                                        <p:cTn id="41" dur="1" fill="hold">
                                          <p:stCondLst>
                                            <p:cond delay="499"/>
                                          </p:stCondLst>
                                        </p:cTn>
                                        <p:tgtEl>
                                          <p:spTgt spid="1333260"/>
                                        </p:tgtEl>
                                        <p:attrNameLst>
                                          <p:attrName>style.visibility</p:attrName>
                                        </p:attrNameLst>
                                      </p:cBhvr>
                                      <p:to>
                                        <p:strVal val="visible"/>
                                      </p:to>
                                    </p:set>
                                    <p:anim to="" calcmode="lin" valueType="num">
                                      <p:cBhvr>
                                        <p:cTn id="42" dur="1" fill="hold"/>
                                        <p:tgtEl>
                                          <p:spTgt spid="1333260"/>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3254" grpId="0" bldLvl="0" animBg="1" autoUpdateAnimBg="0"/>
      <p:bldP spid="1333259" grpId="0" bldLvl="0" animBg="1"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5300" name="Text Box 4"/>
          <p:cNvSpPr txBox="1">
            <a:spLocks noChangeArrowheads="1"/>
          </p:cNvSpPr>
          <p:nvPr/>
        </p:nvSpPr>
        <p:spPr bwMode="auto">
          <a:xfrm>
            <a:off x="1052513" y="720725"/>
            <a:ext cx="541337" cy="519113"/>
          </a:xfrm>
          <a:prstGeom prst="rect">
            <a:avLst/>
          </a:prstGeom>
          <a:noFill/>
          <a:ln w="9525">
            <a:noFill/>
            <a:miter lim="800000"/>
          </a:ln>
          <a:effectLst/>
        </p:spPr>
        <p:txBody>
          <a:bodyPr wrap="none">
            <a:spAutoFit/>
          </a:bodyPr>
          <a:lstStyle/>
          <a:p>
            <a:pPr algn="ctr"/>
            <a:r>
              <a:rPr lang="zh-CN" altLang="en-US" b="1">
                <a:solidFill>
                  <a:schemeClr val="hlink"/>
                </a:solidFill>
                <a:ea typeface="宋体" panose="02010600030101010101" pitchFamily="2" charset="-122"/>
              </a:rPr>
              <a:t>例</a:t>
            </a:r>
            <a:endParaRPr lang="en-US" altLang="zh-CN" b="1">
              <a:solidFill>
                <a:schemeClr val="hlink"/>
              </a:solidFill>
              <a:ea typeface="宋体" panose="02010600030101010101" pitchFamily="2" charset="-122"/>
            </a:endParaRPr>
          </a:p>
        </p:txBody>
      </p:sp>
      <p:sp>
        <p:nvSpPr>
          <p:cNvPr id="1335301" name="Text Box 5"/>
          <p:cNvSpPr txBox="1">
            <a:spLocks noChangeArrowheads="1"/>
          </p:cNvSpPr>
          <p:nvPr/>
        </p:nvSpPr>
        <p:spPr bwMode="auto">
          <a:xfrm>
            <a:off x="1908175" y="765175"/>
            <a:ext cx="6602413" cy="519113"/>
          </a:xfrm>
          <a:prstGeom prst="rect">
            <a:avLst/>
          </a:prstGeom>
          <a:noFill/>
          <a:ln w="9525">
            <a:noFill/>
            <a:miter lim="800000"/>
          </a:ln>
          <a:effectLst/>
        </p:spPr>
        <p:txBody>
          <a:bodyPr wrap="none">
            <a:spAutoFit/>
          </a:bodyPr>
          <a:lstStyle/>
          <a:p>
            <a:pPr algn="ctr"/>
            <a:r>
              <a:rPr lang="zh-CN" altLang="en-US" b="1">
                <a:ea typeface="宋体" panose="02010600030101010101" pitchFamily="2" charset="-122"/>
              </a:rPr>
              <a:t>设随机变量</a:t>
            </a:r>
            <a:r>
              <a:rPr lang="en-US" altLang="zh-CN" b="1">
                <a:ea typeface="宋体" panose="02010600030101010101" pitchFamily="2" charset="-122"/>
              </a:rPr>
              <a:t>X</a:t>
            </a:r>
            <a:r>
              <a:rPr lang="zh-CN" altLang="en-US" b="1">
                <a:ea typeface="宋体" panose="02010600030101010101" pitchFamily="2" charset="-122"/>
              </a:rPr>
              <a:t>服从指数分布</a:t>
            </a:r>
            <a:r>
              <a:rPr lang="en-US" altLang="zh-CN" b="1">
                <a:ea typeface="宋体" panose="02010600030101010101" pitchFamily="2" charset="-122"/>
              </a:rPr>
              <a:t>,</a:t>
            </a:r>
            <a:r>
              <a:rPr lang="zh-CN" altLang="en-US" b="1">
                <a:ea typeface="宋体" panose="02010600030101010101" pitchFamily="2" charset="-122"/>
              </a:rPr>
              <a:t>其概率密度为</a:t>
            </a:r>
          </a:p>
        </p:txBody>
      </p:sp>
      <p:graphicFrame>
        <p:nvGraphicFramePr>
          <p:cNvPr id="1335302" name="Object 6"/>
          <p:cNvGraphicFramePr>
            <a:graphicFrameLocks noChangeAspect="1"/>
          </p:cNvGraphicFramePr>
          <p:nvPr/>
        </p:nvGraphicFramePr>
        <p:xfrm>
          <a:off x="3203575" y="1484313"/>
          <a:ext cx="3473450" cy="1257300"/>
        </p:xfrm>
        <a:graphic>
          <a:graphicData uri="http://schemas.openxmlformats.org/presentationml/2006/ole">
            <mc:AlternateContent xmlns:mc="http://schemas.openxmlformats.org/markup-compatibility/2006">
              <mc:Choice xmlns:v="urn:schemas-microsoft-com:vml" Requires="v">
                <p:oleObj spid="_x0000_s32807" name="Equation" r:id="rId4" imgW="32004000" imgH="11582400" progId="">
                  <p:embed/>
                </p:oleObj>
              </mc:Choice>
              <mc:Fallback>
                <p:oleObj name="Equation" r:id="rId4" imgW="32004000" imgH="11582400" progId="">
                  <p:embed/>
                  <p:pic>
                    <p:nvPicPr>
                      <p:cNvPr id="0" name="图片 32768"/>
                      <p:cNvPicPr>
                        <a:picLocks noChangeAspect="1"/>
                      </p:cNvPicPr>
                      <p:nvPr/>
                    </p:nvPicPr>
                    <p:blipFill>
                      <a:blip r:embed="rId5"/>
                      <a:stretch>
                        <a:fillRect/>
                      </a:stretch>
                    </p:blipFill>
                    <p:spPr>
                      <a:xfrm>
                        <a:off x="3203575" y="1484313"/>
                        <a:ext cx="3473450" cy="1257300"/>
                      </a:xfrm>
                      <a:prstGeom prst="rect">
                        <a:avLst/>
                      </a:prstGeom>
                      <a:noFill/>
                      <a:ln w="9525">
                        <a:noFill/>
                      </a:ln>
                    </p:spPr>
                  </p:pic>
                </p:oleObj>
              </mc:Fallback>
            </mc:AlternateContent>
          </a:graphicData>
        </a:graphic>
      </p:graphicFrame>
      <p:graphicFrame>
        <p:nvGraphicFramePr>
          <p:cNvPr id="1335303" name="Object 7"/>
          <p:cNvGraphicFramePr>
            <a:graphicFrameLocks noChangeAspect="1"/>
          </p:cNvGraphicFramePr>
          <p:nvPr/>
        </p:nvGraphicFramePr>
        <p:xfrm>
          <a:off x="1908175" y="2852738"/>
          <a:ext cx="4216400" cy="431800"/>
        </p:xfrm>
        <a:graphic>
          <a:graphicData uri="http://schemas.openxmlformats.org/presentationml/2006/ole">
            <mc:AlternateContent xmlns:mc="http://schemas.openxmlformats.org/markup-compatibility/2006">
              <mc:Choice xmlns:v="urn:schemas-microsoft-com:vml" Requires="v">
                <p:oleObj spid="_x0000_s32808" name="公式" r:id="rId6" imgW="101193600" imgH="10363200" progId="">
                  <p:embed/>
                </p:oleObj>
              </mc:Choice>
              <mc:Fallback>
                <p:oleObj name="公式" r:id="rId6" imgW="101193600" imgH="10363200" progId="">
                  <p:embed/>
                  <p:pic>
                    <p:nvPicPr>
                      <p:cNvPr id="0" name="图片 32769"/>
                      <p:cNvPicPr>
                        <a:picLocks noChangeAspect="1"/>
                      </p:cNvPicPr>
                      <p:nvPr/>
                    </p:nvPicPr>
                    <p:blipFill>
                      <a:blip r:embed="rId7"/>
                      <a:stretch>
                        <a:fillRect/>
                      </a:stretch>
                    </p:blipFill>
                    <p:spPr>
                      <a:xfrm>
                        <a:off x="1908175" y="2852738"/>
                        <a:ext cx="4216400" cy="431800"/>
                      </a:xfrm>
                      <a:prstGeom prst="rect">
                        <a:avLst/>
                      </a:prstGeom>
                      <a:noFill/>
                      <a:ln w="9525">
                        <a:noFill/>
                      </a:ln>
                    </p:spPr>
                  </p:pic>
                </p:oleObj>
              </mc:Fallback>
            </mc:AlternateContent>
          </a:graphicData>
        </a:graphic>
      </p:graphicFrame>
      <p:sp>
        <p:nvSpPr>
          <p:cNvPr id="1335304" name="Text Box 8"/>
          <p:cNvSpPr txBox="1">
            <a:spLocks noChangeArrowheads="1"/>
          </p:cNvSpPr>
          <p:nvPr/>
        </p:nvSpPr>
        <p:spPr bwMode="auto">
          <a:xfrm>
            <a:off x="1044575" y="3471863"/>
            <a:ext cx="541338" cy="519112"/>
          </a:xfrm>
          <a:prstGeom prst="rect">
            <a:avLst/>
          </a:prstGeom>
          <a:noFill/>
          <a:ln w="9525">
            <a:noFill/>
            <a:miter lim="800000"/>
          </a:ln>
          <a:effectLst/>
        </p:spPr>
        <p:txBody>
          <a:bodyPr wrap="none">
            <a:spAutoFit/>
          </a:bodyPr>
          <a:lstStyle/>
          <a:p>
            <a:pPr algn="ctr"/>
            <a:r>
              <a:rPr lang="zh-CN" altLang="en-US" b="1">
                <a:solidFill>
                  <a:srgbClr val="FF0000"/>
                </a:solidFill>
                <a:ea typeface="宋体" panose="02010600030101010101" pitchFamily="2" charset="-122"/>
              </a:rPr>
              <a:t>解</a:t>
            </a:r>
          </a:p>
        </p:txBody>
      </p:sp>
      <p:graphicFrame>
        <p:nvGraphicFramePr>
          <p:cNvPr id="1335305" name="Object 9"/>
          <p:cNvGraphicFramePr>
            <a:graphicFrameLocks noChangeAspect="1"/>
          </p:cNvGraphicFramePr>
          <p:nvPr/>
        </p:nvGraphicFramePr>
        <p:xfrm>
          <a:off x="2411413" y="3213100"/>
          <a:ext cx="4465637" cy="1146175"/>
        </p:xfrm>
        <a:graphic>
          <a:graphicData uri="http://schemas.openxmlformats.org/presentationml/2006/ole">
            <mc:AlternateContent xmlns:mc="http://schemas.openxmlformats.org/markup-compatibility/2006">
              <mc:Choice xmlns:v="urn:schemas-microsoft-com:vml" Requires="v">
                <p:oleObj spid="_x0000_s32809" name="Equation" r:id="rId8" imgW="36880800" imgH="11277600" progId="">
                  <p:embed/>
                </p:oleObj>
              </mc:Choice>
              <mc:Fallback>
                <p:oleObj name="Equation" r:id="rId8" imgW="36880800" imgH="11277600" progId="">
                  <p:embed/>
                  <p:pic>
                    <p:nvPicPr>
                      <p:cNvPr id="0" name="图片 32770"/>
                      <p:cNvPicPr>
                        <a:picLocks noChangeAspect="1"/>
                      </p:cNvPicPr>
                      <p:nvPr/>
                    </p:nvPicPr>
                    <p:blipFill>
                      <a:blip r:embed="rId9"/>
                      <a:stretch>
                        <a:fillRect/>
                      </a:stretch>
                    </p:blipFill>
                    <p:spPr>
                      <a:xfrm>
                        <a:off x="2411413" y="3213100"/>
                        <a:ext cx="4465637" cy="1146175"/>
                      </a:xfrm>
                      <a:prstGeom prst="rect">
                        <a:avLst/>
                      </a:prstGeom>
                      <a:noFill/>
                      <a:ln w="9525">
                        <a:noFill/>
                      </a:ln>
                    </p:spPr>
                  </p:pic>
                </p:oleObj>
              </mc:Fallback>
            </mc:AlternateContent>
          </a:graphicData>
        </a:graphic>
      </p:graphicFrame>
      <p:graphicFrame>
        <p:nvGraphicFramePr>
          <p:cNvPr id="1335306" name="Object 10"/>
          <p:cNvGraphicFramePr>
            <a:graphicFrameLocks noChangeAspect="1"/>
          </p:cNvGraphicFramePr>
          <p:nvPr/>
        </p:nvGraphicFramePr>
        <p:xfrm>
          <a:off x="4427538" y="4221163"/>
          <a:ext cx="4464050" cy="1204912"/>
        </p:xfrm>
        <a:graphic>
          <a:graphicData uri="http://schemas.openxmlformats.org/presentationml/2006/ole">
            <mc:AlternateContent xmlns:mc="http://schemas.openxmlformats.org/markup-compatibility/2006">
              <mc:Choice xmlns:v="urn:schemas-microsoft-com:vml" Requires="v">
                <p:oleObj spid="_x0000_s32810" name="Equation" r:id="rId10" imgW="41757600" imgH="11277600" progId="">
                  <p:embed/>
                </p:oleObj>
              </mc:Choice>
              <mc:Fallback>
                <p:oleObj name="Equation" r:id="rId10" imgW="41757600" imgH="11277600" progId="">
                  <p:embed/>
                  <p:pic>
                    <p:nvPicPr>
                      <p:cNvPr id="0" name="图片 32771"/>
                      <p:cNvPicPr>
                        <a:picLocks noChangeAspect="1"/>
                      </p:cNvPicPr>
                      <p:nvPr/>
                    </p:nvPicPr>
                    <p:blipFill>
                      <a:blip r:embed="rId11"/>
                      <a:stretch>
                        <a:fillRect/>
                      </a:stretch>
                    </p:blipFill>
                    <p:spPr>
                      <a:xfrm>
                        <a:off x="4427538" y="4221163"/>
                        <a:ext cx="4464050" cy="1204912"/>
                      </a:xfrm>
                      <a:prstGeom prst="rect">
                        <a:avLst/>
                      </a:prstGeom>
                      <a:noFill/>
                      <a:ln w="9525">
                        <a:noFill/>
                      </a:ln>
                    </p:spPr>
                  </p:pic>
                </p:oleObj>
              </mc:Fallback>
            </mc:AlternateContent>
          </a:graphicData>
        </a:graphic>
      </p:graphicFrame>
      <p:graphicFrame>
        <p:nvGraphicFramePr>
          <p:cNvPr id="1335307" name="Object 11"/>
          <p:cNvGraphicFramePr>
            <a:graphicFrameLocks noChangeAspect="1"/>
          </p:cNvGraphicFramePr>
          <p:nvPr/>
        </p:nvGraphicFramePr>
        <p:xfrm>
          <a:off x="1258888" y="5157788"/>
          <a:ext cx="2884487" cy="601662"/>
        </p:xfrm>
        <a:graphic>
          <a:graphicData uri="http://schemas.openxmlformats.org/presentationml/2006/ole">
            <mc:AlternateContent xmlns:mc="http://schemas.openxmlformats.org/markup-compatibility/2006">
              <mc:Choice xmlns:v="urn:schemas-microsoft-com:vml" Requires="v">
                <p:oleObj spid="_x0000_s32811" name="Equation" r:id="rId12" imgW="26517600" imgH="5486400" progId="">
                  <p:embed/>
                </p:oleObj>
              </mc:Choice>
              <mc:Fallback>
                <p:oleObj name="Equation" r:id="rId12" imgW="26517600" imgH="5486400" progId="">
                  <p:embed/>
                  <p:pic>
                    <p:nvPicPr>
                      <p:cNvPr id="0" name="图片 32772"/>
                      <p:cNvPicPr>
                        <a:picLocks noChangeAspect="1"/>
                      </p:cNvPicPr>
                      <p:nvPr/>
                    </p:nvPicPr>
                    <p:blipFill>
                      <a:blip r:embed="rId13"/>
                      <a:stretch>
                        <a:fillRect/>
                      </a:stretch>
                    </p:blipFill>
                    <p:spPr>
                      <a:xfrm>
                        <a:off x="1258888" y="5157788"/>
                        <a:ext cx="2884487" cy="601662"/>
                      </a:xfrm>
                      <a:prstGeom prst="rect">
                        <a:avLst/>
                      </a:prstGeom>
                      <a:noFill/>
                      <a:ln w="9525">
                        <a:noFill/>
                      </a:ln>
                    </p:spPr>
                  </p:pic>
                </p:oleObj>
              </mc:Fallback>
            </mc:AlternateContent>
          </a:graphicData>
        </a:graphic>
      </p:graphicFrame>
      <p:sp>
        <p:nvSpPr>
          <p:cNvPr id="1335308" name="Text Box 12"/>
          <p:cNvSpPr txBox="1">
            <a:spLocks noChangeArrowheads="1"/>
          </p:cNvSpPr>
          <p:nvPr/>
        </p:nvSpPr>
        <p:spPr bwMode="auto">
          <a:xfrm>
            <a:off x="900113" y="5734050"/>
            <a:ext cx="3130550" cy="519113"/>
          </a:xfrm>
          <a:prstGeom prst="rect">
            <a:avLst/>
          </a:prstGeom>
          <a:noFill/>
          <a:ln w="9525">
            <a:noFill/>
            <a:miter lim="800000"/>
          </a:ln>
          <a:effectLst/>
        </p:spPr>
        <p:txBody>
          <a:bodyPr wrap="none">
            <a:spAutoFit/>
          </a:bodyPr>
          <a:lstStyle/>
          <a:p>
            <a:pPr algn="ctr"/>
            <a:r>
              <a:rPr lang="zh-CN" altLang="en-US" b="1">
                <a:solidFill>
                  <a:schemeClr val="accent2"/>
                </a:solidFill>
                <a:ea typeface="宋体" panose="02010600030101010101" pitchFamily="2" charset="-122"/>
              </a:rPr>
              <a:t>由此可知</a:t>
            </a:r>
            <a:r>
              <a:rPr lang="en-US" altLang="zh-CN" b="1">
                <a:solidFill>
                  <a:schemeClr val="accent2"/>
                </a:solidFill>
                <a:ea typeface="宋体" panose="02010600030101010101" pitchFamily="2" charset="-122"/>
              </a:rPr>
              <a:t>,</a:t>
            </a:r>
            <a:r>
              <a:rPr lang="zh-CN" altLang="en-US" b="1">
                <a:solidFill>
                  <a:schemeClr val="accent2"/>
                </a:solidFill>
                <a:ea typeface="宋体" panose="02010600030101010101" pitchFamily="2" charset="-122"/>
              </a:rPr>
              <a:t>指数分布</a:t>
            </a:r>
          </a:p>
        </p:txBody>
      </p:sp>
      <p:graphicFrame>
        <p:nvGraphicFramePr>
          <p:cNvPr id="1335309" name="Object 13"/>
          <p:cNvGraphicFramePr>
            <a:graphicFrameLocks noChangeAspect="1"/>
          </p:cNvGraphicFramePr>
          <p:nvPr/>
        </p:nvGraphicFramePr>
        <p:xfrm>
          <a:off x="3352483" y="6096000"/>
          <a:ext cx="5040312" cy="552450"/>
        </p:xfrm>
        <a:graphic>
          <a:graphicData uri="http://schemas.openxmlformats.org/presentationml/2006/ole">
            <mc:AlternateContent xmlns:mc="http://schemas.openxmlformats.org/markup-compatibility/2006">
              <mc:Choice xmlns:v="urn:schemas-microsoft-com:vml" Requires="v">
                <p:oleObj spid="_x0000_s32812" name="Equation" r:id="rId14" imgW="44196000" imgH="4876800" progId="">
                  <p:embed/>
                </p:oleObj>
              </mc:Choice>
              <mc:Fallback>
                <p:oleObj name="Equation" r:id="rId14" imgW="44196000" imgH="4876800" progId="">
                  <p:embed/>
                  <p:pic>
                    <p:nvPicPr>
                      <p:cNvPr id="0" name="图片 32773"/>
                      <p:cNvPicPr>
                        <a:picLocks noChangeAspect="1"/>
                      </p:cNvPicPr>
                      <p:nvPr/>
                    </p:nvPicPr>
                    <p:blipFill>
                      <a:blip r:embed="rId15"/>
                      <a:stretch>
                        <a:fillRect/>
                      </a:stretch>
                    </p:blipFill>
                    <p:spPr>
                      <a:xfrm>
                        <a:off x="3352483" y="6096000"/>
                        <a:ext cx="5040312" cy="552450"/>
                      </a:xfrm>
                      <a:prstGeom prst="rect">
                        <a:avLst/>
                      </a:prstGeom>
                      <a:solidFill>
                        <a:srgbClr val="4F81BD"/>
                      </a:solidFill>
                      <a:ln w="9525">
                        <a:noFill/>
                      </a:ln>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1335301"/>
                                        </p:tgtEl>
                                        <p:attrNameLst>
                                          <p:attrName>style.visibility</p:attrName>
                                        </p:attrNameLst>
                                      </p:cBhvr>
                                      <p:to>
                                        <p:strVal val="visible"/>
                                      </p:to>
                                    </p:set>
                                    <p:anim to="" calcmode="lin" valueType="num">
                                      <p:cBhvr>
                                        <p:cTn id="7" dur="1" fill="hold"/>
                                        <p:tgtEl>
                                          <p:spTgt spid="1335301"/>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499"/>
                                          </p:stCondLst>
                                        </p:cTn>
                                        <p:tgtEl>
                                          <p:spTgt spid="1335302"/>
                                        </p:tgtEl>
                                        <p:attrNameLst>
                                          <p:attrName>style.visibility</p:attrName>
                                        </p:attrNameLst>
                                      </p:cBhvr>
                                      <p:to>
                                        <p:strVal val="visible"/>
                                      </p:to>
                                    </p:set>
                                    <p:anim to="" calcmode="lin" valueType="num">
                                      <p:cBhvr>
                                        <p:cTn id="12" dur="1" fill="hold"/>
                                        <p:tgtEl>
                                          <p:spTgt spid="1335302"/>
                                        </p:tgtEl>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499"/>
                                          </p:stCondLst>
                                        </p:cTn>
                                        <p:tgtEl>
                                          <p:spTgt spid="1335303"/>
                                        </p:tgtEl>
                                        <p:attrNameLst>
                                          <p:attrName>style.visibility</p:attrName>
                                        </p:attrNameLst>
                                      </p:cBhvr>
                                      <p:to>
                                        <p:strVal val="visible"/>
                                      </p:to>
                                    </p:set>
                                    <p:anim to="" calcmode="lin" valueType="num">
                                      <p:cBhvr>
                                        <p:cTn id="17" dur="1" fill="hold"/>
                                        <p:tgtEl>
                                          <p:spTgt spid="1335303"/>
                                        </p:tgtEl>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499"/>
                                          </p:stCondLst>
                                        </p:cTn>
                                        <p:tgtEl>
                                          <p:spTgt spid="1335304"/>
                                        </p:tgtEl>
                                        <p:attrNameLst>
                                          <p:attrName>style.visibility</p:attrName>
                                        </p:attrNameLst>
                                      </p:cBhvr>
                                      <p:to>
                                        <p:strVal val="visible"/>
                                      </p:to>
                                    </p:set>
                                    <p:anim to="" calcmode="lin" valueType="num">
                                      <p:cBhvr>
                                        <p:cTn id="22" dur="1" fill="hold"/>
                                        <p:tgtEl>
                                          <p:spTgt spid="1335304"/>
                                        </p:tgtEl>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499"/>
                                          </p:stCondLst>
                                        </p:cTn>
                                        <p:tgtEl>
                                          <p:spTgt spid="1335305"/>
                                        </p:tgtEl>
                                        <p:attrNameLst>
                                          <p:attrName>style.visibility</p:attrName>
                                        </p:attrNameLst>
                                      </p:cBhvr>
                                      <p:to>
                                        <p:strVal val="visible"/>
                                      </p:to>
                                    </p:set>
                                    <p:anim to="" calcmode="lin" valueType="num">
                                      <p:cBhvr>
                                        <p:cTn id="27" dur="1" fill="hold"/>
                                        <p:tgtEl>
                                          <p:spTgt spid="1335305"/>
                                        </p:tgtEl>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499"/>
                                          </p:stCondLst>
                                        </p:cTn>
                                        <p:tgtEl>
                                          <p:spTgt spid="1335306"/>
                                        </p:tgtEl>
                                        <p:attrNameLst>
                                          <p:attrName>style.visibility</p:attrName>
                                        </p:attrNameLst>
                                      </p:cBhvr>
                                      <p:to>
                                        <p:strVal val="visible"/>
                                      </p:to>
                                    </p:set>
                                    <p:anim to="" calcmode="lin" valueType="num">
                                      <p:cBhvr>
                                        <p:cTn id="32" dur="1" fill="hold"/>
                                        <p:tgtEl>
                                          <p:spTgt spid="1335306"/>
                                        </p:tgtEl>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nodeType="clickEffect">
                                  <p:stCondLst>
                                    <p:cond delay="0"/>
                                  </p:stCondLst>
                                  <p:childTnLst>
                                    <p:set>
                                      <p:cBhvr>
                                        <p:cTn id="36" dur="1" fill="hold">
                                          <p:stCondLst>
                                            <p:cond delay="499"/>
                                          </p:stCondLst>
                                        </p:cTn>
                                        <p:tgtEl>
                                          <p:spTgt spid="1335307"/>
                                        </p:tgtEl>
                                        <p:attrNameLst>
                                          <p:attrName>style.visibility</p:attrName>
                                        </p:attrNameLst>
                                      </p:cBhvr>
                                      <p:to>
                                        <p:strVal val="visible"/>
                                      </p:to>
                                    </p:set>
                                    <p:anim to="" calcmode="lin" valueType="num">
                                      <p:cBhvr>
                                        <p:cTn id="37" dur="1" fill="hold"/>
                                        <p:tgtEl>
                                          <p:spTgt spid="1335307"/>
                                        </p:tgtEl>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499"/>
                                          </p:stCondLst>
                                        </p:cTn>
                                        <p:tgtEl>
                                          <p:spTgt spid="1335308"/>
                                        </p:tgtEl>
                                        <p:attrNameLst>
                                          <p:attrName>style.visibility</p:attrName>
                                        </p:attrNameLst>
                                      </p:cBhvr>
                                      <p:to>
                                        <p:strVal val="visible"/>
                                      </p:to>
                                    </p:set>
                                    <p:anim to="" calcmode="lin" valueType="num">
                                      <p:cBhvr>
                                        <p:cTn id="42" dur="1" fill="hold"/>
                                        <p:tgtEl>
                                          <p:spTgt spid="1335308"/>
                                        </p:tgtEl>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nodeType="clickEffect">
                                  <p:stCondLst>
                                    <p:cond delay="0"/>
                                  </p:stCondLst>
                                  <p:childTnLst>
                                    <p:set>
                                      <p:cBhvr>
                                        <p:cTn id="46" dur="1" fill="hold">
                                          <p:stCondLst>
                                            <p:cond delay="499"/>
                                          </p:stCondLst>
                                        </p:cTn>
                                        <p:tgtEl>
                                          <p:spTgt spid="1335309"/>
                                        </p:tgtEl>
                                        <p:attrNameLst>
                                          <p:attrName>style.visibility</p:attrName>
                                        </p:attrNameLst>
                                      </p:cBhvr>
                                      <p:to>
                                        <p:strVal val="visible"/>
                                      </p:to>
                                    </p:set>
                                    <p:anim to="" calcmode="lin" valueType="num">
                                      <p:cBhvr>
                                        <p:cTn id="47" dur="1" fill="hold"/>
                                        <p:tgtEl>
                                          <p:spTgt spid="1335309"/>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5301" grpId="0" bldLvl="0" animBg="1" autoUpdateAnimBg="0"/>
      <p:bldP spid="1335304" grpId="0" bldLvl="0" animBg="1" autoUpdateAnimBg="0"/>
      <p:bldP spid="1335308" grpId="0" bldLvl="0" animBg="1"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7348" name="Rectangle 4"/>
          <p:cNvSpPr>
            <a:spLocks noChangeArrowheads="1"/>
          </p:cNvSpPr>
          <p:nvPr/>
        </p:nvSpPr>
        <p:spPr bwMode="auto">
          <a:xfrm>
            <a:off x="456883" y="20320"/>
            <a:ext cx="6186487" cy="519113"/>
          </a:xfrm>
          <a:prstGeom prst="rect">
            <a:avLst/>
          </a:prstGeom>
          <a:noFill/>
          <a:ln w="9525">
            <a:noFill/>
            <a:miter lim="800000"/>
          </a:ln>
          <a:effectLst/>
        </p:spPr>
        <p:txBody>
          <a:bodyPr wrap="none">
            <a:spAutoFit/>
          </a:bodyPr>
          <a:lstStyle/>
          <a:p>
            <a:r>
              <a:rPr lang="zh-CN" altLang="en-US" b="1">
                <a:solidFill>
                  <a:srgbClr val="FF3300"/>
                </a:solidFill>
                <a:ea typeface="宋体" panose="02010600030101010101" pitchFamily="2" charset="-122"/>
              </a:rPr>
              <a:t>正态分布</a:t>
            </a:r>
            <a:r>
              <a:rPr lang="zh-CN" altLang="en-US" b="1">
                <a:solidFill>
                  <a:schemeClr val="bg1"/>
                </a:solidFill>
                <a:ea typeface="宋体" panose="02010600030101010101" pitchFamily="2" charset="-122"/>
              </a:rPr>
              <a:t>   </a:t>
            </a:r>
            <a:r>
              <a:rPr lang="zh-CN" altLang="en-US" b="1">
                <a:ea typeface="宋体" panose="02010600030101010101" pitchFamily="2" charset="-122"/>
              </a:rPr>
              <a:t>设</a:t>
            </a:r>
            <a:r>
              <a:rPr lang="en-US" altLang="zh-CN" b="1" i="1">
                <a:ea typeface="宋体" panose="02010600030101010101" pitchFamily="2" charset="-122"/>
              </a:rPr>
              <a:t>X</a:t>
            </a:r>
            <a:r>
              <a:rPr lang="zh-CN" altLang="en-US" b="1" i="1">
                <a:ea typeface="宋体" panose="02010600030101010101" pitchFamily="2" charset="-122"/>
              </a:rPr>
              <a:t>～</a:t>
            </a:r>
            <a:r>
              <a:rPr lang="en-US" altLang="zh-CN" b="1" i="1">
                <a:ea typeface="宋体" panose="02010600030101010101" pitchFamily="2" charset="-122"/>
              </a:rPr>
              <a:t>N</a:t>
            </a:r>
            <a:r>
              <a:rPr lang="en-US" altLang="zh-CN" b="1">
                <a:ea typeface="宋体" panose="02010600030101010101" pitchFamily="2" charset="-122"/>
              </a:rPr>
              <a:t>(</a:t>
            </a:r>
            <a:r>
              <a:rPr lang="en-US" altLang="zh-CN" b="1" i="1">
                <a:ea typeface="宋体" panose="02010600030101010101" pitchFamily="2" charset="-122"/>
                <a:sym typeface="Symbol" panose="05050102010706020507" pitchFamily="18" charset="2"/>
              </a:rPr>
              <a:t></a:t>
            </a:r>
            <a:r>
              <a:rPr lang="en-US" altLang="zh-CN" b="1">
                <a:ea typeface="宋体" panose="02010600030101010101" pitchFamily="2" charset="-122"/>
              </a:rPr>
              <a:t>, </a:t>
            </a:r>
            <a:r>
              <a:rPr lang="en-US" altLang="zh-CN" b="1" i="1">
                <a:ea typeface="宋体" panose="02010600030101010101" pitchFamily="2" charset="-122"/>
                <a:sym typeface="Symbol" panose="05050102010706020507" pitchFamily="18" charset="2"/>
              </a:rPr>
              <a:t></a:t>
            </a:r>
            <a:r>
              <a:rPr lang="en-US" altLang="zh-CN" b="1" baseline="30000">
                <a:ea typeface="宋体" panose="02010600030101010101" pitchFamily="2" charset="-122"/>
              </a:rPr>
              <a:t>2</a:t>
            </a:r>
            <a:r>
              <a:rPr lang="en-US" altLang="zh-CN" b="1">
                <a:ea typeface="宋体" panose="02010600030101010101" pitchFamily="2" charset="-122"/>
              </a:rPr>
              <a:t>)</a:t>
            </a:r>
            <a:r>
              <a:rPr lang="zh-CN" altLang="en-US" b="1">
                <a:ea typeface="宋体" panose="02010600030101010101" pitchFamily="2" charset="-122"/>
              </a:rPr>
              <a:t>概率密度为：</a:t>
            </a:r>
          </a:p>
        </p:txBody>
      </p:sp>
      <p:sp>
        <p:nvSpPr>
          <p:cNvPr id="1337349" name="Rectangle 5"/>
          <p:cNvSpPr>
            <a:spLocks noChangeArrowheads="1"/>
          </p:cNvSpPr>
          <p:nvPr/>
        </p:nvSpPr>
        <p:spPr bwMode="auto">
          <a:xfrm>
            <a:off x="299273" y="342583"/>
            <a:ext cx="7921625" cy="4679950"/>
          </a:xfrm>
          <a:prstGeom prst="rect">
            <a:avLst/>
          </a:prstGeom>
          <a:solidFill>
            <a:srgbClr val="0000CC"/>
          </a:solidFill>
          <a:ln w="9525">
            <a:solidFill>
              <a:schemeClr val="tx1"/>
            </a:solidFill>
            <a:miter lim="800000"/>
          </a:ln>
          <a:effectLst/>
        </p:spPr>
        <p:txBody>
          <a:bodyPr wrap="none" anchor="ctr"/>
          <a:lstStyle/>
          <a:p>
            <a:endParaRPr lang="zh-CN" altLang="en-US"/>
          </a:p>
        </p:txBody>
      </p:sp>
      <p:graphicFrame>
        <p:nvGraphicFramePr>
          <p:cNvPr id="1337350" name="Object 6"/>
          <p:cNvGraphicFramePr>
            <a:graphicFrameLocks noChangeAspect="1"/>
          </p:cNvGraphicFramePr>
          <p:nvPr>
            <p:extLst>
              <p:ext uri="{D42A27DB-BD31-4B8C-83A1-F6EECF244321}">
                <p14:modId xmlns:p14="http://schemas.microsoft.com/office/powerpoint/2010/main" val="3543942160"/>
              </p:ext>
            </p:extLst>
          </p:nvPr>
        </p:nvGraphicFramePr>
        <p:xfrm>
          <a:off x="649469" y="469900"/>
          <a:ext cx="3887787" cy="1412875"/>
        </p:xfrm>
        <a:graphic>
          <a:graphicData uri="http://schemas.openxmlformats.org/presentationml/2006/ole">
            <mc:AlternateContent xmlns:mc="http://schemas.openxmlformats.org/markup-compatibility/2006">
              <mc:Choice xmlns:v="urn:schemas-microsoft-com:vml" Requires="v">
                <p:oleObj spid="_x0000_s34851" name="Equation" r:id="rId4" imgW="32004000" imgH="11582400" progId="">
                  <p:embed/>
                </p:oleObj>
              </mc:Choice>
              <mc:Fallback>
                <p:oleObj name="Equation" r:id="rId4" imgW="32004000" imgH="11582400" progId="">
                  <p:embed/>
                  <p:pic>
                    <p:nvPicPr>
                      <p:cNvPr id="0" name="图片 33792"/>
                      <p:cNvPicPr>
                        <a:picLocks noChangeAspect="1"/>
                      </p:cNvPicPr>
                      <p:nvPr/>
                    </p:nvPicPr>
                    <p:blipFill>
                      <a:blip r:embed="rId5"/>
                      <a:stretch>
                        <a:fillRect/>
                      </a:stretch>
                    </p:blipFill>
                    <p:spPr>
                      <a:xfrm>
                        <a:off x="649469" y="469900"/>
                        <a:ext cx="3887787" cy="1412875"/>
                      </a:xfrm>
                      <a:prstGeom prst="rect">
                        <a:avLst/>
                      </a:prstGeom>
                      <a:noFill/>
                      <a:ln w="9525">
                        <a:noFill/>
                      </a:ln>
                    </p:spPr>
                  </p:pic>
                </p:oleObj>
              </mc:Fallback>
            </mc:AlternateContent>
          </a:graphicData>
        </a:graphic>
      </p:graphicFrame>
      <p:sp>
        <p:nvSpPr>
          <p:cNvPr id="1337351" name="Rectangle 7"/>
          <p:cNvSpPr>
            <a:spLocks noChangeArrowheads="1"/>
          </p:cNvSpPr>
          <p:nvPr/>
        </p:nvSpPr>
        <p:spPr bwMode="auto">
          <a:xfrm>
            <a:off x="5017770" y="1033145"/>
            <a:ext cx="3057525" cy="457200"/>
          </a:xfrm>
          <a:prstGeom prst="rect">
            <a:avLst/>
          </a:prstGeom>
          <a:noFill/>
          <a:ln w="9525">
            <a:noFill/>
            <a:miter lim="800000"/>
          </a:ln>
          <a:effectLst/>
        </p:spPr>
        <p:txBody>
          <a:bodyPr>
            <a:spAutoFit/>
          </a:bodyPr>
          <a:lstStyle/>
          <a:p>
            <a:pPr algn="just"/>
            <a:r>
              <a:rPr lang="zh-CN" altLang="en-US" sz="2400" b="1">
                <a:solidFill>
                  <a:schemeClr val="bg1"/>
                </a:solidFill>
                <a:ea typeface="宋体" panose="02010600030101010101" pitchFamily="2" charset="-122"/>
              </a:rPr>
              <a:t>，（</a:t>
            </a:r>
            <a:r>
              <a:rPr lang="en-US" altLang="zh-CN" sz="2400" b="1">
                <a:solidFill>
                  <a:schemeClr val="bg1"/>
                </a:solidFill>
                <a:ea typeface="宋体" panose="02010600030101010101" pitchFamily="2" charset="-122"/>
              </a:rPr>
              <a:t>—∞</a:t>
            </a:r>
            <a:r>
              <a:rPr lang="zh-CN" altLang="en-US" sz="2400" b="1">
                <a:solidFill>
                  <a:schemeClr val="bg1"/>
                </a:solidFill>
                <a:ea typeface="宋体" panose="02010600030101010101" pitchFamily="2" charset="-122"/>
              </a:rPr>
              <a:t>＜</a:t>
            </a:r>
            <a:r>
              <a:rPr lang="en-US" altLang="zh-CN" sz="2400" b="1" i="1">
                <a:solidFill>
                  <a:schemeClr val="bg1"/>
                </a:solidFill>
                <a:ea typeface="宋体" panose="02010600030101010101" pitchFamily="2" charset="-122"/>
              </a:rPr>
              <a:t>x</a:t>
            </a:r>
            <a:r>
              <a:rPr lang="zh-CN" altLang="en-US" sz="2400" b="1">
                <a:solidFill>
                  <a:schemeClr val="bg1"/>
                </a:solidFill>
                <a:ea typeface="宋体" panose="02010600030101010101" pitchFamily="2" charset="-122"/>
              </a:rPr>
              <a:t>＜</a:t>
            </a:r>
            <a:r>
              <a:rPr lang="en-US" altLang="zh-CN" sz="2400" b="1">
                <a:solidFill>
                  <a:schemeClr val="bg1"/>
                </a:solidFill>
                <a:ea typeface="宋体" panose="02010600030101010101" pitchFamily="2" charset="-122"/>
              </a:rPr>
              <a:t>+∞)</a:t>
            </a:r>
          </a:p>
        </p:txBody>
      </p:sp>
      <p:graphicFrame>
        <p:nvGraphicFramePr>
          <p:cNvPr id="1337352" name="Object 8"/>
          <p:cNvGraphicFramePr>
            <a:graphicFrameLocks noChangeAspect="1"/>
          </p:cNvGraphicFramePr>
          <p:nvPr/>
        </p:nvGraphicFramePr>
        <p:xfrm>
          <a:off x="482283" y="1895158"/>
          <a:ext cx="2019300" cy="468312"/>
        </p:xfrm>
        <a:graphic>
          <a:graphicData uri="http://schemas.openxmlformats.org/presentationml/2006/ole">
            <mc:AlternateContent xmlns:mc="http://schemas.openxmlformats.org/markup-compatibility/2006">
              <mc:Choice xmlns:v="urn:schemas-microsoft-com:vml" Requires="v">
                <p:oleObj spid="_x0000_s34852" name="Equation" r:id="rId6" imgW="15544800" imgH="4876800" progId="">
                  <p:embed/>
                </p:oleObj>
              </mc:Choice>
              <mc:Fallback>
                <p:oleObj name="Equation" r:id="rId6" imgW="15544800" imgH="4876800" progId="">
                  <p:embed/>
                  <p:pic>
                    <p:nvPicPr>
                      <p:cNvPr id="0" name="图片 33793"/>
                      <p:cNvPicPr>
                        <a:picLocks noChangeAspect="1"/>
                      </p:cNvPicPr>
                      <p:nvPr/>
                    </p:nvPicPr>
                    <p:blipFill>
                      <a:blip r:embed="rId7"/>
                      <a:stretch>
                        <a:fillRect/>
                      </a:stretch>
                    </p:blipFill>
                    <p:spPr>
                      <a:xfrm>
                        <a:off x="482283" y="1895158"/>
                        <a:ext cx="2019300" cy="468312"/>
                      </a:xfrm>
                      <a:prstGeom prst="rect">
                        <a:avLst/>
                      </a:prstGeom>
                      <a:noFill/>
                      <a:ln w="9525">
                        <a:noFill/>
                      </a:ln>
                    </p:spPr>
                  </p:pic>
                </p:oleObj>
              </mc:Fallback>
            </mc:AlternateContent>
          </a:graphicData>
        </a:graphic>
      </p:graphicFrame>
      <p:graphicFrame>
        <p:nvGraphicFramePr>
          <p:cNvPr id="1337353" name="Object 9"/>
          <p:cNvGraphicFramePr>
            <a:graphicFrameLocks noChangeAspect="1"/>
          </p:cNvGraphicFramePr>
          <p:nvPr/>
        </p:nvGraphicFramePr>
        <p:xfrm>
          <a:off x="304800" y="2133283"/>
          <a:ext cx="7921625" cy="1098550"/>
        </p:xfrm>
        <a:graphic>
          <a:graphicData uri="http://schemas.openxmlformats.org/presentationml/2006/ole">
            <mc:AlternateContent xmlns:mc="http://schemas.openxmlformats.org/markup-compatibility/2006">
              <mc:Choice xmlns:v="urn:schemas-microsoft-com:vml" Requires="v">
                <p:oleObj spid="_x0000_s34853" name="Equation" r:id="rId8" imgW="81076800" imgH="12192000" progId="">
                  <p:embed/>
                </p:oleObj>
              </mc:Choice>
              <mc:Fallback>
                <p:oleObj name="Equation" r:id="rId8" imgW="81076800" imgH="12192000" progId="">
                  <p:embed/>
                  <p:pic>
                    <p:nvPicPr>
                      <p:cNvPr id="0" name="图片 33794"/>
                      <p:cNvPicPr>
                        <a:picLocks noChangeAspect="1"/>
                      </p:cNvPicPr>
                      <p:nvPr/>
                    </p:nvPicPr>
                    <p:blipFill>
                      <a:blip r:embed="rId9"/>
                      <a:stretch>
                        <a:fillRect/>
                      </a:stretch>
                    </p:blipFill>
                    <p:spPr>
                      <a:xfrm>
                        <a:off x="304800" y="2133283"/>
                        <a:ext cx="7921625" cy="1098550"/>
                      </a:xfrm>
                      <a:prstGeom prst="rect">
                        <a:avLst/>
                      </a:prstGeom>
                      <a:noFill/>
                      <a:ln w="9525">
                        <a:noFill/>
                      </a:ln>
                    </p:spPr>
                  </p:pic>
                </p:oleObj>
              </mc:Fallback>
            </mc:AlternateContent>
          </a:graphicData>
        </a:graphic>
      </p:graphicFrame>
      <p:graphicFrame>
        <p:nvGraphicFramePr>
          <p:cNvPr id="1337354" name="Object 10"/>
          <p:cNvGraphicFramePr>
            <a:graphicFrameLocks noChangeAspect="1"/>
          </p:cNvGraphicFramePr>
          <p:nvPr/>
        </p:nvGraphicFramePr>
        <p:xfrm>
          <a:off x="1371600" y="2931478"/>
          <a:ext cx="5194300" cy="1265237"/>
        </p:xfrm>
        <a:graphic>
          <a:graphicData uri="http://schemas.openxmlformats.org/presentationml/2006/ole">
            <mc:AlternateContent xmlns:mc="http://schemas.openxmlformats.org/markup-compatibility/2006">
              <mc:Choice xmlns:v="urn:schemas-microsoft-com:vml" Requires="v">
                <p:oleObj spid="_x0000_s34854" name="Equation" r:id="rId10" imgW="46329600" imgH="11277600" progId="">
                  <p:embed/>
                </p:oleObj>
              </mc:Choice>
              <mc:Fallback>
                <p:oleObj name="Equation" r:id="rId10" imgW="46329600" imgH="11277600" progId="">
                  <p:embed/>
                  <p:pic>
                    <p:nvPicPr>
                      <p:cNvPr id="0" name="图片 33795"/>
                      <p:cNvPicPr>
                        <a:picLocks noChangeAspect="1"/>
                      </p:cNvPicPr>
                      <p:nvPr/>
                    </p:nvPicPr>
                    <p:blipFill>
                      <a:blip r:embed="rId11"/>
                      <a:stretch>
                        <a:fillRect/>
                      </a:stretch>
                    </p:blipFill>
                    <p:spPr>
                      <a:xfrm>
                        <a:off x="1371600" y="2931478"/>
                        <a:ext cx="5194300" cy="1265237"/>
                      </a:xfrm>
                      <a:prstGeom prst="rect">
                        <a:avLst/>
                      </a:prstGeom>
                      <a:noFill/>
                      <a:ln w="9525">
                        <a:noFill/>
                      </a:ln>
                    </p:spPr>
                  </p:pic>
                </p:oleObj>
              </mc:Fallback>
            </mc:AlternateContent>
          </a:graphicData>
        </a:graphic>
      </p:graphicFrame>
      <p:sp>
        <p:nvSpPr>
          <p:cNvPr id="1339396" name="Rectangle 4"/>
          <p:cNvSpPr>
            <a:spLocks noChangeArrowheads="1"/>
          </p:cNvSpPr>
          <p:nvPr/>
        </p:nvSpPr>
        <p:spPr bwMode="auto">
          <a:xfrm>
            <a:off x="304800" y="4648200"/>
            <a:ext cx="7945120" cy="3455670"/>
          </a:xfrm>
          <a:prstGeom prst="rect">
            <a:avLst/>
          </a:prstGeom>
          <a:solidFill>
            <a:srgbClr val="0000CC"/>
          </a:solidFill>
          <a:ln w="9525">
            <a:solidFill>
              <a:schemeClr val="tx1"/>
            </a:solidFill>
            <a:miter lim="800000"/>
          </a:ln>
          <a:effectLst/>
        </p:spPr>
        <p:txBody>
          <a:bodyPr wrap="none" anchor="ctr"/>
          <a:lstStyle/>
          <a:p>
            <a:endParaRPr lang="zh-CN" altLang="en-US"/>
          </a:p>
        </p:txBody>
      </p:sp>
      <p:graphicFrame>
        <p:nvGraphicFramePr>
          <p:cNvPr id="1339397" name="Object 5"/>
          <p:cNvGraphicFramePr>
            <a:graphicFrameLocks noChangeAspect="1"/>
          </p:cNvGraphicFramePr>
          <p:nvPr/>
        </p:nvGraphicFramePr>
        <p:xfrm>
          <a:off x="762000" y="5562283"/>
          <a:ext cx="3743325" cy="1430337"/>
        </p:xfrm>
        <a:graphic>
          <a:graphicData uri="http://schemas.openxmlformats.org/presentationml/2006/ole">
            <mc:AlternateContent xmlns:mc="http://schemas.openxmlformats.org/markup-compatibility/2006">
              <mc:Choice xmlns:v="urn:schemas-microsoft-com:vml" Requires="v">
                <p:oleObj spid="_x0000_s34855" name="Equation" r:id="rId12" imgW="27736800" imgH="10668000" progId="">
                  <p:embed/>
                </p:oleObj>
              </mc:Choice>
              <mc:Fallback>
                <p:oleObj name="Equation" r:id="rId12" imgW="27736800" imgH="10668000" progId="">
                  <p:embed/>
                  <p:pic>
                    <p:nvPicPr>
                      <p:cNvPr id="0" name="图片 34816"/>
                      <p:cNvPicPr>
                        <a:picLocks noChangeAspect="1"/>
                      </p:cNvPicPr>
                      <p:nvPr/>
                    </p:nvPicPr>
                    <p:blipFill>
                      <a:blip r:embed="rId13"/>
                      <a:stretch>
                        <a:fillRect/>
                      </a:stretch>
                    </p:blipFill>
                    <p:spPr>
                      <a:xfrm>
                        <a:off x="762000" y="5562283"/>
                        <a:ext cx="3743325" cy="1430337"/>
                      </a:xfrm>
                      <a:prstGeom prst="rect">
                        <a:avLst/>
                      </a:prstGeom>
                      <a:noFill/>
                      <a:ln w="9525">
                        <a:noFill/>
                      </a:ln>
                    </p:spPr>
                  </p:pic>
                </p:oleObj>
              </mc:Fallback>
            </mc:AlternateContent>
          </a:graphicData>
        </a:graphic>
      </p:graphicFrame>
      <p:graphicFrame>
        <p:nvGraphicFramePr>
          <p:cNvPr id="1339398" name="Object 6"/>
          <p:cNvGraphicFramePr>
            <a:graphicFrameLocks noChangeAspect="1"/>
          </p:cNvGraphicFramePr>
          <p:nvPr/>
        </p:nvGraphicFramePr>
        <p:xfrm>
          <a:off x="990600" y="4114483"/>
          <a:ext cx="6408738" cy="1711325"/>
        </p:xfrm>
        <a:graphic>
          <a:graphicData uri="http://schemas.openxmlformats.org/presentationml/2006/ole">
            <mc:AlternateContent xmlns:mc="http://schemas.openxmlformats.org/markup-compatibility/2006">
              <mc:Choice xmlns:v="urn:schemas-microsoft-com:vml" Requires="v">
                <p:oleObj spid="_x0000_s34856" name="Equation" r:id="rId14" imgW="47853600" imgH="12801600" progId="">
                  <p:embed/>
                </p:oleObj>
              </mc:Choice>
              <mc:Fallback>
                <p:oleObj name="Equation" r:id="rId14" imgW="47853600" imgH="12801600" progId="">
                  <p:embed/>
                  <p:pic>
                    <p:nvPicPr>
                      <p:cNvPr id="0" name="图片 34817"/>
                      <p:cNvPicPr>
                        <a:picLocks noChangeAspect="1"/>
                      </p:cNvPicPr>
                      <p:nvPr/>
                    </p:nvPicPr>
                    <p:blipFill>
                      <a:blip r:embed="rId15"/>
                      <a:stretch>
                        <a:fillRect/>
                      </a:stretch>
                    </p:blipFill>
                    <p:spPr>
                      <a:xfrm>
                        <a:off x="990600" y="4114483"/>
                        <a:ext cx="6408738" cy="1711325"/>
                      </a:xfrm>
                      <a:prstGeom prst="rect">
                        <a:avLst/>
                      </a:prstGeom>
                      <a:noFill/>
                      <a:ln w="9525">
                        <a:noFill/>
                      </a:ln>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337351"/>
                                        </p:tgtEl>
                                        <p:attrNameLst>
                                          <p:attrName>style.visibility</p:attrName>
                                        </p:attrNameLst>
                                      </p:cBhvr>
                                      <p:to>
                                        <p:strVal val="visible"/>
                                      </p:to>
                                    </p:set>
                                    <p:animEffect transition="in" filter="wipe(left)">
                                      <p:cBhvr>
                                        <p:cTn id="7" dur="500"/>
                                        <p:tgtEl>
                                          <p:spTgt spid="133735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337353"/>
                                        </p:tgtEl>
                                        <p:attrNameLst>
                                          <p:attrName>style.visibility</p:attrName>
                                        </p:attrNameLst>
                                      </p:cBhvr>
                                      <p:to>
                                        <p:strVal val="visible"/>
                                      </p:to>
                                    </p:set>
                                    <p:anim calcmode="lin" valueType="num">
                                      <p:cBhvr additive="base">
                                        <p:cTn id="12" dur="500" fill="hold"/>
                                        <p:tgtEl>
                                          <p:spTgt spid="1337353"/>
                                        </p:tgtEl>
                                        <p:attrNameLst>
                                          <p:attrName>ppt_x</p:attrName>
                                        </p:attrNameLst>
                                      </p:cBhvr>
                                      <p:tavLst>
                                        <p:tav tm="0">
                                          <p:val>
                                            <p:strVal val="0-#ppt_w/2"/>
                                          </p:val>
                                        </p:tav>
                                        <p:tav tm="100000">
                                          <p:val>
                                            <p:strVal val="#ppt_x"/>
                                          </p:val>
                                        </p:tav>
                                      </p:tavLst>
                                    </p:anim>
                                    <p:anim calcmode="lin" valueType="num">
                                      <p:cBhvr additive="base">
                                        <p:cTn id="13" dur="500" fill="hold"/>
                                        <p:tgtEl>
                                          <p:spTgt spid="133735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1337354"/>
                                        </p:tgtEl>
                                        <p:attrNameLst>
                                          <p:attrName>style.visibility</p:attrName>
                                        </p:attrNameLst>
                                      </p:cBhvr>
                                      <p:to>
                                        <p:strVal val="visible"/>
                                      </p:to>
                                    </p:set>
                                    <p:animEffect transition="in" filter="wipe(left)">
                                      <p:cBhvr>
                                        <p:cTn id="18" dur="500"/>
                                        <p:tgtEl>
                                          <p:spTgt spid="1337354"/>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1339398"/>
                                        </p:tgtEl>
                                        <p:attrNameLst>
                                          <p:attrName>style.visibility</p:attrName>
                                        </p:attrNameLst>
                                      </p:cBhvr>
                                      <p:to>
                                        <p:strVal val="visible"/>
                                      </p:to>
                                    </p:set>
                                    <p:animEffect transition="in" filter="wipe(left)">
                                      <p:cBhvr>
                                        <p:cTn id="23" dur="500"/>
                                        <p:tgtEl>
                                          <p:spTgt spid="1339398"/>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1339397"/>
                                        </p:tgtEl>
                                        <p:attrNameLst>
                                          <p:attrName>style.visibility</p:attrName>
                                        </p:attrNameLst>
                                      </p:cBhvr>
                                      <p:to>
                                        <p:strVal val="visible"/>
                                      </p:to>
                                    </p:set>
                                    <p:animEffect transition="in" filter="wipe(left)">
                                      <p:cBhvr>
                                        <p:cTn id="28" dur="500"/>
                                        <p:tgtEl>
                                          <p:spTgt spid="13393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7351" grpId="0" bldLvl="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5800" y="702469"/>
            <a:ext cx="7772400" cy="6155531"/>
          </a:xfrm>
          <a:prstGeom prst="rect">
            <a:avLst/>
          </a:prstGeom>
        </p:spPr>
        <p:txBody>
          <a:bodyPr vert="horz" wrap="square" lIns="0" tIns="0" rIns="0" bIns="0" rtlCol="0">
            <a:spAutoFit/>
          </a:bodyPr>
          <a:lstStyle/>
          <a:p>
            <a:r>
              <a:rPr sz="2000" dirty="0">
                <a:latin typeface="微软雅黑" panose="020B0503020204020204" charset="-122"/>
                <a:cs typeface="微软雅黑" panose="020B0503020204020204" charset="-122"/>
              </a:rPr>
              <a:t>R</a:t>
            </a:r>
            <a:r>
              <a:rPr sz="2000" spc="-5" dirty="0"/>
              <a:t>语言的各种分布函数</a:t>
            </a:r>
            <a:br>
              <a:rPr lang="en-US" sz="2000" spc="-5" dirty="0"/>
            </a:br>
            <a:r>
              <a:rPr lang="en-US" sz="2000" dirty="0" err="1"/>
              <a:t>rnorm</a:t>
            </a:r>
            <a:r>
              <a:rPr lang="en-US" sz="2000" dirty="0"/>
              <a:t>(n, mean=0, </a:t>
            </a:r>
            <a:r>
              <a:rPr lang="en-US" sz="2000" dirty="0" err="1"/>
              <a:t>sd</a:t>
            </a:r>
            <a:r>
              <a:rPr lang="en-US" sz="2000" dirty="0"/>
              <a:t>=1)</a:t>
            </a:r>
            <a:r>
              <a:rPr lang="en-US" sz="2000" b="0" dirty="0"/>
              <a:t> </a:t>
            </a:r>
            <a:r>
              <a:rPr lang="zh-CN" altLang="en-US" sz="2000" b="0" dirty="0"/>
              <a:t>高斯（正态）分布</a:t>
            </a:r>
            <a:br>
              <a:rPr lang="zh-CN" altLang="en-US" sz="2000" b="0" dirty="0"/>
            </a:br>
            <a:r>
              <a:rPr lang="en-US" sz="2000" dirty="0" err="1"/>
              <a:t>rexp</a:t>
            </a:r>
            <a:r>
              <a:rPr lang="en-US" sz="2000" dirty="0"/>
              <a:t>(n, rate=1) </a:t>
            </a:r>
            <a:r>
              <a:rPr lang="zh-CN" altLang="en-US" sz="2000" b="0" dirty="0"/>
              <a:t>指数分布</a:t>
            </a:r>
            <a:br>
              <a:rPr lang="zh-CN" altLang="en-US" sz="2000" b="0" dirty="0"/>
            </a:br>
            <a:r>
              <a:rPr lang="en-US" sz="2000" dirty="0" err="1"/>
              <a:t>rgamma</a:t>
            </a:r>
            <a:r>
              <a:rPr lang="en-US" sz="2000" dirty="0"/>
              <a:t>(n, shape, scale=1)</a:t>
            </a:r>
            <a:r>
              <a:rPr lang="en-US" sz="2000" b="0" dirty="0"/>
              <a:t> </a:t>
            </a:r>
            <a:r>
              <a:rPr lang="el-GR" sz="2000" b="0" dirty="0"/>
              <a:t>γ</a:t>
            </a:r>
            <a:r>
              <a:rPr lang="zh-CN" altLang="en-US" sz="2000" b="0" dirty="0"/>
              <a:t>分布　</a:t>
            </a:r>
            <a:br>
              <a:rPr lang="zh-CN" altLang="en-US" sz="2000" b="0" dirty="0"/>
            </a:br>
            <a:r>
              <a:rPr lang="en-US" sz="2000" dirty="0" err="1"/>
              <a:t>rpois</a:t>
            </a:r>
            <a:r>
              <a:rPr lang="en-US" sz="2000" dirty="0"/>
              <a:t>(n, lambda)</a:t>
            </a:r>
            <a:r>
              <a:rPr lang="en-US" sz="2000" b="0" dirty="0"/>
              <a:t> Poisson</a:t>
            </a:r>
            <a:r>
              <a:rPr lang="zh-CN" altLang="en-US" sz="2000" b="0" dirty="0"/>
              <a:t>分布</a:t>
            </a:r>
            <a:br>
              <a:rPr lang="zh-CN" altLang="en-US" sz="2000" b="0" dirty="0"/>
            </a:br>
            <a:r>
              <a:rPr lang="en-US" sz="2000" dirty="0" err="1"/>
              <a:t>rweibull</a:t>
            </a:r>
            <a:r>
              <a:rPr lang="en-US" sz="2000" dirty="0"/>
              <a:t>(n, shape, scale=1)</a:t>
            </a:r>
            <a:r>
              <a:rPr lang="en-US" sz="2000" b="0" dirty="0"/>
              <a:t> </a:t>
            </a:r>
            <a:r>
              <a:rPr lang="en-US" sz="2000" b="0" dirty="0" err="1"/>
              <a:t>Weibull</a:t>
            </a:r>
            <a:r>
              <a:rPr lang="zh-CN" altLang="en-US" sz="2000" b="0" dirty="0"/>
              <a:t>分布　</a:t>
            </a:r>
            <a:br>
              <a:rPr lang="zh-CN" altLang="en-US" sz="2000" b="0" dirty="0"/>
            </a:br>
            <a:r>
              <a:rPr lang="en-US" sz="2000" dirty="0" err="1"/>
              <a:t>rcauchy</a:t>
            </a:r>
            <a:r>
              <a:rPr lang="en-US" sz="2000" dirty="0"/>
              <a:t>(n, location=0, scale=1)</a:t>
            </a:r>
            <a:r>
              <a:rPr lang="en-US" sz="2000" b="0" dirty="0"/>
              <a:t> Cauchy</a:t>
            </a:r>
            <a:r>
              <a:rPr lang="zh-CN" altLang="en-US" sz="2000" b="0" dirty="0"/>
              <a:t>分布　</a:t>
            </a:r>
            <a:br>
              <a:rPr lang="zh-CN" altLang="en-US" sz="2000" b="0" dirty="0"/>
            </a:br>
            <a:r>
              <a:rPr lang="en-US" sz="2000" dirty="0" err="1"/>
              <a:t>rbeta</a:t>
            </a:r>
            <a:r>
              <a:rPr lang="en-US" sz="2000" dirty="0"/>
              <a:t>(n, shape1, shape2)</a:t>
            </a:r>
            <a:r>
              <a:rPr lang="en-US" sz="2000" b="0" dirty="0"/>
              <a:t> </a:t>
            </a:r>
            <a:r>
              <a:rPr lang="el-GR" sz="2000" b="0" dirty="0"/>
              <a:t>β</a:t>
            </a:r>
            <a:r>
              <a:rPr lang="zh-CN" altLang="en-US" sz="2000" b="0" dirty="0"/>
              <a:t>分布　</a:t>
            </a:r>
            <a:br>
              <a:rPr lang="zh-CN" altLang="en-US" sz="2000" b="0" dirty="0"/>
            </a:br>
            <a:r>
              <a:rPr lang="en-US" sz="2000" dirty="0" err="1"/>
              <a:t>rt</a:t>
            </a:r>
            <a:r>
              <a:rPr lang="en-US" sz="2000" dirty="0"/>
              <a:t>(n, </a:t>
            </a:r>
            <a:r>
              <a:rPr lang="en-US" sz="2000" dirty="0" err="1"/>
              <a:t>df</a:t>
            </a:r>
            <a:r>
              <a:rPr lang="en-US" sz="2000" dirty="0"/>
              <a:t>)</a:t>
            </a:r>
            <a:r>
              <a:rPr lang="en-US" sz="2000" b="0" dirty="0"/>
              <a:t> t</a:t>
            </a:r>
            <a:r>
              <a:rPr lang="zh-CN" altLang="en-US" sz="2000" b="0" dirty="0"/>
              <a:t>分布　</a:t>
            </a:r>
            <a:br>
              <a:rPr lang="zh-CN" altLang="en-US" sz="2000" b="0" dirty="0"/>
            </a:br>
            <a:r>
              <a:rPr lang="en-US" sz="2000" dirty="0" err="1"/>
              <a:t>rf</a:t>
            </a:r>
            <a:r>
              <a:rPr lang="en-US" sz="2000" dirty="0"/>
              <a:t>(n, df1, df2)</a:t>
            </a:r>
            <a:r>
              <a:rPr lang="en-US" sz="2000" b="0" dirty="0"/>
              <a:t> F</a:t>
            </a:r>
            <a:r>
              <a:rPr lang="zh-CN" altLang="en-US" sz="2000" b="0" dirty="0"/>
              <a:t>分布　</a:t>
            </a:r>
            <a:br>
              <a:rPr lang="zh-CN" altLang="en-US" sz="2000" b="0" dirty="0"/>
            </a:br>
            <a:r>
              <a:rPr lang="en-US" sz="2000" dirty="0" err="1"/>
              <a:t>rchisq</a:t>
            </a:r>
            <a:r>
              <a:rPr lang="en-US" sz="2000" dirty="0"/>
              <a:t>(n, </a:t>
            </a:r>
            <a:r>
              <a:rPr lang="en-US" sz="2000" dirty="0" err="1"/>
              <a:t>df</a:t>
            </a:r>
            <a:r>
              <a:rPr lang="en-US" sz="2000" dirty="0"/>
              <a:t>)</a:t>
            </a:r>
            <a:r>
              <a:rPr lang="en-US" sz="2000" b="0" dirty="0"/>
              <a:t> </a:t>
            </a:r>
            <a:r>
              <a:rPr lang="el-GR" sz="2000" b="0" dirty="0"/>
              <a:t>χ 2 </a:t>
            </a:r>
            <a:r>
              <a:rPr lang="zh-CN" altLang="en-US" sz="2000" b="0" dirty="0"/>
              <a:t>分布</a:t>
            </a:r>
            <a:br>
              <a:rPr lang="zh-CN" altLang="en-US" sz="2000" b="0" dirty="0"/>
            </a:br>
            <a:r>
              <a:rPr lang="en-US" sz="2000" dirty="0" err="1"/>
              <a:t>rbinom</a:t>
            </a:r>
            <a:r>
              <a:rPr lang="en-US" sz="2000" dirty="0"/>
              <a:t>(n, size, </a:t>
            </a:r>
            <a:r>
              <a:rPr lang="en-US" sz="2000" dirty="0" err="1"/>
              <a:t>prob</a:t>
            </a:r>
            <a:r>
              <a:rPr lang="en-US" sz="2000" dirty="0"/>
              <a:t>)</a:t>
            </a:r>
            <a:r>
              <a:rPr lang="zh-CN" altLang="en-US" sz="2000" b="0" dirty="0"/>
              <a:t>二项分布 </a:t>
            </a:r>
            <a:br>
              <a:rPr lang="zh-CN" altLang="en-US" sz="2000" b="0" dirty="0"/>
            </a:br>
            <a:r>
              <a:rPr lang="en-US" sz="2000" dirty="0" err="1"/>
              <a:t>rgeom</a:t>
            </a:r>
            <a:r>
              <a:rPr lang="en-US" sz="2000" dirty="0"/>
              <a:t>(n, </a:t>
            </a:r>
            <a:r>
              <a:rPr lang="en-US" sz="2000" dirty="0" err="1"/>
              <a:t>prob</a:t>
            </a:r>
            <a:r>
              <a:rPr lang="en-US" sz="2000" dirty="0"/>
              <a:t>)</a:t>
            </a:r>
            <a:r>
              <a:rPr lang="zh-CN" altLang="en-US" sz="2000" b="0" dirty="0"/>
              <a:t>几何分布</a:t>
            </a:r>
            <a:br>
              <a:rPr lang="zh-CN" altLang="en-US" sz="2000" b="0" dirty="0"/>
            </a:br>
            <a:r>
              <a:rPr lang="en-US" sz="2000" dirty="0" err="1"/>
              <a:t>rhyper</a:t>
            </a:r>
            <a:r>
              <a:rPr lang="en-US" sz="2000" dirty="0"/>
              <a:t>(</a:t>
            </a:r>
            <a:r>
              <a:rPr lang="en-US" sz="2000" dirty="0" err="1"/>
              <a:t>nn</a:t>
            </a:r>
            <a:r>
              <a:rPr lang="en-US" sz="2000" dirty="0"/>
              <a:t>, m, n, k) </a:t>
            </a:r>
            <a:r>
              <a:rPr lang="en-US" sz="2000" b="0" dirty="0"/>
              <a:t></a:t>
            </a:r>
            <a:r>
              <a:rPr lang="zh-CN" altLang="en-US" sz="2000" b="0" dirty="0"/>
              <a:t>超几何分布</a:t>
            </a:r>
            <a:br>
              <a:rPr lang="zh-CN" altLang="en-US" sz="2000" b="0" dirty="0"/>
            </a:br>
            <a:r>
              <a:rPr lang="en-US" sz="2000" dirty="0" err="1"/>
              <a:t>rlogis</a:t>
            </a:r>
            <a:r>
              <a:rPr lang="en-US" sz="2000" dirty="0"/>
              <a:t>(n, location=0, scale=1)</a:t>
            </a:r>
            <a:r>
              <a:rPr lang="en-US" sz="2000" b="0" dirty="0"/>
              <a:t> logistic</a:t>
            </a:r>
            <a:r>
              <a:rPr lang="zh-CN" altLang="en-US" sz="2000" b="0" dirty="0"/>
              <a:t>分布</a:t>
            </a:r>
            <a:br>
              <a:rPr lang="zh-CN" altLang="en-US" sz="2000" b="0" dirty="0"/>
            </a:br>
            <a:r>
              <a:rPr lang="en-US" sz="2000" dirty="0" err="1"/>
              <a:t>rlnorm</a:t>
            </a:r>
            <a:r>
              <a:rPr lang="en-US" sz="2000" dirty="0"/>
              <a:t>(n, </a:t>
            </a:r>
            <a:r>
              <a:rPr lang="en-US" sz="2000" dirty="0" err="1"/>
              <a:t>meanlog</a:t>
            </a:r>
            <a:r>
              <a:rPr lang="en-US" sz="2000" dirty="0"/>
              <a:t>=0, </a:t>
            </a:r>
            <a:r>
              <a:rPr lang="en-US" sz="2000" dirty="0" err="1"/>
              <a:t>sdlog</a:t>
            </a:r>
            <a:r>
              <a:rPr lang="en-US" sz="2000" dirty="0"/>
              <a:t>=1)</a:t>
            </a:r>
            <a:r>
              <a:rPr lang="zh-CN" altLang="en-US" sz="2000" b="0" dirty="0"/>
              <a:t>对数正态</a:t>
            </a:r>
            <a:br>
              <a:rPr lang="zh-CN" altLang="en-US" sz="2000" b="0" dirty="0"/>
            </a:br>
            <a:r>
              <a:rPr lang="en-US" sz="2000" dirty="0" err="1"/>
              <a:t>rnbinom</a:t>
            </a:r>
            <a:r>
              <a:rPr lang="en-US" sz="2000" dirty="0"/>
              <a:t>(n, size, </a:t>
            </a:r>
            <a:r>
              <a:rPr lang="en-US" sz="2000" dirty="0" err="1"/>
              <a:t>prob</a:t>
            </a:r>
            <a:r>
              <a:rPr lang="en-US" sz="2000" dirty="0"/>
              <a:t>)</a:t>
            </a:r>
            <a:r>
              <a:rPr lang="zh-CN" altLang="en-US" sz="2000" b="0" dirty="0"/>
              <a:t>负二项分布</a:t>
            </a:r>
            <a:br>
              <a:rPr lang="zh-CN" altLang="en-US" sz="2000" b="0" dirty="0"/>
            </a:br>
            <a:r>
              <a:rPr lang="en-US" sz="2000" dirty="0" err="1"/>
              <a:t>runif</a:t>
            </a:r>
            <a:r>
              <a:rPr lang="en-US" sz="2000" dirty="0"/>
              <a:t>(n, min=0, max=1)</a:t>
            </a:r>
            <a:r>
              <a:rPr lang="zh-CN" altLang="en-US" sz="2000" b="0" dirty="0"/>
              <a:t>均匀分布</a:t>
            </a:r>
            <a:br>
              <a:rPr lang="zh-CN" altLang="en-US" sz="2000" b="0" dirty="0"/>
            </a:br>
            <a:r>
              <a:rPr lang="en-US" sz="2000" dirty="0" err="1"/>
              <a:t>rwilcox</a:t>
            </a:r>
            <a:r>
              <a:rPr lang="en-US" sz="2000" dirty="0"/>
              <a:t>(</a:t>
            </a:r>
            <a:r>
              <a:rPr lang="en-US" sz="2000" dirty="0" err="1"/>
              <a:t>nn</a:t>
            </a:r>
            <a:r>
              <a:rPr lang="en-US" sz="2000" dirty="0"/>
              <a:t>, m, n), </a:t>
            </a:r>
            <a:r>
              <a:rPr lang="en-US" sz="2000" dirty="0" err="1"/>
              <a:t>rsignrank</a:t>
            </a:r>
            <a:r>
              <a:rPr lang="en-US" sz="2000" dirty="0"/>
              <a:t>(</a:t>
            </a:r>
            <a:r>
              <a:rPr lang="en-US" sz="2000" dirty="0" err="1"/>
              <a:t>nn</a:t>
            </a:r>
            <a:r>
              <a:rPr lang="en-US" sz="2000" dirty="0"/>
              <a:t>, n)</a:t>
            </a:r>
            <a:r>
              <a:rPr lang="en-US" sz="2000" b="0" dirty="0"/>
              <a:t> </a:t>
            </a:r>
            <a:r>
              <a:rPr lang="en-US" sz="2000" b="0" dirty="0" err="1"/>
              <a:t>Wilcoxon</a:t>
            </a:r>
            <a:r>
              <a:rPr lang="zh-CN" altLang="en-US" sz="2000" b="0" dirty="0"/>
              <a:t>分布</a:t>
            </a:r>
            <a:br>
              <a:rPr lang="zh-CN" altLang="en-US" sz="2000" b="0" dirty="0"/>
            </a:br>
            <a:endParaRPr sz="2000" spc="-5"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文本占位符 2"/>
          <p:cNvSpPr>
            <a:spLocks noGrp="1"/>
          </p:cNvSpPr>
          <p:nvPr>
            <p:ph type="body" idx="1"/>
          </p:nvPr>
        </p:nvSpPr>
        <p:spPr>
          <a:xfrm>
            <a:off x="304800" y="228600"/>
            <a:ext cx="8072119" cy="4724400"/>
          </a:xfrm>
        </p:spPr>
        <p:txBody>
          <a:bodyPr/>
          <a:lstStyle/>
          <a:p>
            <a:endParaRPr lang="en-US" altLang="zh-CN" dirty="0"/>
          </a:p>
          <a:p>
            <a:r>
              <a:rPr lang="en-US" altLang="zh-CN" dirty="0"/>
              <a:t>&gt; x1 &lt;- </a:t>
            </a:r>
            <a:r>
              <a:rPr lang="en-US" altLang="zh-CN" dirty="0" err="1"/>
              <a:t>rnbinom</a:t>
            </a:r>
            <a:r>
              <a:rPr lang="en-US" altLang="zh-CN" dirty="0"/>
              <a:t>(500, mu = 4, size = 1)</a:t>
            </a:r>
          </a:p>
          <a:p>
            <a:r>
              <a:rPr lang="en-US" altLang="zh-CN" dirty="0"/>
              <a:t>&gt; x2 &lt;- </a:t>
            </a:r>
            <a:r>
              <a:rPr lang="en-US" altLang="zh-CN" dirty="0" err="1"/>
              <a:t>rnbinom</a:t>
            </a:r>
            <a:r>
              <a:rPr lang="en-US" altLang="zh-CN" dirty="0"/>
              <a:t>(500, mu = 4, size = 10)</a:t>
            </a:r>
          </a:p>
          <a:p>
            <a:r>
              <a:rPr lang="en-US" altLang="zh-CN" dirty="0"/>
              <a:t>&gt; x3 &lt;- </a:t>
            </a:r>
            <a:r>
              <a:rPr lang="en-US" altLang="zh-CN" dirty="0" err="1"/>
              <a:t>rnbinom</a:t>
            </a:r>
            <a:r>
              <a:rPr lang="en-US" altLang="zh-CN" dirty="0"/>
              <a:t>(500, mu = 4, size = 100)</a:t>
            </a:r>
          </a:p>
          <a:p>
            <a:r>
              <a:rPr lang="en-US" altLang="zh-CN" dirty="0"/>
              <a:t>&gt; h1 &lt;- </a:t>
            </a:r>
            <a:r>
              <a:rPr lang="en-US" altLang="zh-CN" dirty="0" err="1"/>
              <a:t>hist</a:t>
            </a:r>
            <a:r>
              <a:rPr lang="en-US" altLang="zh-CN" dirty="0"/>
              <a:t>(x1, breaks = 20, plot = FALSE)</a:t>
            </a:r>
          </a:p>
          <a:p>
            <a:r>
              <a:rPr lang="en-US" altLang="zh-CN" dirty="0"/>
              <a:t>&gt; h2 &lt;- </a:t>
            </a:r>
            <a:r>
              <a:rPr lang="en-US" altLang="zh-CN" dirty="0" err="1"/>
              <a:t>hist</a:t>
            </a:r>
            <a:r>
              <a:rPr lang="en-US" altLang="zh-CN" dirty="0"/>
              <a:t>(x2, breaks = h1$breaks, plot = FALSE)</a:t>
            </a:r>
          </a:p>
          <a:p>
            <a:r>
              <a:rPr lang="en-US" altLang="zh-CN" dirty="0"/>
              <a:t>&gt; h3 &lt;- </a:t>
            </a:r>
            <a:r>
              <a:rPr lang="en-US" altLang="zh-CN" dirty="0" err="1"/>
              <a:t>hist</a:t>
            </a:r>
            <a:r>
              <a:rPr lang="en-US" altLang="zh-CN" dirty="0"/>
              <a:t>(x3, breaks = h1$breaks, plot = FALSE)</a:t>
            </a:r>
          </a:p>
          <a:p>
            <a:r>
              <a:rPr lang="en-US" altLang="zh-CN" dirty="0"/>
              <a:t>&gt; </a:t>
            </a:r>
            <a:r>
              <a:rPr lang="en-US" altLang="zh-CN" dirty="0" err="1"/>
              <a:t>barplot</a:t>
            </a:r>
            <a:r>
              <a:rPr lang="en-US" altLang="zh-CN" dirty="0"/>
              <a:t>(</a:t>
            </a:r>
            <a:r>
              <a:rPr lang="en-US" altLang="zh-CN" dirty="0" err="1"/>
              <a:t>rbind</a:t>
            </a:r>
            <a:r>
              <a:rPr lang="en-US" altLang="zh-CN" dirty="0"/>
              <a:t>(h1$counts, h2$counts, h3$counts),</a:t>
            </a:r>
          </a:p>
          <a:p>
            <a:r>
              <a:rPr lang="en-US" altLang="zh-CN" dirty="0"/>
              <a:t>+         beside = TRUE, </a:t>
            </a:r>
            <a:r>
              <a:rPr lang="en-US" altLang="zh-CN" dirty="0" err="1"/>
              <a:t>col</a:t>
            </a:r>
            <a:r>
              <a:rPr lang="en-US" altLang="zh-CN" dirty="0"/>
              <a:t> = c("</a:t>
            </a:r>
            <a:r>
              <a:rPr lang="en-US" altLang="zh-CN" dirty="0" err="1"/>
              <a:t>red","blue","cyan</a:t>
            </a:r>
            <a:r>
              <a:rPr lang="en-US" altLang="zh-CN" dirty="0"/>
              <a:t>"),</a:t>
            </a:r>
          </a:p>
          <a:p>
            <a:r>
              <a:rPr lang="en-US" altLang="zh-CN" dirty="0"/>
              <a:t>+         names.arg = round(h1$breaks[-length(h1$breaks)]))</a:t>
            </a:r>
            <a:endParaRPr lang="zh-CN" altLang="en-US" dirty="0"/>
          </a:p>
        </p:txBody>
      </p:sp>
      <p:sp>
        <p:nvSpPr>
          <p:cNvPr id="4" name="灯片编号占位符 3"/>
          <p:cNvSpPr>
            <a:spLocks noGrp="1"/>
          </p:cNvSpPr>
          <p:nvPr>
            <p:ph type="sldNum" sz="quarter" idx="7"/>
          </p:nvPr>
        </p:nvSpPr>
        <p:spPr/>
        <p:txBody>
          <a:bodyPr/>
          <a:lstStyle/>
          <a:p>
            <a:pPr marL="80010">
              <a:lnSpc>
                <a:spcPct val="100000"/>
              </a:lnSpc>
            </a:pPr>
            <a:fld id="{81D60167-4931-47E6-BA6A-407CBD079E47}" type="slidenum">
              <a:rPr lang="en-US" altLang="zh-CN" smtClean="0"/>
              <a:t>49</a:t>
            </a:fld>
            <a:endParaRPr lang="en-US" altLang="zh-CN" dirty="0"/>
          </a:p>
        </p:txBody>
      </p:sp>
      <p:pic>
        <p:nvPicPr>
          <p:cNvPr id="697347" name="Picture 3" descr="C:\Users\Administrator\AppData\Roaming\Tencent\Users\61330758\QQ\WinTemp\RichOle\4HV@)]@~N(I`MOPCKKGQPZR.png"/>
          <p:cNvPicPr>
            <a:picLocks noChangeAspect="1" noChangeArrowheads="1"/>
          </p:cNvPicPr>
          <p:nvPr/>
        </p:nvPicPr>
        <p:blipFill>
          <a:blip r:embed="rId2" cstate="print"/>
          <a:srcRect/>
          <a:stretch>
            <a:fillRect/>
          </a:stretch>
        </p:blipFill>
        <p:spPr bwMode="auto">
          <a:xfrm>
            <a:off x="5105400" y="3497234"/>
            <a:ext cx="3248025" cy="336076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bwMode="auto">
          <a:xfrm>
            <a:off x="228600" y="131762"/>
            <a:ext cx="8229600" cy="553998"/>
          </a:xfrm>
          <a:noFill/>
          <a:ln>
            <a:miter lim="800000"/>
          </a:ln>
        </p:spPr>
        <p:txBody>
          <a:bodyPr vert="horz" wrap="square" lIns="91440" tIns="45720" rIns="91440" bIns="45720" numCol="1" anchor="t" anchorCtr="0" compatLnSpc="1"/>
          <a:lstStyle/>
          <a:p>
            <a:pPr eaLnBrk="1" hangingPunct="1"/>
            <a:endParaRPr lang="zh-CN" altLang="en-US" b="1" dirty="0">
              <a:ea typeface="宋体" panose="02010600030101010101" pitchFamily="2" charset="-122"/>
            </a:endParaRPr>
          </a:p>
        </p:txBody>
      </p:sp>
      <p:sp>
        <p:nvSpPr>
          <p:cNvPr id="44036" name="Rectangle 4"/>
          <p:cNvSpPr>
            <a:spLocks noChangeArrowheads="1"/>
          </p:cNvSpPr>
          <p:nvPr/>
        </p:nvSpPr>
        <p:spPr bwMode="auto">
          <a:xfrm>
            <a:off x="381000" y="428963"/>
            <a:ext cx="6096000" cy="719137"/>
          </a:xfrm>
          <a:prstGeom prst="rect">
            <a:avLst/>
          </a:prstGeom>
          <a:noFill/>
          <a:ln w="9525">
            <a:noFill/>
            <a:miter lim="800000"/>
          </a:ln>
        </p:spPr>
        <p:txBody>
          <a:bodyPr/>
          <a:lstStyle/>
          <a:p>
            <a:r>
              <a:rPr lang="zh-CN" altLang="en-US" sz="4000" b="1" dirty="0">
                <a:solidFill>
                  <a:srgbClr val="0000CC"/>
                </a:solidFill>
                <a:ea typeface="宋体" panose="02010600030101010101" pitchFamily="2" charset="-122"/>
              </a:rPr>
              <a:t>古典概率</a:t>
            </a:r>
            <a:r>
              <a:rPr lang="en-US" altLang="zh-CN" sz="4000" b="1" dirty="0">
                <a:solidFill>
                  <a:srgbClr val="0000CC"/>
                </a:solidFill>
                <a:ea typeface="宋体" panose="02010600030101010101" pitchFamily="2" charset="-122"/>
              </a:rPr>
              <a:t>:</a:t>
            </a:r>
            <a:r>
              <a:rPr lang="zh-CN" altLang="en-US" sz="4000" b="1" dirty="0"/>
              <a:t>几何概率</a:t>
            </a:r>
            <a:endParaRPr lang="zh-CN" altLang="en-US" sz="4000" b="1" dirty="0">
              <a:solidFill>
                <a:srgbClr val="0000CC"/>
              </a:solidFill>
              <a:ea typeface="宋体" panose="02010600030101010101" pitchFamily="2" charset="-122"/>
            </a:endParaRPr>
          </a:p>
        </p:txBody>
      </p:sp>
      <p:graphicFrame>
        <p:nvGraphicFramePr>
          <p:cNvPr id="724997" name="Object 5"/>
          <p:cNvGraphicFramePr>
            <a:graphicFrameLocks noChangeAspect="1"/>
          </p:cNvGraphicFramePr>
          <p:nvPr>
            <p:extLst>
              <p:ext uri="{D42A27DB-BD31-4B8C-83A1-F6EECF244321}">
                <p14:modId xmlns:p14="http://schemas.microsoft.com/office/powerpoint/2010/main" val="2664154825"/>
              </p:ext>
            </p:extLst>
          </p:nvPr>
        </p:nvGraphicFramePr>
        <p:xfrm>
          <a:off x="381000" y="1345176"/>
          <a:ext cx="6784975" cy="1033462"/>
        </p:xfrm>
        <a:graphic>
          <a:graphicData uri="http://schemas.openxmlformats.org/presentationml/2006/ole">
            <mc:AlternateContent xmlns:mc="http://schemas.openxmlformats.org/markup-compatibility/2006">
              <mc:Choice xmlns:v="urn:schemas-microsoft-com:vml" Requires="v">
                <p:oleObj spid="_x0000_s25617" name="Equation" r:id="rId4" imgW="68884800" imgH="10972800" progId="">
                  <p:embed/>
                </p:oleObj>
              </mc:Choice>
              <mc:Fallback>
                <p:oleObj name="Equation" r:id="rId4" imgW="68884800" imgH="10972800" progId="">
                  <p:embed/>
                  <p:pic>
                    <p:nvPicPr>
                      <p:cNvPr id="0" name="Object 5"/>
                      <p:cNvPicPr>
                        <a:picLocks noChangeAspect="1"/>
                      </p:cNvPicPr>
                      <p:nvPr/>
                    </p:nvPicPr>
                    <p:blipFill>
                      <a:blip r:embed="rId5"/>
                      <a:stretch>
                        <a:fillRect/>
                      </a:stretch>
                    </p:blipFill>
                    <p:spPr>
                      <a:xfrm>
                        <a:off x="381000" y="1345176"/>
                        <a:ext cx="6784975" cy="1033462"/>
                      </a:xfrm>
                      <a:prstGeom prst="rect">
                        <a:avLst/>
                      </a:prstGeom>
                      <a:noFill/>
                      <a:ln w="9525">
                        <a:noFill/>
                      </a:ln>
                    </p:spPr>
                  </p:pic>
                </p:oleObj>
              </mc:Fallback>
            </mc:AlternateContent>
          </a:graphicData>
        </a:graphic>
      </p:graphicFrame>
      <p:sp>
        <p:nvSpPr>
          <p:cNvPr id="44037" name="Text Box 7"/>
          <p:cNvSpPr txBox="1">
            <a:spLocks noChangeArrowheads="1"/>
          </p:cNvSpPr>
          <p:nvPr/>
        </p:nvSpPr>
        <p:spPr bwMode="auto">
          <a:xfrm>
            <a:off x="76200" y="2571749"/>
            <a:ext cx="2478088" cy="641350"/>
          </a:xfrm>
          <a:prstGeom prst="rect">
            <a:avLst/>
          </a:prstGeom>
          <a:noFill/>
          <a:ln w="9525">
            <a:noFill/>
            <a:miter lim="800000"/>
          </a:ln>
        </p:spPr>
        <p:txBody>
          <a:bodyPr wrap="none">
            <a:spAutoFit/>
          </a:bodyPr>
          <a:lstStyle/>
          <a:p>
            <a:r>
              <a:rPr lang="zh-CN" altLang="en-US" sz="3600" b="1" dirty="0">
                <a:solidFill>
                  <a:srgbClr val="0000CC"/>
                </a:solidFill>
                <a:ea typeface="宋体" panose="02010600030101010101" pitchFamily="2" charset="-122"/>
              </a:rPr>
              <a:t>几何概率：</a:t>
            </a:r>
          </a:p>
        </p:txBody>
      </p:sp>
      <p:sp>
        <p:nvSpPr>
          <p:cNvPr id="44038" name="Rectangle 8"/>
          <p:cNvSpPr>
            <a:spLocks noChangeArrowheads="1"/>
          </p:cNvSpPr>
          <p:nvPr/>
        </p:nvSpPr>
        <p:spPr bwMode="auto">
          <a:xfrm>
            <a:off x="2133600" y="2554057"/>
            <a:ext cx="7596187" cy="641350"/>
          </a:xfrm>
          <a:prstGeom prst="rect">
            <a:avLst/>
          </a:prstGeom>
          <a:noFill/>
          <a:ln w="9525">
            <a:noFill/>
            <a:miter lim="800000"/>
          </a:ln>
        </p:spPr>
        <p:txBody>
          <a:bodyPr>
            <a:spAutoFit/>
          </a:bodyPr>
          <a:lstStyle/>
          <a:p>
            <a:pPr>
              <a:spcBef>
                <a:spcPct val="50000"/>
              </a:spcBef>
            </a:pPr>
            <a:r>
              <a:rPr lang="zh-CN" altLang="en-US" sz="3600" dirty="0">
                <a:ea typeface="宋体" panose="02010600030101010101" pitchFamily="2" charset="-122"/>
              </a:rPr>
              <a:t>有</a:t>
            </a:r>
            <a:r>
              <a:rPr lang="zh-CN" altLang="en-US" sz="3600" b="1" u="sng" dirty="0">
                <a:solidFill>
                  <a:srgbClr val="FF0000"/>
                </a:solidFill>
                <a:ea typeface="宋体" panose="02010600030101010101" pitchFamily="2" charset="-122"/>
              </a:rPr>
              <a:t>无穷</a:t>
            </a:r>
            <a:r>
              <a:rPr lang="zh-CN" altLang="en-US" sz="3600" u="sng" dirty="0">
                <a:ea typeface="宋体" panose="02010600030101010101" pitchFamily="2" charset="-122"/>
              </a:rPr>
              <a:t>多个</a:t>
            </a:r>
            <a:r>
              <a:rPr lang="zh-CN" altLang="en-US" sz="3600" b="1" u="sng" dirty="0">
                <a:solidFill>
                  <a:srgbClr val="339933"/>
                </a:solidFill>
                <a:ea typeface="宋体" panose="02010600030101010101" pitchFamily="2" charset="-122"/>
              </a:rPr>
              <a:t>等可能</a:t>
            </a:r>
            <a:r>
              <a:rPr lang="zh-CN" altLang="en-US" sz="3600" u="sng" dirty="0">
                <a:ea typeface="宋体" panose="02010600030101010101" pitchFamily="2" charset="-122"/>
              </a:rPr>
              <a:t>结果</a:t>
            </a:r>
            <a:r>
              <a:rPr lang="zh-CN" altLang="en-US" sz="3600" dirty="0">
                <a:ea typeface="宋体" panose="02010600030101010101" pitchFamily="2" charset="-122"/>
              </a:rPr>
              <a:t>的随机事件</a:t>
            </a:r>
          </a:p>
        </p:txBody>
      </p:sp>
      <p:sp>
        <p:nvSpPr>
          <p:cNvPr id="7" name="Text Box 7">
            <a:extLst>
              <a:ext uri="{FF2B5EF4-FFF2-40B4-BE49-F238E27FC236}">
                <a16:creationId xmlns:a16="http://schemas.microsoft.com/office/drawing/2014/main" id="{697E082B-2B97-4568-A9CE-3807A59133A0}"/>
              </a:ext>
            </a:extLst>
          </p:cNvPr>
          <p:cNvSpPr txBox="1">
            <a:spLocks noChangeArrowheads="1"/>
          </p:cNvSpPr>
          <p:nvPr/>
        </p:nvSpPr>
        <p:spPr bwMode="auto">
          <a:xfrm>
            <a:off x="345281" y="3452811"/>
            <a:ext cx="7772400" cy="1501775"/>
          </a:xfrm>
          <a:prstGeom prst="rect">
            <a:avLst/>
          </a:prstGeom>
          <a:noFill/>
          <a:ln w="9525">
            <a:noFill/>
            <a:miter lim="800000"/>
          </a:ln>
        </p:spPr>
        <p:txBody>
          <a:bodyPr>
            <a:spAutoFit/>
          </a:bodyPr>
          <a:lstStyle/>
          <a:p>
            <a:pPr>
              <a:lnSpc>
                <a:spcPct val="110000"/>
              </a:lnSpc>
              <a:spcBef>
                <a:spcPct val="10000"/>
              </a:spcBef>
            </a:pPr>
            <a:r>
              <a:rPr lang="zh-CN" altLang="en-US" b="1" dirty="0">
                <a:solidFill>
                  <a:srgbClr val="0000FF"/>
                </a:solidFill>
                <a:ea typeface="黑体" panose="02010609060101010101" pitchFamily="49" charset="-122"/>
              </a:rPr>
              <a:t>定义</a:t>
            </a:r>
            <a:r>
              <a:rPr lang="en-US" altLang="zh-CN" b="1" dirty="0">
                <a:solidFill>
                  <a:srgbClr val="000000"/>
                </a:solidFill>
                <a:ea typeface="宋体" panose="02010600030101010101" pitchFamily="2" charset="-122"/>
              </a:rPr>
              <a:t>  </a:t>
            </a:r>
            <a:r>
              <a:rPr lang="zh-CN" altLang="en-US" b="1" dirty="0">
                <a:solidFill>
                  <a:srgbClr val="000000"/>
                </a:solidFill>
                <a:ea typeface="黑体" panose="02010609060101010101" pitchFamily="49" charset="-122"/>
              </a:rPr>
              <a:t>当随机试验的样本空间是某个区域</a:t>
            </a:r>
            <a:r>
              <a:rPr lang="en-US" altLang="zh-CN" b="1" dirty="0">
                <a:solidFill>
                  <a:srgbClr val="000000"/>
                </a:solidFill>
                <a:ea typeface="宋体" panose="02010600030101010101" pitchFamily="2" charset="-122"/>
              </a:rPr>
              <a:t>,</a:t>
            </a:r>
            <a:r>
              <a:rPr lang="zh-CN" altLang="en-US" b="1" dirty="0">
                <a:solidFill>
                  <a:srgbClr val="000000"/>
                </a:solidFill>
                <a:ea typeface="黑体" panose="02010609060101010101" pitchFamily="49" charset="-122"/>
              </a:rPr>
              <a:t>并且任意一点落在度量 </a:t>
            </a:r>
            <a:r>
              <a:rPr lang="en-US" altLang="zh-CN" b="1" dirty="0">
                <a:solidFill>
                  <a:srgbClr val="000000"/>
                </a:solidFill>
                <a:ea typeface="宋体" panose="02010600030101010101" pitchFamily="2" charset="-122"/>
              </a:rPr>
              <a:t>(</a:t>
            </a:r>
            <a:r>
              <a:rPr lang="zh-CN" altLang="en-US" b="1" dirty="0">
                <a:solidFill>
                  <a:srgbClr val="000000"/>
                </a:solidFill>
                <a:ea typeface="黑体" panose="02010609060101010101" pitchFamily="49" charset="-122"/>
              </a:rPr>
              <a:t>长度</a:t>
            </a:r>
            <a:r>
              <a:rPr lang="en-US" altLang="zh-CN" b="1" dirty="0">
                <a:solidFill>
                  <a:srgbClr val="000000"/>
                </a:solidFill>
                <a:ea typeface="宋体" panose="02010600030101010101" pitchFamily="2" charset="-122"/>
              </a:rPr>
              <a:t>, </a:t>
            </a:r>
            <a:r>
              <a:rPr lang="zh-CN" altLang="en-US" b="1" dirty="0">
                <a:solidFill>
                  <a:srgbClr val="000000"/>
                </a:solidFill>
                <a:ea typeface="黑体" panose="02010609060101010101" pitchFamily="49" charset="-122"/>
              </a:rPr>
              <a:t>面积</a:t>
            </a:r>
            <a:r>
              <a:rPr lang="en-US" altLang="zh-CN" b="1" dirty="0">
                <a:solidFill>
                  <a:srgbClr val="000000"/>
                </a:solidFill>
                <a:ea typeface="宋体" panose="02010600030101010101" pitchFamily="2" charset="-122"/>
              </a:rPr>
              <a:t>, </a:t>
            </a:r>
            <a:r>
              <a:rPr lang="zh-CN" altLang="en-US" b="1" dirty="0">
                <a:solidFill>
                  <a:srgbClr val="000000"/>
                </a:solidFill>
                <a:ea typeface="黑体" panose="02010609060101010101" pitchFamily="49" charset="-122"/>
              </a:rPr>
              <a:t>体积</a:t>
            </a:r>
            <a:r>
              <a:rPr lang="en-US" altLang="zh-CN" b="1" dirty="0">
                <a:solidFill>
                  <a:srgbClr val="000000"/>
                </a:solidFill>
                <a:ea typeface="宋体" panose="02010600030101010101" pitchFamily="2" charset="-122"/>
              </a:rPr>
              <a:t>) </a:t>
            </a:r>
            <a:r>
              <a:rPr lang="zh-CN" altLang="en-US" b="1" dirty="0">
                <a:solidFill>
                  <a:srgbClr val="000000"/>
                </a:solidFill>
                <a:ea typeface="黑体" panose="02010609060101010101" pitchFamily="49" charset="-122"/>
              </a:rPr>
              <a:t>相同的子区域是等可能的</a:t>
            </a:r>
            <a:r>
              <a:rPr lang="en-US" altLang="zh-CN" b="1" dirty="0">
                <a:solidFill>
                  <a:srgbClr val="000000"/>
                </a:solidFill>
                <a:ea typeface="宋体" panose="02010600030101010101" pitchFamily="2" charset="-122"/>
              </a:rPr>
              <a:t>,</a:t>
            </a:r>
            <a:r>
              <a:rPr lang="zh-CN" altLang="en-US" b="1" dirty="0">
                <a:solidFill>
                  <a:srgbClr val="000000"/>
                </a:solidFill>
                <a:ea typeface="黑体" panose="02010609060101010101" pitchFamily="49" charset="-122"/>
              </a:rPr>
              <a:t>则事件 </a:t>
            </a:r>
            <a:r>
              <a:rPr lang="en-US" altLang="zh-CN" b="1" i="1" dirty="0">
                <a:solidFill>
                  <a:srgbClr val="000000"/>
                </a:solidFill>
                <a:ea typeface="宋体" panose="02010600030101010101" pitchFamily="2" charset="-122"/>
              </a:rPr>
              <a:t>A </a:t>
            </a:r>
            <a:r>
              <a:rPr lang="zh-CN" altLang="en-US" b="1" dirty="0">
                <a:solidFill>
                  <a:srgbClr val="000000"/>
                </a:solidFill>
                <a:ea typeface="黑体" panose="02010609060101010101" pitchFamily="49" charset="-122"/>
              </a:rPr>
              <a:t>的概率可定义为</a:t>
            </a:r>
          </a:p>
        </p:txBody>
      </p:sp>
      <p:graphicFrame>
        <p:nvGraphicFramePr>
          <p:cNvPr id="8" name="Object 8">
            <a:extLst>
              <a:ext uri="{FF2B5EF4-FFF2-40B4-BE49-F238E27FC236}">
                <a16:creationId xmlns:a16="http://schemas.microsoft.com/office/drawing/2014/main" id="{211D81B4-5FD1-4535-889E-B4D271E07936}"/>
              </a:ext>
            </a:extLst>
          </p:cNvPr>
          <p:cNvGraphicFramePr>
            <a:graphicFrameLocks noChangeAspect="1"/>
          </p:cNvGraphicFramePr>
          <p:nvPr>
            <p:extLst>
              <p:ext uri="{D42A27DB-BD31-4B8C-83A1-F6EECF244321}">
                <p14:modId xmlns:p14="http://schemas.microsoft.com/office/powerpoint/2010/main" val="370169862"/>
              </p:ext>
            </p:extLst>
          </p:nvPr>
        </p:nvGraphicFramePr>
        <p:xfrm>
          <a:off x="2971800" y="4114800"/>
          <a:ext cx="2286000" cy="1066800"/>
        </p:xfrm>
        <a:graphic>
          <a:graphicData uri="http://schemas.openxmlformats.org/presentationml/2006/ole">
            <mc:AlternateContent xmlns:mc="http://schemas.openxmlformats.org/markup-compatibility/2006">
              <mc:Choice xmlns:v="urn:schemas-microsoft-com:vml" Requires="v">
                <p:oleObj spid="_x0000_s25618" name="公式" r:id="rId6" imgW="22250400" imgH="10363200" progId="">
                  <p:embed/>
                </p:oleObj>
              </mc:Choice>
              <mc:Fallback>
                <p:oleObj name="公式" r:id="rId6" imgW="22250400" imgH="10363200" progId="">
                  <p:embed/>
                  <p:pic>
                    <p:nvPicPr>
                      <p:cNvPr id="737288" name="Object 8"/>
                      <p:cNvPicPr>
                        <a:picLocks noChangeAspect="1"/>
                      </p:cNvPicPr>
                      <p:nvPr/>
                    </p:nvPicPr>
                    <p:blipFill>
                      <a:blip r:embed="rId7"/>
                      <a:stretch>
                        <a:fillRect/>
                      </a:stretch>
                    </p:blipFill>
                    <p:spPr>
                      <a:xfrm>
                        <a:off x="2971800" y="4114800"/>
                        <a:ext cx="2286000" cy="1066800"/>
                      </a:xfrm>
                      <a:prstGeom prst="rect">
                        <a:avLst/>
                      </a:prstGeom>
                      <a:noFill/>
                      <a:ln w="9525">
                        <a:noFill/>
                      </a:ln>
                    </p:spPr>
                  </p:pic>
                </p:oleObj>
              </mc:Fallback>
            </mc:AlternateContent>
          </a:graphicData>
        </a:graphic>
      </p:graphicFrame>
      <p:graphicFrame>
        <p:nvGraphicFramePr>
          <p:cNvPr id="9" name="Object 9">
            <a:extLst>
              <a:ext uri="{FF2B5EF4-FFF2-40B4-BE49-F238E27FC236}">
                <a16:creationId xmlns:a16="http://schemas.microsoft.com/office/drawing/2014/main" id="{0A4E6182-97DD-423B-957E-0934FE2F7113}"/>
              </a:ext>
            </a:extLst>
          </p:cNvPr>
          <p:cNvGraphicFramePr>
            <a:graphicFrameLocks noChangeAspect="1"/>
          </p:cNvGraphicFramePr>
          <p:nvPr>
            <p:extLst>
              <p:ext uri="{D42A27DB-BD31-4B8C-83A1-F6EECF244321}">
                <p14:modId xmlns:p14="http://schemas.microsoft.com/office/powerpoint/2010/main" val="3674864018"/>
              </p:ext>
            </p:extLst>
          </p:nvPr>
        </p:nvGraphicFramePr>
        <p:xfrm>
          <a:off x="457200" y="5105400"/>
          <a:ext cx="7548562" cy="1503362"/>
        </p:xfrm>
        <a:graphic>
          <a:graphicData uri="http://schemas.openxmlformats.org/presentationml/2006/ole">
            <mc:AlternateContent xmlns:mc="http://schemas.openxmlformats.org/markup-compatibility/2006">
              <mc:Choice xmlns:v="urn:schemas-microsoft-com:vml" Requires="v">
                <p:oleObj spid="_x0000_s25619" name="Equation" r:id="rId8" imgW="81076800" imgH="16154400" progId="">
                  <p:embed/>
                </p:oleObj>
              </mc:Choice>
              <mc:Fallback>
                <p:oleObj name="Equation" r:id="rId8" imgW="81076800" imgH="16154400" progId="">
                  <p:embed/>
                  <p:pic>
                    <p:nvPicPr>
                      <p:cNvPr id="737289" name="Object 9"/>
                      <p:cNvPicPr>
                        <a:picLocks noChangeAspect="1"/>
                      </p:cNvPicPr>
                      <p:nvPr/>
                    </p:nvPicPr>
                    <p:blipFill>
                      <a:blip r:embed="rId9"/>
                      <a:stretch>
                        <a:fillRect/>
                      </a:stretch>
                    </p:blipFill>
                    <p:spPr>
                      <a:xfrm>
                        <a:off x="457200" y="5105400"/>
                        <a:ext cx="7548562" cy="1503362"/>
                      </a:xfrm>
                      <a:prstGeom prst="rect">
                        <a:avLst/>
                      </a:prstGeom>
                      <a:noFill/>
                      <a:ln w="9525">
                        <a:noFill/>
                      </a:ln>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24997"/>
                                        </p:tgtEl>
                                        <p:attrNameLst>
                                          <p:attrName>style.visibility</p:attrName>
                                        </p:attrNameLst>
                                      </p:cBhvr>
                                      <p:to>
                                        <p:strVal val="visible"/>
                                      </p:to>
                                    </p:set>
                                    <p:animEffect transition="in" filter="wipe(left)">
                                      <p:cBhvr>
                                        <p:cTn id="7" dur="500"/>
                                        <p:tgtEl>
                                          <p:spTgt spid="72499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C2B010-8C55-4BD2-9319-59FD6CEA9813}"/>
              </a:ext>
            </a:extLst>
          </p:cNvPr>
          <p:cNvSpPr>
            <a:spLocks noGrp="1"/>
          </p:cNvSpPr>
          <p:nvPr>
            <p:ph type="title"/>
          </p:nvPr>
        </p:nvSpPr>
        <p:spPr/>
        <p:txBody>
          <a:bodyPr/>
          <a:lstStyle/>
          <a:p>
            <a:endParaRPr lang="zh-CN" altLang="en-US"/>
          </a:p>
        </p:txBody>
      </p:sp>
      <p:sp>
        <p:nvSpPr>
          <p:cNvPr id="3" name="文本占位符 2">
            <a:extLst>
              <a:ext uri="{FF2B5EF4-FFF2-40B4-BE49-F238E27FC236}">
                <a16:creationId xmlns:a16="http://schemas.microsoft.com/office/drawing/2014/main" id="{02CA5920-30BF-4B17-BFED-52D4AAA0289B}"/>
              </a:ext>
            </a:extLst>
          </p:cNvPr>
          <p:cNvSpPr>
            <a:spLocks noGrp="1"/>
          </p:cNvSpPr>
          <p:nvPr>
            <p:ph type="body" idx="1"/>
          </p:nvPr>
        </p:nvSpPr>
        <p:spPr>
          <a:xfrm>
            <a:off x="535940" y="1800341"/>
            <a:ext cx="8072119" cy="2585323"/>
          </a:xfrm>
        </p:spPr>
        <p:txBody>
          <a:bodyPr/>
          <a:lstStyle/>
          <a:p>
            <a:r>
              <a:rPr lang="en-US" altLang="zh-CN" dirty="0" err="1"/>
              <a:t>dgeom</a:t>
            </a:r>
            <a:r>
              <a:rPr lang="en-US" altLang="zh-CN" dirty="0"/>
              <a:t>(</a:t>
            </a:r>
            <a:r>
              <a:rPr lang="en-US" altLang="zh-CN" dirty="0" err="1"/>
              <a:t>i,p</a:t>
            </a:r>
            <a:r>
              <a:rPr lang="en-US" altLang="zh-CN" dirty="0"/>
              <a:t>),</a:t>
            </a:r>
            <a:r>
              <a:rPr lang="zh-CN" altLang="en-US" dirty="0"/>
              <a:t>求</a:t>
            </a:r>
            <a:r>
              <a:rPr lang="en-US" altLang="zh-CN" dirty="0"/>
              <a:t>P(x=</a:t>
            </a:r>
            <a:r>
              <a:rPr lang="en-US" altLang="zh-CN" dirty="0" err="1"/>
              <a:t>i</a:t>
            </a:r>
            <a:r>
              <a:rPr lang="en-US" altLang="zh-CN" dirty="0"/>
              <a:t>)(</a:t>
            </a:r>
            <a:r>
              <a:rPr lang="zh-CN" altLang="en-US" dirty="0">
                <a:solidFill>
                  <a:srgbClr val="FF0000"/>
                </a:solidFill>
              </a:rPr>
              <a:t>概率函数</a:t>
            </a:r>
            <a:r>
              <a:rPr lang="en-US" altLang="zh-CN" dirty="0" err="1">
                <a:solidFill>
                  <a:srgbClr val="FF0000"/>
                </a:solidFill>
              </a:rPr>
              <a:t>pmf</a:t>
            </a:r>
            <a:r>
              <a:rPr lang="en-US" altLang="zh-CN" dirty="0"/>
              <a:t>)</a:t>
            </a:r>
          </a:p>
          <a:p>
            <a:r>
              <a:rPr lang="en-US" altLang="zh-CN" dirty="0" err="1"/>
              <a:t>pgeom</a:t>
            </a:r>
            <a:r>
              <a:rPr lang="en-US" altLang="zh-CN" dirty="0"/>
              <a:t>(</a:t>
            </a:r>
            <a:r>
              <a:rPr lang="en-US" altLang="zh-CN" dirty="0" err="1"/>
              <a:t>i,p</a:t>
            </a:r>
            <a:r>
              <a:rPr lang="en-US" altLang="zh-CN" dirty="0"/>
              <a:t>),</a:t>
            </a:r>
            <a:r>
              <a:rPr lang="zh-CN" altLang="en-US" dirty="0"/>
              <a:t>求</a:t>
            </a:r>
            <a:r>
              <a:rPr lang="en-US" altLang="zh-CN" dirty="0"/>
              <a:t>P(x&lt;=</a:t>
            </a:r>
            <a:r>
              <a:rPr lang="en-US" altLang="zh-CN" dirty="0" err="1"/>
              <a:t>i</a:t>
            </a:r>
            <a:r>
              <a:rPr lang="en-US" altLang="zh-CN" dirty="0"/>
              <a:t>)(</a:t>
            </a:r>
            <a:r>
              <a:rPr lang="zh-CN" altLang="en-US" dirty="0">
                <a:solidFill>
                  <a:srgbClr val="FF0000"/>
                </a:solidFill>
              </a:rPr>
              <a:t>概率分布函数</a:t>
            </a:r>
            <a:r>
              <a:rPr lang="en-US" altLang="zh-CN" dirty="0" err="1">
                <a:solidFill>
                  <a:srgbClr val="FF0000"/>
                </a:solidFill>
              </a:rPr>
              <a:t>cdf</a:t>
            </a:r>
            <a:r>
              <a:rPr lang="en-US" altLang="zh-CN" dirty="0"/>
              <a:t>)</a:t>
            </a:r>
          </a:p>
          <a:p>
            <a:r>
              <a:rPr lang="en-US" altLang="zh-CN" dirty="0" err="1"/>
              <a:t>qgeom</a:t>
            </a:r>
            <a:r>
              <a:rPr lang="en-US" altLang="zh-CN" dirty="0"/>
              <a:t>(</a:t>
            </a:r>
            <a:r>
              <a:rPr lang="en-US" altLang="zh-CN" dirty="0" err="1"/>
              <a:t>q,p</a:t>
            </a:r>
            <a:r>
              <a:rPr lang="en-US" altLang="zh-CN" dirty="0"/>
              <a:t>),</a:t>
            </a:r>
            <a:r>
              <a:rPr lang="zh-CN" altLang="en-US" dirty="0"/>
              <a:t>求</a:t>
            </a:r>
            <a:r>
              <a:rPr lang="en-US" altLang="zh-CN" dirty="0"/>
              <a:t>P(x&lt;=c)=q</a:t>
            </a:r>
            <a:r>
              <a:rPr lang="zh-CN" altLang="en-US" dirty="0"/>
              <a:t>的</a:t>
            </a:r>
            <a:r>
              <a:rPr lang="en-US" altLang="zh-CN" dirty="0"/>
              <a:t>c(</a:t>
            </a:r>
            <a:r>
              <a:rPr lang="en-US" altLang="zh-CN" dirty="0" err="1"/>
              <a:t>cdf</a:t>
            </a:r>
            <a:r>
              <a:rPr lang="zh-CN" altLang="en-US" dirty="0"/>
              <a:t>的逆</a:t>
            </a:r>
            <a:r>
              <a:rPr lang="en-US" altLang="zh-CN" dirty="0"/>
              <a:t>)</a:t>
            </a:r>
          </a:p>
          <a:p>
            <a:r>
              <a:rPr lang="en-US" altLang="zh-CN" dirty="0" err="1"/>
              <a:t>rgeom</a:t>
            </a:r>
            <a:r>
              <a:rPr lang="en-US" altLang="zh-CN" dirty="0"/>
              <a:t>(</a:t>
            </a:r>
            <a:r>
              <a:rPr lang="en-US" altLang="zh-CN" dirty="0" err="1"/>
              <a:t>n,p</a:t>
            </a:r>
            <a:r>
              <a:rPr lang="en-US" altLang="zh-CN" dirty="0"/>
              <a:t>),</a:t>
            </a:r>
            <a:r>
              <a:rPr lang="zh-CN" altLang="en-US" dirty="0"/>
              <a:t>求此几何分布中生存</a:t>
            </a:r>
            <a:r>
              <a:rPr lang="en-US" altLang="zh-CN" dirty="0"/>
              <a:t>n</a:t>
            </a:r>
            <a:r>
              <a:rPr lang="zh-CN" altLang="en-US" dirty="0"/>
              <a:t>个变量</a:t>
            </a:r>
            <a:endParaRPr lang="en-US" altLang="zh-CN" dirty="0"/>
          </a:p>
          <a:p>
            <a:r>
              <a:rPr lang="zh-CN" altLang="en-US" dirty="0"/>
              <a:t>负二项式分布</a:t>
            </a:r>
            <a:endParaRPr lang="en-US" altLang="zh-CN" dirty="0"/>
          </a:p>
          <a:p>
            <a:r>
              <a:rPr lang="en-US" altLang="zh-CN" dirty="0" err="1"/>
              <a:t>dnbinom</a:t>
            </a:r>
            <a:r>
              <a:rPr lang="en-US" altLang="zh-CN" dirty="0"/>
              <a:t>(</a:t>
            </a:r>
            <a:r>
              <a:rPr lang="en-US" altLang="zh-CN" dirty="0" err="1"/>
              <a:t>i</a:t>
            </a:r>
            <a:r>
              <a:rPr lang="en-US" altLang="zh-CN" dirty="0"/>
              <a:t>, size=1,pron=p),</a:t>
            </a:r>
            <a:r>
              <a:rPr lang="zh-CN" altLang="en-US" dirty="0"/>
              <a:t>求</a:t>
            </a:r>
            <a:r>
              <a:rPr lang="en-US" altLang="zh-CN" dirty="0"/>
              <a:t>P(x=</a:t>
            </a:r>
            <a:r>
              <a:rPr lang="en-US" altLang="zh-CN" dirty="0" err="1"/>
              <a:t>i</a:t>
            </a:r>
            <a:r>
              <a:rPr lang="en-US" altLang="zh-CN" dirty="0"/>
              <a:t>)</a:t>
            </a:r>
          </a:p>
          <a:p>
            <a:r>
              <a:rPr lang="en-US" altLang="zh-CN" dirty="0"/>
              <a:t>n</a:t>
            </a:r>
          </a:p>
        </p:txBody>
      </p:sp>
      <p:sp>
        <p:nvSpPr>
          <p:cNvPr id="4" name="灯片编号占位符 3">
            <a:extLst>
              <a:ext uri="{FF2B5EF4-FFF2-40B4-BE49-F238E27FC236}">
                <a16:creationId xmlns:a16="http://schemas.microsoft.com/office/drawing/2014/main" id="{7689BC5D-6D7B-4FC3-999F-1963B56495C6}"/>
              </a:ext>
            </a:extLst>
          </p:cNvPr>
          <p:cNvSpPr>
            <a:spLocks noGrp="1"/>
          </p:cNvSpPr>
          <p:nvPr>
            <p:ph type="sldNum" sz="quarter" idx="7"/>
          </p:nvPr>
        </p:nvSpPr>
        <p:spPr/>
        <p:txBody>
          <a:bodyPr/>
          <a:lstStyle/>
          <a:p>
            <a:pPr marL="80010">
              <a:lnSpc>
                <a:spcPct val="100000"/>
              </a:lnSpc>
            </a:pPr>
            <a:fld id="{81D60167-4931-47E6-BA6A-407CBD079E47}" type="slidenum">
              <a:rPr lang="en-US" altLang="zh-CN" smtClean="0"/>
              <a:t>50</a:t>
            </a:fld>
            <a:endParaRPr lang="en-US" altLang="zh-CN" dirty="0"/>
          </a:p>
        </p:txBody>
      </p:sp>
      <p:sp>
        <p:nvSpPr>
          <p:cNvPr id="6" name="Rectangle 2">
            <a:extLst>
              <a:ext uri="{FF2B5EF4-FFF2-40B4-BE49-F238E27FC236}">
                <a16:creationId xmlns:a16="http://schemas.microsoft.com/office/drawing/2014/main" id="{4CB99331-FA74-4B96-BF3B-54E350910BCD}"/>
              </a:ext>
            </a:extLst>
          </p:cNvPr>
          <p:cNvSpPr>
            <a:spLocks noChangeArrowheads="1"/>
          </p:cNvSpPr>
          <p:nvPr/>
        </p:nvSpPr>
        <p:spPr bwMode="auto">
          <a:xfrm>
            <a:off x="304800" y="4040400"/>
            <a:ext cx="8187942" cy="2840499"/>
          </a:xfrm>
          <a:prstGeom prst="rect">
            <a:avLst/>
          </a:prstGeom>
          <a:solidFill>
            <a:srgbClr val="FEFE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34914" rIns="0" bIns="34914"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1" i="0" u="none" strike="noStrike" cap="none" normalizeH="0" baseline="0" dirty="0">
                <a:ln>
                  <a:noFill/>
                </a:ln>
                <a:solidFill>
                  <a:srgbClr val="FF33CC"/>
                </a:solidFill>
                <a:effectLst/>
                <a:latin typeface="Verdana" panose="020B0604030504040204" pitchFamily="34" charset="0"/>
              </a:rPr>
              <a:t>PDF：概率密度函数（probability density function）</a:t>
            </a:r>
            <a:r>
              <a:rPr kumimoji="0" lang="en-US" altLang="zh-CN" b="1" i="0" u="none" strike="noStrike" cap="none" normalizeH="0" baseline="0" dirty="0">
                <a:ln>
                  <a:noFill/>
                </a:ln>
                <a:solidFill>
                  <a:srgbClr val="FF33CC"/>
                </a:solidFill>
                <a:effectLst/>
                <a:latin typeface="Verdana" panose="020B0604030504040204" pitchFamily="34" charset="0"/>
              </a:rPr>
              <a:t>,</a:t>
            </a:r>
            <a:r>
              <a:rPr kumimoji="0" lang="zh-CN" altLang="zh-CN" b="1" i="0" u="none" strike="noStrike" cap="none" normalizeH="0" baseline="0" dirty="0">
                <a:ln>
                  <a:noFill/>
                </a:ln>
                <a:solidFill>
                  <a:srgbClr val="FF33CC"/>
                </a:solidFill>
                <a:effectLst/>
                <a:latin typeface="Verdana" panose="020B0604030504040204" pitchFamily="34" charset="0"/>
              </a:rPr>
              <a:t>连续型随机变量的概率密度函数（在不至于混淆时可以简称为密度函数）是一个描述这个随机变量的输出值，在某个确定的取值点附近的可能性的函数。</a:t>
            </a:r>
          </a:p>
          <a:p>
            <a:pPr marL="0" marR="0" lvl="0" indent="0" algn="l" defTabSz="914400" rtl="0" eaLnBrk="0" fontAlgn="base" latinLnBrk="0" hangingPunct="0">
              <a:lnSpc>
                <a:spcPct val="100000"/>
              </a:lnSpc>
              <a:spcBef>
                <a:spcPct val="0"/>
              </a:spcBef>
              <a:spcAft>
                <a:spcPct val="0"/>
              </a:spcAft>
              <a:buClrTx/>
              <a:buSzTx/>
              <a:buFontTx/>
              <a:buNone/>
              <a:tabLst/>
            </a:pPr>
            <a:endParaRPr lang="zh-CN" altLang="zh-CN" b="1" dirty="0">
              <a:solidFill>
                <a:srgbClr val="FF33CC"/>
              </a:solidFill>
              <a:latin typeface="Verdan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zh-CN" altLang="zh-CN" b="1" dirty="0">
                <a:solidFill>
                  <a:srgbClr val="FF33CC"/>
                </a:solidFill>
                <a:latin typeface="Verdana" panose="020B0604030504040204" pitchFamily="34" charset="0"/>
              </a:rPr>
              <a:t>PMF：概率质量函数（probability mass function), 在概率论中，概率质量函数是离散随机变量在各特定取值上的概率。</a:t>
            </a:r>
          </a:p>
          <a:p>
            <a:pPr marL="0" marR="0" lvl="0" indent="0" algn="l" defTabSz="914400" rtl="0" eaLnBrk="0" fontAlgn="base" latinLnBrk="0" hangingPunct="0">
              <a:lnSpc>
                <a:spcPct val="100000"/>
              </a:lnSpc>
              <a:spcBef>
                <a:spcPct val="0"/>
              </a:spcBef>
              <a:spcAft>
                <a:spcPct val="0"/>
              </a:spcAft>
              <a:buClrTx/>
              <a:buSzTx/>
              <a:buFontTx/>
              <a:buNone/>
              <a:tabLst/>
            </a:pPr>
            <a:endParaRPr lang="zh-CN" altLang="zh-CN" b="1" dirty="0">
              <a:solidFill>
                <a:srgbClr val="FF33CC"/>
              </a:solidFill>
              <a:latin typeface="Verdan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zh-CN" altLang="zh-CN" b="1" dirty="0">
                <a:solidFill>
                  <a:srgbClr val="FF33CC"/>
                </a:solidFill>
                <a:latin typeface="Verdana" panose="020B0604030504040204" pitchFamily="34" charset="0"/>
              </a:rPr>
              <a:t>CDF：累积分布函数 (cumulative distribution function)，又叫分布函数，是概率密度函数的积分，能完整描述一个实随机变量X的概率分布。</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94968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4"/>
          <p:cNvSpPr>
            <a:spLocks noGrp="1" noChangeArrowheads="1"/>
          </p:cNvSpPr>
          <p:nvPr>
            <p:ph type="title"/>
          </p:nvPr>
        </p:nvSpPr>
        <p:spPr bwMode="auto">
          <a:xfrm>
            <a:off x="914400" y="549275"/>
            <a:ext cx="8229600" cy="1143000"/>
          </a:xfrm>
          <a:noFill/>
          <a:ln>
            <a:miter lim="800000"/>
          </a:ln>
        </p:spPr>
        <p:txBody>
          <a:bodyPr vert="horz" wrap="square" lIns="91440" tIns="45720" rIns="91440" bIns="45720" numCol="1" anchor="t" anchorCtr="0" compatLnSpc="1"/>
          <a:lstStyle/>
          <a:p>
            <a:pPr eaLnBrk="1" hangingPunct="1"/>
            <a:r>
              <a:rPr lang="zh-CN" altLang="en-US" b="1">
                <a:ea typeface="宋体" panose="02010600030101010101" pitchFamily="2" charset="-122"/>
              </a:rPr>
              <a:t>几何概率 </a:t>
            </a:r>
            <a:r>
              <a:rPr lang="en-US" altLang="zh-CN" b="1">
                <a:ea typeface="宋体" panose="02010600030101010101" pitchFamily="2" charset="-122"/>
              </a:rPr>
              <a:t>(Cont.)</a:t>
            </a:r>
          </a:p>
        </p:txBody>
      </p:sp>
      <p:sp>
        <p:nvSpPr>
          <p:cNvPr id="731141" name="Text Box 5"/>
          <p:cNvSpPr txBox="1">
            <a:spLocks noChangeArrowheads="1"/>
          </p:cNvSpPr>
          <p:nvPr/>
        </p:nvSpPr>
        <p:spPr bwMode="auto">
          <a:xfrm>
            <a:off x="533083" y="1447483"/>
            <a:ext cx="7772400" cy="1014730"/>
          </a:xfrm>
          <a:prstGeom prst="rect">
            <a:avLst/>
          </a:prstGeom>
          <a:noFill/>
          <a:ln w="12700" cap="sq">
            <a:noFill/>
            <a:miter lim="800000"/>
            <a:headEnd type="none" w="sm" len="sm"/>
            <a:tailEnd type="none" w="sm" len="sm"/>
          </a:ln>
        </p:spPr>
        <p:txBody>
          <a:bodyPr>
            <a:spAutoFit/>
          </a:bodyPr>
          <a:lstStyle/>
          <a:p>
            <a:pPr>
              <a:spcBef>
                <a:spcPct val="50000"/>
              </a:spcBef>
            </a:pPr>
            <a:r>
              <a:rPr lang="zh-CN" altLang="en-US" sz="2400" b="1" dirty="0">
                <a:ea typeface="宋体" panose="02010600030101010101" pitchFamily="2" charset="-122"/>
              </a:rPr>
              <a:t>     </a:t>
            </a:r>
            <a:r>
              <a:rPr lang="zh-CN" altLang="en-US" b="1" dirty="0">
                <a:ea typeface="宋体" panose="02010600030101010101" pitchFamily="2" charset="-122"/>
              </a:rPr>
              <a:t>例 </a:t>
            </a:r>
            <a:r>
              <a:rPr lang="en-US" altLang="zh-CN" dirty="0">
                <a:ea typeface="宋体" panose="02010600030101010101" pitchFamily="2" charset="-122"/>
              </a:rPr>
              <a:t>(</a:t>
            </a:r>
            <a:r>
              <a:rPr lang="zh-CN" altLang="en-US" dirty="0">
                <a:solidFill>
                  <a:srgbClr val="FF9900"/>
                </a:solidFill>
                <a:ea typeface="宋体" panose="02010600030101010101" pitchFamily="2" charset="-122"/>
              </a:rPr>
              <a:t>会面问题</a:t>
            </a:r>
            <a:r>
              <a:rPr lang="zh-CN" altLang="en-US" dirty="0">
                <a:ea typeface="宋体" panose="02010600030101010101" pitchFamily="2" charset="-122"/>
              </a:rPr>
              <a:t>）甲、乙二人约定在 </a:t>
            </a:r>
            <a:r>
              <a:rPr lang="en-US" altLang="zh-CN" dirty="0">
                <a:ea typeface="宋体" panose="02010600030101010101" pitchFamily="2" charset="-122"/>
              </a:rPr>
              <a:t>0 </a:t>
            </a:r>
            <a:r>
              <a:rPr lang="zh-CN" altLang="en-US" dirty="0">
                <a:ea typeface="宋体" panose="02010600030101010101" pitchFamily="2" charset="-122"/>
              </a:rPr>
              <a:t>点到 </a:t>
            </a:r>
            <a:r>
              <a:rPr lang="en-US" altLang="zh-CN" dirty="0">
                <a:ea typeface="宋体" panose="02010600030101010101" pitchFamily="2" charset="-122"/>
              </a:rPr>
              <a:t>5 </a:t>
            </a:r>
            <a:r>
              <a:rPr lang="zh-CN" altLang="en-US" dirty="0">
                <a:ea typeface="宋体" panose="02010600030101010101" pitchFamily="2" charset="-122"/>
              </a:rPr>
              <a:t>点之间在某地会面，先到者等一个小时后即离去设二人在这段时间内的各时刻到达是等可能的，且二人互不影响。求二人能会面的概率。</a:t>
            </a:r>
          </a:p>
        </p:txBody>
      </p:sp>
      <p:pic>
        <p:nvPicPr>
          <p:cNvPr id="731142" name="Picture 6" descr="BD05584_"/>
          <p:cNvPicPr>
            <a:picLocks noChangeAspect="1" noChangeArrowheads="1"/>
          </p:cNvPicPr>
          <p:nvPr/>
        </p:nvPicPr>
        <p:blipFill>
          <a:blip r:embed="rId4" cstate="print"/>
          <a:srcRect/>
          <a:stretch>
            <a:fillRect/>
          </a:stretch>
        </p:blipFill>
        <p:spPr bwMode="auto">
          <a:xfrm>
            <a:off x="7235825" y="3789363"/>
            <a:ext cx="1543050" cy="1933575"/>
          </a:xfrm>
          <a:prstGeom prst="rect">
            <a:avLst/>
          </a:prstGeom>
          <a:noFill/>
          <a:ln w="9525">
            <a:noFill/>
            <a:miter lim="800000"/>
            <a:headEnd/>
            <a:tailEnd/>
          </a:ln>
        </p:spPr>
      </p:pic>
      <p:sp>
        <p:nvSpPr>
          <p:cNvPr id="46085" name="Rectangle 5"/>
          <p:cNvSpPr>
            <a:spLocks noChangeArrowheads="1"/>
          </p:cNvSpPr>
          <p:nvPr/>
        </p:nvSpPr>
        <p:spPr bwMode="auto">
          <a:xfrm>
            <a:off x="762000" y="2666683"/>
            <a:ext cx="2297430" cy="829945"/>
          </a:xfrm>
          <a:prstGeom prst="rect">
            <a:avLst/>
          </a:prstGeom>
          <a:noFill/>
          <a:ln w="12700" cap="sq">
            <a:noFill/>
            <a:miter lim="800000"/>
            <a:headEnd type="none" w="sm" len="sm"/>
            <a:tailEnd type="none" w="sm" len="sm"/>
          </a:ln>
        </p:spPr>
        <p:txBody>
          <a:bodyPr wrap="none">
            <a:spAutoFit/>
          </a:bodyPr>
          <a:lstStyle/>
          <a:p>
            <a:pPr>
              <a:spcBef>
                <a:spcPct val="50000"/>
              </a:spcBef>
            </a:pPr>
            <a:endParaRPr lang="zh-CN" altLang="en-US">
              <a:ea typeface="宋体" panose="02010600030101010101" pitchFamily="2" charset="-122"/>
            </a:endParaRPr>
          </a:p>
          <a:p>
            <a:pPr>
              <a:spcBef>
                <a:spcPct val="50000"/>
              </a:spcBef>
            </a:pPr>
            <a:r>
              <a:rPr lang="zh-CN" altLang="en-US">
                <a:ea typeface="宋体" panose="02010600030101010101" pitchFamily="2" charset="-122"/>
              </a:rPr>
              <a:t>二人会面的条件是：</a:t>
            </a:r>
            <a:r>
              <a:rPr lang="zh-CN" altLang="en-US" sz="2000">
                <a:ea typeface="宋体" panose="02010600030101010101" pitchFamily="2" charset="-122"/>
              </a:rPr>
              <a:t> </a:t>
            </a:r>
          </a:p>
        </p:txBody>
      </p:sp>
      <p:graphicFrame>
        <p:nvGraphicFramePr>
          <p:cNvPr id="46082" name="Object 6"/>
          <p:cNvGraphicFramePr>
            <a:graphicFrameLocks noChangeAspect="1"/>
          </p:cNvGraphicFramePr>
          <p:nvPr/>
        </p:nvGraphicFramePr>
        <p:xfrm>
          <a:off x="3429000" y="3048000"/>
          <a:ext cx="1219200" cy="471488"/>
        </p:xfrm>
        <a:graphic>
          <a:graphicData uri="http://schemas.openxmlformats.org/presentationml/2006/ole">
            <mc:AlternateContent xmlns:mc="http://schemas.openxmlformats.org/markup-compatibility/2006">
              <mc:Choice xmlns:v="urn:schemas-microsoft-com:vml" Requires="v">
                <p:oleObj spid="_x0000_s27663" name="公式" r:id="rId5" imgW="16459200" imgH="4876800" progId="">
                  <p:embed/>
                </p:oleObj>
              </mc:Choice>
              <mc:Fallback>
                <p:oleObj name="公式" r:id="rId5" imgW="16459200" imgH="4876800" progId="">
                  <p:embed/>
                  <p:pic>
                    <p:nvPicPr>
                      <p:cNvPr id="0" name="Object 6"/>
                      <p:cNvPicPr>
                        <a:picLocks noChangeAspect="1"/>
                      </p:cNvPicPr>
                      <p:nvPr/>
                    </p:nvPicPr>
                    <p:blipFill>
                      <a:blip r:embed="rId6"/>
                      <a:stretch>
                        <a:fillRect/>
                      </a:stretch>
                    </p:blipFill>
                    <p:spPr>
                      <a:xfrm>
                        <a:off x="3429000" y="3048000"/>
                        <a:ext cx="1219200" cy="471488"/>
                      </a:xfrm>
                      <a:prstGeom prst="rect">
                        <a:avLst/>
                      </a:prstGeom>
                      <a:noFill/>
                      <a:ln w="9525">
                        <a:noFill/>
                      </a:ln>
                    </p:spPr>
                  </p:pic>
                </p:oleObj>
              </mc:Fallback>
            </mc:AlternateContent>
          </a:graphicData>
        </a:graphic>
      </p:graphicFrame>
      <p:sp>
        <p:nvSpPr>
          <p:cNvPr id="46086" name="Rectangle 7"/>
          <p:cNvSpPr>
            <a:spLocks noChangeArrowheads="1"/>
          </p:cNvSpPr>
          <p:nvPr/>
        </p:nvSpPr>
        <p:spPr bwMode="auto">
          <a:xfrm>
            <a:off x="4800600" y="4038283"/>
            <a:ext cx="2514600" cy="2286000"/>
          </a:xfrm>
          <a:prstGeom prst="rect">
            <a:avLst/>
          </a:prstGeom>
          <a:solidFill>
            <a:srgbClr val="FFCC99"/>
          </a:solidFill>
          <a:ln w="12700" cap="sq">
            <a:solidFill>
              <a:schemeClr val="tx1"/>
            </a:solidFill>
            <a:miter lim="800000"/>
            <a:headEnd type="none" w="sm" len="sm"/>
            <a:tailEnd type="none" w="sm" len="sm"/>
          </a:ln>
        </p:spPr>
        <p:txBody>
          <a:bodyPr wrap="none" anchor="ctr"/>
          <a:lstStyle/>
          <a:p>
            <a:endParaRPr lang="zh-CN" altLang="en-US"/>
          </a:p>
        </p:txBody>
      </p:sp>
      <p:sp>
        <p:nvSpPr>
          <p:cNvPr id="46087" name="Line 8"/>
          <p:cNvSpPr>
            <a:spLocks noChangeShapeType="1"/>
          </p:cNvSpPr>
          <p:nvPr/>
        </p:nvSpPr>
        <p:spPr bwMode="auto">
          <a:xfrm>
            <a:off x="4343400" y="6324283"/>
            <a:ext cx="3657600" cy="0"/>
          </a:xfrm>
          <a:prstGeom prst="line">
            <a:avLst/>
          </a:prstGeom>
          <a:noFill/>
          <a:ln w="12700" cap="sq">
            <a:solidFill>
              <a:schemeClr val="tx1"/>
            </a:solidFill>
            <a:round/>
            <a:headEnd type="none" w="sm" len="sm"/>
            <a:tailEnd type="arrow" w="med" len="med"/>
          </a:ln>
        </p:spPr>
        <p:txBody>
          <a:bodyPr wrap="none" anchor="ctr"/>
          <a:lstStyle/>
          <a:p>
            <a:endParaRPr lang="zh-CN" altLang="en-US"/>
          </a:p>
        </p:txBody>
      </p:sp>
      <p:sp>
        <p:nvSpPr>
          <p:cNvPr id="46088" name="Line 9"/>
          <p:cNvSpPr>
            <a:spLocks noChangeShapeType="1"/>
          </p:cNvSpPr>
          <p:nvPr/>
        </p:nvSpPr>
        <p:spPr bwMode="auto">
          <a:xfrm flipV="1">
            <a:off x="5334000" y="6202045"/>
            <a:ext cx="0" cy="122238"/>
          </a:xfrm>
          <a:prstGeom prst="line">
            <a:avLst/>
          </a:prstGeom>
          <a:noFill/>
          <a:ln w="12700" cap="sq">
            <a:solidFill>
              <a:schemeClr val="tx1"/>
            </a:solidFill>
            <a:round/>
            <a:headEnd type="none" w="sm" len="sm"/>
            <a:tailEnd type="none" w="sm" len="sm"/>
          </a:ln>
        </p:spPr>
        <p:txBody>
          <a:bodyPr wrap="none" anchor="ctr"/>
          <a:lstStyle/>
          <a:p>
            <a:endParaRPr lang="zh-CN" altLang="en-US"/>
          </a:p>
        </p:txBody>
      </p:sp>
      <p:sp>
        <p:nvSpPr>
          <p:cNvPr id="46089" name="Text Box 10"/>
          <p:cNvSpPr txBox="1">
            <a:spLocks noChangeArrowheads="1"/>
          </p:cNvSpPr>
          <p:nvPr/>
        </p:nvSpPr>
        <p:spPr bwMode="auto">
          <a:xfrm>
            <a:off x="4495800" y="6400800"/>
            <a:ext cx="3657600" cy="519113"/>
          </a:xfrm>
          <a:prstGeom prst="rect">
            <a:avLst/>
          </a:prstGeom>
          <a:noFill/>
          <a:ln w="12700" cap="sq">
            <a:noFill/>
            <a:miter lim="800000"/>
            <a:headEnd type="none" w="sm" len="sm"/>
            <a:tailEnd type="none" w="sm" len="sm"/>
          </a:ln>
        </p:spPr>
        <p:txBody>
          <a:bodyPr>
            <a:spAutoFit/>
          </a:bodyPr>
          <a:lstStyle/>
          <a:p>
            <a:pPr>
              <a:spcBef>
                <a:spcPct val="50000"/>
              </a:spcBef>
            </a:pPr>
            <a:r>
              <a:rPr lang="en-US" altLang="zh-CN">
                <a:ea typeface="宋体" panose="02010600030101010101" pitchFamily="2" charset="-122"/>
              </a:rPr>
              <a:t>0      1    2   3   4    5</a:t>
            </a:r>
          </a:p>
        </p:txBody>
      </p:sp>
      <p:sp>
        <p:nvSpPr>
          <p:cNvPr id="46090" name="Line 11"/>
          <p:cNvSpPr>
            <a:spLocks noChangeShapeType="1"/>
          </p:cNvSpPr>
          <p:nvPr/>
        </p:nvSpPr>
        <p:spPr bwMode="auto">
          <a:xfrm>
            <a:off x="4800600" y="5943283"/>
            <a:ext cx="125413" cy="0"/>
          </a:xfrm>
          <a:prstGeom prst="line">
            <a:avLst/>
          </a:prstGeom>
          <a:noFill/>
          <a:ln w="12700" cap="sq">
            <a:solidFill>
              <a:schemeClr val="tx1"/>
            </a:solidFill>
            <a:round/>
            <a:headEnd type="none" w="sm" len="sm"/>
            <a:tailEnd type="none" w="sm" len="sm"/>
          </a:ln>
        </p:spPr>
        <p:txBody>
          <a:bodyPr wrap="none" anchor="ctr"/>
          <a:lstStyle/>
          <a:p>
            <a:endParaRPr lang="zh-CN" altLang="en-US"/>
          </a:p>
        </p:txBody>
      </p:sp>
      <p:sp>
        <p:nvSpPr>
          <p:cNvPr id="46091" name="Text Box 12"/>
          <p:cNvSpPr txBox="1">
            <a:spLocks noChangeArrowheads="1"/>
          </p:cNvSpPr>
          <p:nvPr/>
        </p:nvSpPr>
        <p:spPr bwMode="auto">
          <a:xfrm>
            <a:off x="4876800" y="3276283"/>
            <a:ext cx="457200" cy="519112"/>
          </a:xfrm>
          <a:prstGeom prst="rect">
            <a:avLst/>
          </a:prstGeom>
          <a:noFill/>
          <a:ln w="12700" cap="sq">
            <a:noFill/>
            <a:miter lim="800000"/>
            <a:headEnd type="none" w="sm" len="sm"/>
            <a:tailEnd type="none" w="sm" len="sm"/>
          </a:ln>
        </p:spPr>
        <p:txBody>
          <a:bodyPr>
            <a:spAutoFit/>
          </a:bodyPr>
          <a:lstStyle/>
          <a:p>
            <a:pPr algn="ctr">
              <a:spcBef>
                <a:spcPct val="50000"/>
              </a:spcBef>
            </a:pPr>
            <a:r>
              <a:rPr lang="en-US" altLang="zh-CN" b="1" i="1">
                <a:ea typeface="宋体" panose="02010600030101010101" pitchFamily="2" charset="-122"/>
              </a:rPr>
              <a:t>y</a:t>
            </a:r>
            <a:endParaRPr lang="en-US" altLang="zh-CN" sz="2400">
              <a:ea typeface="宋体" panose="02010600030101010101" pitchFamily="2" charset="-122"/>
            </a:endParaRPr>
          </a:p>
        </p:txBody>
      </p:sp>
      <p:sp>
        <p:nvSpPr>
          <p:cNvPr id="46093" name="Text Box 14"/>
          <p:cNvSpPr txBox="1">
            <a:spLocks noChangeArrowheads="1"/>
          </p:cNvSpPr>
          <p:nvPr/>
        </p:nvSpPr>
        <p:spPr bwMode="auto">
          <a:xfrm>
            <a:off x="4419600" y="4038283"/>
            <a:ext cx="381000" cy="1973262"/>
          </a:xfrm>
          <a:prstGeom prst="rect">
            <a:avLst/>
          </a:prstGeom>
          <a:noFill/>
          <a:ln w="12700" cap="sq">
            <a:noFill/>
            <a:miter lim="800000"/>
            <a:headEnd type="none" w="sm" len="sm"/>
            <a:tailEnd type="none" w="sm" len="sm"/>
          </a:ln>
        </p:spPr>
        <p:txBody>
          <a:bodyPr>
            <a:spAutoFit/>
          </a:bodyPr>
          <a:lstStyle/>
          <a:p>
            <a:pPr algn="ctr">
              <a:lnSpc>
                <a:spcPct val="70000"/>
              </a:lnSpc>
              <a:spcBef>
                <a:spcPct val="50000"/>
              </a:spcBef>
            </a:pPr>
            <a:r>
              <a:rPr lang="en-US" altLang="zh-CN" sz="2400">
                <a:ea typeface="宋体" panose="02010600030101010101" pitchFamily="2" charset="-122"/>
              </a:rPr>
              <a:t>5</a:t>
            </a:r>
          </a:p>
          <a:p>
            <a:pPr algn="ctr">
              <a:lnSpc>
                <a:spcPct val="65000"/>
              </a:lnSpc>
              <a:spcBef>
                <a:spcPct val="50000"/>
              </a:spcBef>
            </a:pPr>
            <a:r>
              <a:rPr lang="en-US" altLang="zh-CN" sz="2400">
                <a:ea typeface="宋体" panose="02010600030101010101" pitchFamily="2" charset="-122"/>
              </a:rPr>
              <a:t>4</a:t>
            </a:r>
          </a:p>
          <a:p>
            <a:pPr algn="ctr">
              <a:lnSpc>
                <a:spcPct val="60000"/>
              </a:lnSpc>
              <a:spcBef>
                <a:spcPct val="50000"/>
              </a:spcBef>
            </a:pPr>
            <a:r>
              <a:rPr lang="en-US" altLang="zh-CN" sz="2400">
                <a:ea typeface="宋体" panose="02010600030101010101" pitchFamily="2" charset="-122"/>
              </a:rPr>
              <a:t>3</a:t>
            </a:r>
          </a:p>
          <a:p>
            <a:pPr algn="ctr">
              <a:lnSpc>
                <a:spcPct val="60000"/>
              </a:lnSpc>
              <a:spcBef>
                <a:spcPct val="50000"/>
              </a:spcBef>
            </a:pPr>
            <a:r>
              <a:rPr lang="en-US" altLang="zh-CN" sz="2400">
                <a:ea typeface="宋体" panose="02010600030101010101" pitchFamily="2" charset="-122"/>
              </a:rPr>
              <a:t>2</a:t>
            </a:r>
          </a:p>
          <a:p>
            <a:pPr algn="ctr">
              <a:lnSpc>
                <a:spcPct val="60000"/>
              </a:lnSpc>
              <a:spcBef>
                <a:spcPct val="50000"/>
              </a:spcBef>
            </a:pPr>
            <a:r>
              <a:rPr lang="en-US" altLang="zh-CN" sz="2400">
                <a:ea typeface="宋体" panose="02010600030101010101" pitchFamily="2" charset="-122"/>
              </a:rPr>
              <a:t>1</a:t>
            </a:r>
          </a:p>
        </p:txBody>
      </p:sp>
      <p:sp>
        <p:nvSpPr>
          <p:cNvPr id="46094" name="Line 15"/>
          <p:cNvSpPr>
            <a:spLocks noChangeShapeType="1"/>
          </p:cNvSpPr>
          <p:nvPr/>
        </p:nvSpPr>
        <p:spPr bwMode="auto">
          <a:xfrm flipV="1">
            <a:off x="4800600" y="3200083"/>
            <a:ext cx="0" cy="3429000"/>
          </a:xfrm>
          <a:prstGeom prst="line">
            <a:avLst/>
          </a:prstGeom>
          <a:noFill/>
          <a:ln w="12700" cap="sq">
            <a:solidFill>
              <a:schemeClr val="tx1"/>
            </a:solidFill>
            <a:round/>
            <a:headEnd type="none" w="sm" len="sm"/>
            <a:tailEnd type="arrow" w="med" len="med"/>
          </a:ln>
        </p:spPr>
        <p:txBody>
          <a:bodyPr wrap="none" anchor="ctr"/>
          <a:lstStyle/>
          <a:p>
            <a:endParaRPr lang="zh-CN" altLang="en-US"/>
          </a:p>
        </p:txBody>
      </p:sp>
      <p:sp>
        <p:nvSpPr>
          <p:cNvPr id="46095" name="Line 16"/>
          <p:cNvSpPr>
            <a:spLocks noChangeShapeType="1"/>
          </p:cNvSpPr>
          <p:nvPr/>
        </p:nvSpPr>
        <p:spPr bwMode="auto">
          <a:xfrm flipV="1">
            <a:off x="5867400" y="6202045"/>
            <a:ext cx="0" cy="122238"/>
          </a:xfrm>
          <a:prstGeom prst="line">
            <a:avLst/>
          </a:prstGeom>
          <a:noFill/>
          <a:ln w="12700" cap="sq">
            <a:solidFill>
              <a:schemeClr val="tx1"/>
            </a:solidFill>
            <a:round/>
            <a:headEnd type="none" w="sm" len="sm"/>
            <a:tailEnd type="none" w="sm" len="sm"/>
          </a:ln>
        </p:spPr>
        <p:txBody>
          <a:bodyPr wrap="none" anchor="ctr"/>
          <a:lstStyle/>
          <a:p>
            <a:endParaRPr lang="zh-CN" altLang="en-US"/>
          </a:p>
        </p:txBody>
      </p:sp>
      <p:sp>
        <p:nvSpPr>
          <p:cNvPr id="46096" name="Line 17"/>
          <p:cNvSpPr>
            <a:spLocks noChangeShapeType="1"/>
          </p:cNvSpPr>
          <p:nvPr/>
        </p:nvSpPr>
        <p:spPr bwMode="auto">
          <a:xfrm flipV="1">
            <a:off x="6324600" y="6202045"/>
            <a:ext cx="0" cy="122238"/>
          </a:xfrm>
          <a:prstGeom prst="line">
            <a:avLst/>
          </a:prstGeom>
          <a:noFill/>
          <a:ln w="12700" cap="sq">
            <a:solidFill>
              <a:schemeClr val="tx1"/>
            </a:solidFill>
            <a:round/>
            <a:headEnd type="none" w="sm" len="sm"/>
            <a:tailEnd type="none" w="sm" len="sm"/>
          </a:ln>
        </p:spPr>
        <p:txBody>
          <a:bodyPr wrap="none" anchor="ctr"/>
          <a:lstStyle/>
          <a:p>
            <a:endParaRPr lang="zh-CN" altLang="en-US"/>
          </a:p>
        </p:txBody>
      </p:sp>
      <p:sp>
        <p:nvSpPr>
          <p:cNvPr id="46097" name="Line 18"/>
          <p:cNvSpPr>
            <a:spLocks noChangeShapeType="1"/>
          </p:cNvSpPr>
          <p:nvPr/>
        </p:nvSpPr>
        <p:spPr bwMode="auto">
          <a:xfrm flipV="1">
            <a:off x="6781800" y="6202045"/>
            <a:ext cx="0" cy="122238"/>
          </a:xfrm>
          <a:prstGeom prst="line">
            <a:avLst/>
          </a:prstGeom>
          <a:noFill/>
          <a:ln w="12700" cap="sq">
            <a:solidFill>
              <a:schemeClr val="tx1"/>
            </a:solidFill>
            <a:round/>
            <a:headEnd type="none" w="sm" len="sm"/>
            <a:tailEnd type="none" w="sm" len="sm"/>
          </a:ln>
        </p:spPr>
        <p:txBody>
          <a:bodyPr wrap="none" anchor="ctr"/>
          <a:lstStyle/>
          <a:p>
            <a:endParaRPr lang="zh-CN" altLang="en-US"/>
          </a:p>
        </p:txBody>
      </p:sp>
      <p:sp>
        <p:nvSpPr>
          <p:cNvPr id="46098" name="Line 19"/>
          <p:cNvSpPr>
            <a:spLocks noChangeShapeType="1"/>
          </p:cNvSpPr>
          <p:nvPr/>
        </p:nvSpPr>
        <p:spPr bwMode="auto">
          <a:xfrm flipV="1">
            <a:off x="7315200" y="6171883"/>
            <a:ext cx="0" cy="122237"/>
          </a:xfrm>
          <a:prstGeom prst="line">
            <a:avLst/>
          </a:prstGeom>
          <a:noFill/>
          <a:ln w="12700" cap="sq">
            <a:solidFill>
              <a:schemeClr val="tx1"/>
            </a:solidFill>
            <a:round/>
            <a:headEnd type="none" w="sm" len="sm"/>
            <a:tailEnd type="none" w="sm" len="sm"/>
          </a:ln>
        </p:spPr>
        <p:txBody>
          <a:bodyPr wrap="none" anchor="ctr"/>
          <a:lstStyle/>
          <a:p>
            <a:endParaRPr lang="zh-CN" altLang="en-US"/>
          </a:p>
        </p:txBody>
      </p:sp>
      <p:sp>
        <p:nvSpPr>
          <p:cNvPr id="46099" name="Line 20"/>
          <p:cNvSpPr>
            <a:spLocks noChangeShapeType="1"/>
          </p:cNvSpPr>
          <p:nvPr/>
        </p:nvSpPr>
        <p:spPr bwMode="auto">
          <a:xfrm>
            <a:off x="4800600" y="5486083"/>
            <a:ext cx="125413" cy="0"/>
          </a:xfrm>
          <a:prstGeom prst="line">
            <a:avLst/>
          </a:prstGeom>
          <a:noFill/>
          <a:ln w="12700" cap="sq">
            <a:solidFill>
              <a:schemeClr val="tx1"/>
            </a:solidFill>
            <a:round/>
            <a:headEnd type="none" w="sm" len="sm"/>
            <a:tailEnd type="none" w="sm" len="sm"/>
          </a:ln>
        </p:spPr>
        <p:txBody>
          <a:bodyPr wrap="none" anchor="ctr"/>
          <a:lstStyle/>
          <a:p>
            <a:endParaRPr lang="zh-CN" altLang="en-US"/>
          </a:p>
        </p:txBody>
      </p:sp>
      <p:sp>
        <p:nvSpPr>
          <p:cNvPr id="46100" name="Line 21"/>
          <p:cNvSpPr>
            <a:spLocks noChangeShapeType="1"/>
          </p:cNvSpPr>
          <p:nvPr/>
        </p:nvSpPr>
        <p:spPr bwMode="auto">
          <a:xfrm>
            <a:off x="4800600" y="5028883"/>
            <a:ext cx="125413" cy="0"/>
          </a:xfrm>
          <a:prstGeom prst="line">
            <a:avLst/>
          </a:prstGeom>
          <a:noFill/>
          <a:ln w="12700" cap="sq">
            <a:solidFill>
              <a:schemeClr val="tx1"/>
            </a:solidFill>
            <a:round/>
            <a:headEnd type="none" w="sm" len="sm"/>
            <a:tailEnd type="none" w="sm" len="sm"/>
          </a:ln>
        </p:spPr>
        <p:txBody>
          <a:bodyPr wrap="none" anchor="ctr"/>
          <a:lstStyle/>
          <a:p>
            <a:endParaRPr lang="zh-CN" altLang="en-US"/>
          </a:p>
        </p:txBody>
      </p:sp>
      <p:sp>
        <p:nvSpPr>
          <p:cNvPr id="46101" name="Line 22"/>
          <p:cNvSpPr>
            <a:spLocks noChangeShapeType="1"/>
          </p:cNvSpPr>
          <p:nvPr/>
        </p:nvSpPr>
        <p:spPr bwMode="auto">
          <a:xfrm>
            <a:off x="4800600" y="4495483"/>
            <a:ext cx="125413" cy="0"/>
          </a:xfrm>
          <a:prstGeom prst="line">
            <a:avLst/>
          </a:prstGeom>
          <a:noFill/>
          <a:ln w="12700" cap="sq">
            <a:solidFill>
              <a:schemeClr val="tx1"/>
            </a:solidFill>
            <a:round/>
            <a:headEnd type="none" w="sm" len="sm"/>
            <a:tailEnd type="none" w="sm" len="sm"/>
          </a:ln>
        </p:spPr>
        <p:txBody>
          <a:bodyPr wrap="none" anchor="ctr"/>
          <a:lstStyle/>
          <a:p>
            <a:endParaRPr lang="zh-CN" altLang="en-US"/>
          </a:p>
        </p:txBody>
      </p:sp>
      <p:sp>
        <p:nvSpPr>
          <p:cNvPr id="46102" name="Line 23"/>
          <p:cNvSpPr>
            <a:spLocks noChangeShapeType="1"/>
          </p:cNvSpPr>
          <p:nvPr/>
        </p:nvSpPr>
        <p:spPr bwMode="auto">
          <a:xfrm flipV="1">
            <a:off x="5334000" y="4343083"/>
            <a:ext cx="1981200" cy="1981200"/>
          </a:xfrm>
          <a:prstGeom prst="line">
            <a:avLst/>
          </a:prstGeom>
          <a:noFill/>
          <a:ln w="12700" cap="sq">
            <a:solidFill>
              <a:schemeClr val="tx1"/>
            </a:solidFill>
            <a:round/>
            <a:headEnd type="none" w="sm" len="sm"/>
            <a:tailEnd type="none" w="sm" len="sm"/>
          </a:ln>
        </p:spPr>
        <p:txBody>
          <a:bodyPr wrap="none" anchor="ctr"/>
          <a:lstStyle/>
          <a:p>
            <a:endParaRPr lang="zh-CN" altLang="en-US"/>
          </a:p>
        </p:txBody>
      </p:sp>
      <p:sp>
        <p:nvSpPr>
          <p:cNvPr id="46103" name="AutoShape 24"/>
          <p:cNvSpPr>
            <a:spLocks noChangeArrowheads="1"/>
          </p:cNvSpPr>
          <p:nvPr/>
        </p:nvSpPr>
        <p:spPr bwMode="auto">
          <a:xfrm rot="5395303">
            <a:off x="4800600" y="4038283"/>
            <a:ext cx="1905000" cy="1905000"/>
          </a:xfrm>
          <a:prstGeom prst="rtTriangle">
            <a:avLst/>
          </a:prstGeom>
          <a:solidFill>
            <a:srgbClr val="99CCFF"/>
          </a:solidFill>
          <a:ln w="12700" cap="sq">
            <a:solidFill>
              <a:schemeClr val="tx1"/>
            </a:solidFill>
            <a:miter lim="800000"/>
            <a:headEnd type="none" w="sm" len="sm"/>
            <a:tailEnd type="none" w="sm" len="sm"/>
          </a:ln>
        </p:spPr>
        <p:txBody>
          <a:bodyPr wrap="none" anchor="ctr"/>
          <a:lstStyle/>
          <a:p>
            <a:endParaRPr lang="zh-CN" altLang="en-US"/>
          </a:p>
        </p:txBody>
      </p:sp>
      <p:sp>
        <p:nvSpPr>
          <p:cNvPr id="46104" name="AutoShape 25"/>
          <p:cNvSpPr>
            <a:spLocks noChangeArrowheads="1"/>
          </p:cNvSpPr>
          <p:nvPr/>
        </p:nvSpPr>
        <p:spPr bwMode="auto">
          <a:xfrm rot="-5404697">
            <a:off x="5331619" y="4343876"/>
            <a:ext cx="1982788" cy="1978025"/>
          </a:xfrm>
          <a:prstGeom prst="rtTriangle">
            <a:avLst/>
          </a:prstGeom>
          <a:solidFill>
            <a:srgbClr val="99CCFF"/>
          </a:solidFill>
          <a:ln w="12700" cap="sq">
            <a:solidFill>
              <a:schemeClr val="tx1"/>
            </a:solidFill>
            <a:miter lim="800000"/>
            <a:headEnd type="none" w="sm" len="sm"/>
            <a:tailEnd type="none" w="sm" len="sm"/>
          </a:ln>
        </p:spPr>
        <p:txBody>
          <a:bodyPr wrap="none" anchor="ctr"/>
          <a:lstStyle/>
          <a:p>
            <a:endParaRPr lang="zh-CN" altLang="en-US"/>
          </a:p>
        </p:txBody>
      </p:sp>
      <p:graphicFrame>
        <p:nvGraphicFramePr>
          <p:cNvPr id="46083" name="Object 26"/>
          <p:cNvGraphicFramePr>
            <a:graphicFrameLocks noChangeAspect="1"/>
          </p:cNvGraphicFramePr>
          <p:nvPr/>
        </p:nvGraphicFramePr>
        <p:xfrm>
          <a:off x="933450" y="3733483"/>
          <a:ext cx="3181350" cy="2155825"/>
        </p:xfrm>
        <a:graphic>
          <a:graphicData uri="http://schemas.openxmlformats.org/presentationml/2006/ole">
            <mc:AlternateContent xmlns:mc="http://schemas.openxmlformats.org/markup-compatibility/2006">
              <mc:Choice xmlns:v="urn:schemas-microsoft-com:vml" Requires="v">
                <p:oleObj spid="_x0000_s27664" name="公式" r:id="rId7" imgW="36576000" imgH="23774400" progId="">
                  <p:embed/>
                </p:oleObj>
              </mc:Choice>
              <mc:Fallback>
                <p:oleObj name="公式" r:id="rId7" imgW="36576000" imgH="23774400" progId="">
                  <p:embed/>
                  <p:pic>
                    <p:nvPicPr>
                      <p:cNvPr id="0" name="Object 26"/>
                      <p:cNvPicPr>
                        <a:picLocks noChangeAspect="1"/>
                      </p:cNvPicPr>
                      <p:nvPr/>
                    </p:nvPicPr>
                    <p:blipFill>
                      <a:blip r:embed="rId8"/>
                      <a:stretch>
                        <a:fillRect/>
                      </a:stretch>
                    </p:blipFill>
                    <p:spPr>
                      <a:xfrm>
                        <a:off x="933450" y="3733483"/>
                        <a:ext cx="3181350" cy="2155825"/>
                      </a:xfrm>
                      <a:prstGeom prst="rect">
                        <a:avLst/>
                      </a:prstGeom>
                      <a:noFill/>
                      <a:ln w="9525">
                        <a:noFill/>
                      </a:ln>
                    </p:spPr>
                  </p:pic>
                </p:oleObj>
              </mc:Fallback>
            </mc:AlternateContent>
          </a:graphicData>
        </a:graphic>
      </p:graphicFrame>
      <p:sp>
        <p:nvSpPr>
          <p:cNvPr id="46105" name="Line 27"/>
          <p:cNvSpPr>
            <a:spLocks noChangeShapeType="1"/>
          </p:cNvSpPr>
          <p:nvPr/>
        </p:nvSpPr>
        <p:spPr bwMode="auto">
          <a:xfrm flipV="1">
            <a:off x="5181600" y="3809683"/>
            <a:ext cx="2667000" cy="2667000"/>
          </a:xfrm>
          <a:prstGeom prst="line">
            <a:avLst/>
          </a:prstGeom>
          <a:noFill/>
          <a:ln w="12700" cap="sq">
            <a:solidFill>
              <a:srgbClr val="66FFFF"/>
            </a:solidFill>
            <a:round/>
            <a:headEnd type="none" w="sm" len="sm"/>
            <a:tailEnd type="none" w="sm" len="sm"/>
          </a:ln>
        </p:spPr>
        <p:txBody>
          <a:bodyPr wrap="none" anchor="ctr"/>
          <a:lstStyle/>
          <a:p>
            <a:endParaRPr lang="zh-CN" altLang="en-US"/>
          </a:p>
        </p:txBody>
      </p:sp>
      <p:sp>
        <p:nvSpPr>
          <p:cNvPr id="46106" name="Text Box 28"/>
          <p:cNvSpPr txBox="1">
            <a:spLocks noChangeArrowheads="1"/>
          </p:cNvSpPr>
          <p:nvPr/>
        </p:nvSpPr>
        <p:spPr bwMode="auto">
          <a:xfrm>
            <a:off x="6248400" y="3200083"/>
            <a:ext cx="1600200" cy="519112"/>
          </a:xfrm>
          <a:prstGeom prst="rect">
            <a:avLst/>
          </a:prstGeom>
          <a:noFill/>
          <a:ln w="12700" cap="sq">
            <a:noFill/>
            <a:miter lim="800000"/>
            <a:headEnd type="none" w="sm" len="sm"/>
            <a:tailEnd type="none" w="sm" len="sm"/>
          </a:ln>
        </p:spPr>
        <p:txBody>
          <a:bodyPr>
            <a:spAutoFit/>
          </a:bodyPr>
          <a:lstStyle/>
          <a:p>
            <a:pPr>
              <a:spcBef>
                <a:spcPct val="50000"/>
              </a:spcBef>
              <a:buClr>
                <a:schemeClr val="tx1"/>
              </a:buClr>
              <a:buFont typeface="MS Outlook" panose="05010100010000000000" pitchFamily="2" charset="2"/>
              <a:buNone/>
            </a:pPr>
            <a:r>
              <a:rPr lang="en-US" altLang="zh-CN" i="1">
                <a:ea typeface="宋体" panose="02010600030101010101" pitchFamily="2" charset="-122"/>
              </a:rPr>
              <a:t>y</a:t>
            </a:r>
            <a:r>
              <a:rPr lang="en-US" altLang="zh-CN">
                <a:ea typeface="宋体" panose="02010600030101010101" pitchFamily="2" charset="-122"/>
              </a:rPr>
              <a:t>-</a:t>
            </a:r>
            <a:r>
              <a:rPr lang="en-US" altLang="zh-CN" i="1">
                <a:ea typeface="宋体" panose="02010600030101010101" pitchFamily="2" charset="-122"/>
              </a:rPr>
              <a:t>x </a:t>
            </a:r>
            <a:r>
              <a:rPr lang="en-US" altLang="zh-CN">
                <a:ea typeface="宋体" panose="02010600030101010101" pitchFamily="2" charset="-122"/>
              </a:rPr>
              <a:t>=1</a:t>
            </a:r>
          </a:p>
        </p:txBody>
      </p:sp>
      <p:sp>
        <p:nvSpPr>
          <p:cNvPr id="46108" name="Line 30"/>
          <p:cNvSpPr>
            <a:spLocks noChangeShapeType="1"/>
          </p:cNvSpPr>
          <p:nvPr/>
        </p:nvSpPr>
        <p:spPr bwMode="auto">
          <a:xfrm flipV="1">
            <a:off x="4572000" y="3352483"/>
            <a:ext cx="2819400" cy="2819400"/>
          </a:xfrm>
          <a:prstGeom prst="line">
            <a:avLst/>
          </a:prstGeom>
          <a:noFill/>
          <a:ln w="12700">
            <a:solidFill>
              <a:srgbClr val="66FFFF"/>
            </a:solidFill>
            <a:round/>
            <a:headEnd type="none" w="sm" len="sm"/>
            <a:tailEnd type="none" w="sm" len="sm"/>
          </a:ln>
        </p:spPr>
        <p:txBody>
          <a:bodyPr wrap="none" anchor="ctr"/>
          <a:lstStyle/>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31141"/>
                                        </p:tgtEl>
                                        <p:attrNameLst>
                                          <p:attrName>style.visibility</p:attrName>
                                        </p:attrNameLst>
                                      </p:cBhvr>
                                      <p:to>
                                        <p:strVal val="visible"/>
                                      </p:to>
                                    </p:set>
                                    <p:animEffect transition="in" filter="wipe(left)">
                                      <p:cBhvr>
                                        <p:cTn id="7" dur="500"/>
                                        <p:tgtEl>
                                          <p:spTgt spid="731141"/>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731142"/>
                                        </p:tgtEl>
                                        <p:attrNameLst>
                                          <p:attrName>style.visibility</p:attrName>
                                        </p:attrNameLst>
                                      </p:cBhvr>
                                      <p:to>
                                        <p:strVal val="visible"/>
                                      </p:to>
                                    </p:set>
                                    <p:animEffect transition="in" filter="wipe(left)">
                                      <p:cBhvr>
                                        <p:cTn id="11" dur="500"/>
                                        <p:tgtEl>
                                          <p:spTgt spid="731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1141"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5396" name="Text Box 4"/>
          <p:cNvSpPr txBox="1">
            <a:spLocks noChangeArrowheads="1"/>
          </p:cNvSpPr>
          <p:nvPr/>
        </p:nvSpPr>
        <p:spPr bwMode="auto">
          <a:xfrm>
            <a:off x="1187450" y="655638"/>
            <a:ext cx="5797550" cy="762000"/>
          </a:xfrm>
          <a:prstGeom prst="rect">
            <a:avLst/>
          </a:prstGeom>
          <a:noFill/>
          <a:ln w="9525">
            <a:noFill/>
            <a:miter lim="800000"/>
          </a:ln>
          <a:effectLst/>
        </p:spPr>
        <p:txBody>
          <a:bodyPr wrap="none">
            <a:spAutoFit/>
          </a:bodyPr>
          <a:lstStyle/>
          <a:p>
            <a:r>
              <a:rPr lang="zh-CN" altLang="en-US" sz="4400" b="1">
                <a:ea typeface="宋体" panose="02010600030101010101" pitchFamily="2" charset="-122"/>
              </a:rPr>
              <a:t>离散型随机变量</a:t>
            </a:r>
            <a:r>
              <a:rPr lang="en-US" altLang="zh-CN" sz="4400" b="1">
                <a:ea typeface="宋体" panose="02010600030101010101" pitchFamily="2" charset="-122"/>
              </a:rPr>
              <a:t>(Cont.)</a:t>
            </a:r>
          </a:p>
        </p:txBody>
      </p:sp>
      <p:sp>
        <p:nvSpPr>
          <p:cNvPr id="955397" name="Text Box 5"/>
          <p:cNvSpPr txBox="1">
            <a:spLocks noChangeArrowheads="1"/>
          </p:cNvSpPr>
          <p:nvPr/>
        </p:nvSpPr>
        <p:spPr bwMode="auto">
          <a:xfrm>
            <a:off x="1331913" y="1749425"/>
            <a:ext cx="5821362" cy="579438"/>
          </a:xfrm>
          <a:prstGeom prst="rect">
            <a:avLst/>
          </a:prstGeom>
          <a:noFill/>
          <a:ln w="9525">
            <a:noFill/>
            <a:miter lim="800000"/>
          </a:ln>
          <a:effectLst/>
        </p:spPr>
        <p:txBody>
          <a:bodyPr>
            <a:spAutoFit/>
          </a:bodyPr>
          <a:lstStyle/>
          <a:p>
            <a:pPr>
              <a:spcBef>
                <a:spcPct val="50000"/>
              </a:spcBef>
            </a:pPr>
            <a:r>
              <a:rPr lang="zh-CN" altLang="en-US" sz="3200" b="1">
                <a:ea typeface="黑体" panose="02010609060101010101" pitchFamily="49" charset="-122"/>
              </a:rPr>
              <a:t>离散型随机变量表示方法</a:t>
            </a:r>
          </a:p>
        </p:txBody>
      </p:sp>
      <p:sp>
        <p:nvSpPr>
          <p:cNvPr id="955398" name="Rectangle 6"/>
          <p:cNvSpPr>
            <a:spLocks noChangeArrowheads="1"/>
          </p:cNvSpPr>
          <p:nvPr/>
        </p:nvSpPr>
        <p:spPr bwMode="auto">
          <a:xfrm>
            <a:off x="1130300" y="2711450"/>
            <a:ext cx="2147888" cy="519113"/>
          </a:xfrm>
          <a:prstGeom prst="rect">
            <a:avLst/>
          </a:prstGeom>
          <a:noFill/>
          <a:ln w="9525">
            <a:noFill/>
            <a:miter lim="800000"/>
          </a:ln>
          <a:effectLst/>
        </p:spPr>
        <p:txBody>
          <a:bodyPr wrap="none">
            <a:spAutoFit/>
          </a:bodyPr>
          <a:lstStyle/>
          <a:p>
            <a:r>
              <a:rPr lang="zh-CN" altLang="en-US" b="1" dirty="0">
                <a:ea typeface="宋体" panose="02010600030101010101" pitchFamily="2" charset="-122"/>
              </a:rPr>
              <a:t>（</a:t>
            </a:r>
            <a:r>
              <a:rPr lang="en-US" altLang="zh-CN" b="1" dirty="0">
                <a:ea typeface="宋体" panose="02010600030101010101" pitchFamily="2" charset="-122"/>
              </a:rPr>
              <a:t>1</a:t>
            </a:r>
            <a:r>
              <a:rPr lang="zh-CN" altLang="en-US" b="1" dirty="0">
                <a:ea typeface="宋体" panose="02010600030101010101" pitchFamily="2" charset="-122"/>
              </a:rPr>
              <a:t>）公式法</a:t>
            </a:r>
          </a:p>
        </p:txBody>
      </p:sp>
      <p:sp>
        <p:nvSpPr>
          <p:cNvPr id="955399" name="Rectangle 7"/>
          <p:cNvSpPr>
            <a:spLocks noChangeArrowheads="1"/>
          </p:cNvSpPr>
          <p:nvPr/>
        </p:nvSpPr>
        <p:spPr bwMode="auto">
          <a:xfrm>
            <a:off x="1193800" y="3984229"/>
            <a:ext cx="2147888" cy="519112"/>
          </a:xfrm>
          <a:prstGeom prst="rect">
            <a:avLst/>
          </a:prstGeom>
          <a:noFill/>
          <a:ln w="9525">
            <a:noFill/>
            <a:miter lim="800000"/>
          </a:ln>
          <a:effectLst/>
        </p:spPr>
        <p:txBody>
          <a:bodyPr wrap="none">
            <a:spAutoFit/>
          </a:bodyPr>
          <a:lstStyle/>
          <a:p>
            <a:r>
              <a:rPr lang="zh-CN" altLang="en-US" b="1" dirty="0">
                <a:ea typeface="宋体" panose="02010600030101010101" pitchFamily="2" charset="-122"/>
              </a:rPr>
              <a:t>（</a:t>
            </a:r>
            <a:r>
              <a:rPr lang="en-US" altLang="zh-CN" b="1" dirty="0">
                <a:ea typeface="宋体" panose="02010600030101010101" pitchFamily="2" charset="-122"/>
              </a:rPr>
              <a:t>2</a:t>
            </a:r>
            <a:r>
              <a:rPr lang="zh-CN" altLang="en-US" b="1" dirty="0">
                <a:ea typeface="宋体" panose="02010600030101010101" pitchFamily="2" charset="-122"/>
              </a:rPr>
              <a:t>）列表法</a:t>
            </a:r>
          </a:p>
        </p:txBody>
      </p:sp>
      <p:graphicFrame>
        <p:nvGraphicFramePr>
          <p:cNvPr id="955400" name="Object 8"/>
          <p:cNvGraphicFramePr>
            <a:graphicFrameLocks noChangeAspect="1"/>
          </p:cNvGraphicFramePr>
          <p:nvPr>
            <p:extLst>
              <p:ext uri="{D42A27DB-BD31-4B8C-83A1-F6EECF244321}">
                <p14:modId xmlns:p14="http://schemas.microsoft.com/office/powerpoint/2010/main" val="1303064096"/>
              </p:ext>
            </p:extLst>
          </p:nvPr>
        </p:nvGraphicFramePr>
        <p:xfrm>
          <a:off x="2360613" y="3266281"/>
          <a:ext cx="3911600" cy="431800"/>
        </p:xfrm>
        <a:graphic>
          <a:graphicData uri="http://schemas.openxmlformats.org/presentationml/2006/ole">
            <mc:AlternateContent xmlns:mc="http://schemas.openxmlformats.org/markup-compatibility/2006">
              <mc:Choice xmlns:v="urn:schemas-microsoft-com:vml" Requires="v">
                <p:oleObj spid="_x0000_s35871" name="Equation" r:id="rId4" imgW="93878400" imgH="10363200" progId="">
                  <p:embed/>
                </p:oleObj>
              </mc:Choice>
              <mc:Fallback>
                <p:oleObj name="Equation" r:id="rId4" imgW="93878400" imgH="10363200" progId="">
                  <p:embed/>
                  <p:pic>
                    <p:nvPicPr>
                      <p:cNvPr id="0" name="图片 35840"/>
                      <p:cNvPicPr>
                        <a:picLocks noChangeAspect="1"/>
                      </p:cNvPicPr>
                      <p:nvPr/>
                    </p:nvPicPr>
                    <p:blipFill>
                      <a:blip r:embed="rId5"/>
                      <a:stretch>
                        <a:fillRect/>
                      </a:stretch>
                    </p:blipFill>
                    <p:spPr>
                      <a:xfrm>
                        <a:off x="2360613" y="3266281"/>
                        <a:ext cx="3911600" cy="431800"/>
                      </a:xfrm>
                      <a:prstGeom prst="rect">
                        <a:avLst/>
                      </a:prstGeom>
                      <a:noFill/>
                      <a:ln w="9525">
                        <a:noFill/>
                      </a:ln>
                    </p:spPr>
                  </p:pic>
                </p:oleObj>
              </mc:Fallback>
            </mc:AlternateContent>
          </a:graphicData>
        </a:graphic>
      </p:graphicFrame>
      <p:grpSp>
        <p:nvGrpSpPr>
          <p:cNvPr id="2" name="Group 9"/>
          <p:cNvGrpSpPr/>
          <p:nvPr/>
        </p:nvGrpSpPr>
        <p:grpSpPr bwMode="auto">
          <a:xfrm>
            <a:off x="1829594" y="4635499"/>
            <a:ext cx="4826000" cy="1584325"/>
            <a:chOff x="793" y="2704"/>
            <a:chExt cx="3040" cy="998"/>
          </a:xfrm>
        </p:grpSpPr>
        <p:sp>
          <p:nvSpPr>
            <p:cNvPr id="955402" name="Line 10"/>
            <p:cNvSpPr>
              <a:spLocks noChangeShapeType="1"/>
            </p:cNvSpPr>
            <p:nvPr/>
          </p:nvSpPr>
          <p:spPr bwMode="auto">
            <a:xfrm flipV="1">
              <a:off x="793" y="3113"/>
              <a:ext cx="3040" cy="0"/>
            </a:xfrm>
            <a:prstGeom prst="line">
              <a:avLst/>
            </a:prstGeom>
            <a:noFill/>
            <a:ln w="28575">
              <a:solidFill>
                <a:schemeClr val="tx1"/>
              </a:solidFill>
              <a:round/>
            </a:ln>
            <a:effectLst/>
          </p:spPr>
          <p:txBody>
            <a:bodyPr/>
            <a:lstStyle/>
            <a:p>
              <a:endParaRPr lang="zh-CN" altLang="en-US"/>
            </a:p>
          </p:txBody>
        </p:sp>
        <p:sp>
          <p:nvSpPr>
            <p:cNvPr id="955403" name="Line 11"/>
            <p:cNvSpPr>
              <a:spLocks noChangeShapeType="1"/>
            </p:cNvSpPr>
            <p:nvPr/>
          </p:nvSpPr>
          <p:spPr bwMode="auto">
            <a:xfrm>
              <a:off x="1202" y="2704"/>
              <a:ext cx="0" cy="998"/>
            </a:xfrm>
            <a:prstGeom prst="line">
              <a:avLst/>
            </a:prstGeom>
            <a:noFill/>
            <a:ln w="28575">
              <a:solidFill>
                <a:schemeClr val="tx1"/>
              </a:solidFill>
              <a:round/>
            </a:ln>
            <a:effectLst/>
          </p:spPr>
          <p:txBody>
            <a:bodyPr/>
            <a:lstStyle/>
            <a:p>
              <a:endParaRPr lang="zh-CN" altLang="en-US"/>
            </a:p>
          </p:txBody>
        </p:sp>
        <p:sp>
          <p:nvSpPr>
            <p:cNvPr id="955404" name="Text Box 12"/>
            <p:cNvSpPr txBox="1">
              <a:spLocks noChangeArrowheads="1"/>
            </p:cNvSpPr>
            <p:nvPr/>
          </p:nvSpPr>
          <p:spPr bwMode="auto">
            <a:xfrm>
              <a:off x="884" y="2750"/>
              <a:ext cx="363" cy="327"/>
            </a:xfrm>
            <a:prstGeom prst="rect">
              <a:avLst/>
            </a:prstGeom>
            <a:noFill/>
            <a:ln w="9525">
              <a:noFill/>
              <a:miter lim="800000"/>
            </a:ln>
            <a:effectLst/>
          </p:spPr>
          <p:txBody>
            <a:bodyPr>
              <a:spAutoFit/>
            </a:bodyPr>
            <a:lstStyle/>
            <a:p>
              <a:pPr>
                <a:spcBef>
                  <a:spcPct val="50000"/>
                </a:spcBef>
              </a:pPr>
              <a:r>
                <a:rPr lang="en-US" altLang="zh-CN" b="1">
                  <a:ea typeface="宋体" panose="02010600030101010101" pitchFamily="2" charset="-122"/>
                </a:rPr>
                <a:t>X</a:t>
              </a:r>
            </a:p>
          </p:txBody>
        </p:sp>
        <p:graphicFrame>
          <p:nvGraphicFramePr>
            <p:cNvPr id="955405" name="Object 13"/>
            <p:cNvGraphicFramePr>
              <a:graphicFrameLocks noChangeAspect="1"/>
            </p:cNvGraphicFramePr>
            <p:nvPr/>
          </p:nvGraphicFramePr>
          <p:xfrm>
            <a:off x="884" y="3203"/>
            <a:ext cx="240" cy="272"/>
          </p:xfrm>
          <a:graphic>
            <a:graphicData uri="http://schemas.openxmlformats.org/presentationml/2006/ole">
              <mc:AlternateContent xmlns:mc="http://schemas.openxmlformats.org/markup-compatibility/2006">
                <mc:Choice xmlns:v="urn:schemas-microsoft-com:vml" Requires="v">
                  <p:oleObj spid="_x0000_s35872" name="Equation" r:id="rId6" imgW="9144000" imgH="10363200" progId="">
                    <p:embed/>
                  </p:oleObj>
                </mc:Choice>
                <mc:Fallback>
                  <p:oleObj name="Equation" r:id="rId6" imgW="9144000" imgH="10363200" progId="">
                    <p:embed/>
                    <p:pic>
                      <p:nvPicPr>
                        <p:cNvPr id="0" name="图片 35841"/>
                        <p:cNvPicPr>
                          <a:picLocks noChangeAspect="1"/>
                        </p:cNvPicPr>
                        <p:nvPr/>
                      </p:nvPicPr>
                      <p:blipFill>
                        <a:blip r:embed="rId7"/>
                        <a:stretch>
                          <a:fillRect/>
                        </a:stretch>
                      </p:blipFill>
                      <p:spPr>
                        <a:xfrm>
                          <a:off x="884" y="3203"/>
                          <a:ext cx="240" cy="272"/>
                        </a:xfrm>
                        <a:prstGeom prst="rect">
                          <a:avLst/>
                        </a:prstGeom>
                        <a:noFill/>
                        <a:ln w="9525">
                          <a:noFill/>
                        </a:ln>
                      </p:spPr>
                    </p:pic>
                  </p:oleObj>
                </mc:Fallback>
              </mc:AlternateContent>
            </a:graphicData>
          </a:graphic>
        </p:graphicFrame>
        <p:graphicFrame>
          <p:nvGraphicFramePr>
            <p:cNvPr id="955406" name="Object 14"/>
            <p:cNvGraphicFramePr>
              <a:graphicFrameLocks noChangeAspect="1"/>
            </p:cNvGraphicFramePr>
            <p:nvPr/>
          </p:nvGraphicFramePr>
          <p:xfrm>
            <a:off x="1542" y="2795"/>
            <a:ext cx="1928" cy="272"/>
          </p:xfrm>
          <a:graphic>
            <a:graphicData uri="http://schemas.openxmlformats.org/presentationml/2006/ole">
              <mc:AlternateContent xmlns:mc="http://schemas.openxmlformats.org/markup-compatibility/2006">
                <mc:Choice xmlns:v="urn:schemas-microsoft-com:vml" Requires="v">
                  <p:oleObj spid="_x0000_s35873" name="Equation" r:id="rId8" imgW="73456800" imgH="10363200" progId="">
                    <p:embed/>
                  </p:oleObj>
                </mc:Choice>
                <mc:Fallback>
                  <p:oleObj name="Equation" r:id="rId8" imgW="73456800" imgH="10363200" progId="">
                    <p:embed/>
                    <p:pic>
                      <p:nvPicPr>
                        <p:cNvPr id="0" name="图片 35842"/>
                        <p:cNvPicPr>
                          <a:picLocks noChangeAspect="1"/>
                        </p:cNvPicPr>
                        <p:nvPr/>
                      </p:nvPicPr>
                      <p:blipFill>
                        <a:blip r:embed="rId9"/>
                        <a:stretch>
                          <a:fillRect/>
                        </a:stretch>
                      </p:blipFill>
                      <p:spPr>
                        <a:xfrm>
                          <a:off x="1542" y="2795"/>
                          <a:ext cx="1928" cy="272"/>
                        </a:xfrm>
                        <a:prstGeom prst="rect">
                          <a:avLst/>
                        </a:prstGeom>
                        <a:noFill/>
                        <a:ln w="9525">
                          <a:noFill/>
                        </a:ln>
                      </p:spPr>
                    </p:pic>
                  </p:oleObj>
                </mc:Fallback>
              </mc:AlternateContent>
            </a:graphicData>
          </a:graphic>
        </p:graphicFrame>
        <p:graphicFrame>
          <p:nvGraphicFramePr>
            <p:cNvPr id="955407" name="Object 15"/>
            <p:cNvGraphicFramePr>
              <a:graphicFrameLocks noChangeAspect="1"/>
            </p:cNvGraphicFramePr>
            <p:nvPr/>
          </p:nvGraphicFramePr>
          <p:xfrm>
            <a:off x="1530" y="3203"/>
            <a:ext cx="1952" cy="272"/>
          </p:xfrm>
          <a:graphic>
            <a:graphicData uri="http://schemas.openxmlformats.org/presentationml/2006/ole">
              <mc:AlternateContent xmlns:mc="http://schemas.openxmlformats.org/markup-compatibility/2006">
                <mc:Choice xmlns:v="urn:schemas-microsoft-com:vml" Requires="v">
                  <p:oleObj spid="_x0000_s35874" name="Equation" r:id="rId10" imgW="74371200" imgH="10363200" progId="">
                    <p:embed/>
                  </p:oleObj>
                </mc:Choice>
                <mc:Fallback>
                  <p:oleObj name="Equation" r:id="rId10" imgW="74371200" imgH="10363200" progId="">
                    <p:embed/>
                    <p:pic>
                      <p:nvPicPr>
                        <p:cNvPr id="0" name="图片 35843"/>
                        <p:cNvPicPr>
                          <a:picLocks noChangeAspect="1"/>
                        </p:cNvPicPr>
                        <p:nvPr/>
                      </p:nvPicPr>
                      <p:blipFill>
                        <a:blip r:embed="rId11"/>
                        <a:stretch>
                          <a:fillRect/>
                        </a:stretch>
                      </p:blipFill>
                      <p:spPr>
                        <a:xfrm>
                          <a:off x="1530" y="3203"/>
                          <a:ext cx="1952" cy="272"/>
                        </a:xfrm>
                        <a:prstGeom prst="rect">
                          <a:avLst/>
                        </a:prstGeom>
                        <a:noFill/>
                        <a:ln w="9525">
                          <a:noFill/>
                        </a:ln>
                      </p:spPr>
                    </p:pic>
                  </p:oleObj>
                </mc:Fallback>
              </mc:AlternateContent>
            </a:graphicData>
          </a:graphic>
        </p:graphicFrame>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55398"/>
                                        </p:tgtEl>
                                        <p:attrNameLst>
                                          <p:attrName>style.visibility</p:attrName>
                                        </p:attrNameLst>
                                      </p:cBhvr>
                                      <p:to>
                                        <p:strVal val="visible"/>
                                      </p:to>
                                    </p:set>
                                    <p:anim calcmode="lin" valueType="num">
                                      <p:cBhvr additive="base">
                                        <p:cTn id="7" dur="500" fill="hold"/>
                                        <p:tgtEl>
                                          <p:spTgt spid="955398"/>
                                        </p:tgtEl>
                                        <p:attrNameLst>
                                          <p:attrName>ppt_x</p:attrName>
                                        </p:attrNameLst>
                                      </p:cBhvr>
                                      <p:tavLst>
                                        <p:tav tm="0">
                                          <p:val>
                                            <p:strVal val="0-#ppt_w/2"/>
                                          </p:val>
                                        </p:tav>
                                        <p:tav tm="100000">
                                          <p:val>
                                            <p:strVal val="#ppt_x"/>
                                          </p:val>
                                        </p:tav>
                                      </p:tavLst>
                                    </p:anim>
                                    <p:anim calcmode="lin" valueType="num">
                                      <p:cBhvr additive="base">
                                        <p:cTn id="8" dur="500" fill="hold"/>
                                        <p:tgtEl>
                                          <p:spTgt spid="95539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955400"/>
                                        </p:tgtEl>
                                        <p:attrNameLst>
                                          <p:attrName>style.visibility</p:attrName>
                                        </p:attrNameLst>
                                      </p:cBhvr>
                                      <p:to>
                                        <p:strVal val="visible"/>
                                      </p:to>
                                    </p:set>
                                    <p:animEffect transition="in" filter="wipe(left)">
                                      <p:cBhvr>
                                        <p:cTn id="13" dur="500"/>
                                        <p:tgtEl>
                                          <p:spTgt spid="955400"/>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955399"/>
                                        </p:tgtEl>
                                        <p:attrNameLst>
                                          <p:attrName>style.visibility</p:attrName>
                                        </p:attrNameLst>
                                      </p:cBhvr>
                                      <p:to>
                                        <p:strVal val="visible"/>
                                      </p:to>
                                    </p:set>
                                    <p:anim calcmode="lin" valueType="num">
                                      <p:cBhvr additive="base">
                                        <p:cTn id="18" dur="500" fill="hold"/>
                                        <p:tgtEl>
                                          <p:spTgt spid="955399"/>
                                        </p:tgtEl>
                                        <p:attrNameLst>
                                          <p:attrName>ppt_x</p:attrName>
                                        </p:attrNameLst>
                                      </p:cBhvr>
                                      <p:tavLst>
                                        <p:tav tm="0">
                                          <p:val>
                                            <p:strVal val="0-#ppt_w/2"/>
                                          </p:val>
                                        </p:tav>
                                        <p:tav tm="100000">
                                          <p:val>
                                            <p:strVal val="#ppt_x"/>
                                          </p:val>
                                        </p:tav>
                                      </p:tavLst>
                                    </p:anim>
                                    <p:anim calcmode="lin" valueType="num">
                                      <p:cBhvr additive="base">
                                        <p:cTn id="19" dur="500" fill="hold"/>
                                        <p:tgtEl>
                                          <p:spTgt spid="955399"/>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down)">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5398" grpId="0" autoUpdateAnimBg="0"/>
      <p:bldP spid="955399"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5188" name="Text Box 4"/>
          <p:cNvSpPr txBox="1">
            <a:spLocks noChangeArrowheads="1"/>
          </p:cNvSpPr>
          <p:nvPr/>
        </p:nvSpPr>
        <p:spPr bwMode="auto">
          <a:xfrm>
            <a:off x="1042988" y="692150"/>
            <a:ext cx="7416800" cy="750888"/>
          </a:xfrm>
          <a:prstGeom prst="rect">
            <a:avLst/>
          </a:prstGeom>
          <a:noFill/>
          <a:ln w="9525">
            <a:noFill/>
            <a:miter lim="800000"/>
          </a:ln>
          <a:effectLst/>
        </p:spPr>
        <p:txBody>
          <a:bodyPr>
            <a:spAutoFit/>
          </a:bodyPr>
          <a:lstStyle/>
          <a:p>
            <a:pPr>
              <a:lnSpc>
                <a:spcPct val="120000"/>
              </a:lnSpc>
            </a:pPr>
            <a:r>
              <a:rPr lang="zh-CN" altLang="zh-CN" sz="3600" b="1">
                <a:latin typeface="楷体_GB2312" pitchFamily="49" charset="-122"/>
                <a:ea typeface="楷体_GB2312" pitchFamily="49" charset="-122"/>
              </a:rPr>
              <a:t>一维</a:t>
            </a:r>
            <a:r>
              <a:rPr lang="zh-CN" altLang="en-US" sz="3600" b="1">
                <a:latin typeface="楷体_GB2312" pitchFamily="49" charset="-122"/>
                <a:ea typeface="楷体_GB2312" pitchFamily="49" charset="-122"/>
              </a:rPr>
              <a:t>随机变量的数学期望</a:t>
            </a:r>
            <a:r>
              <a:rPr lang="en-US" altLang="zh-CN" sz="3600" b="1">
                <a:latin typeface="楷体_GB2312" pitchFamily="49" charset="-122"/>
                <a:ea typeface="楷体_GB2312" pitchFamily="49" charset="-122"/>
              </a:rPr>
              <a:t>(Cont.)</a:t>
            </a:r>
          </a:p>
        </p:txBody>
      </p:sp>
      <p:sp>
        <p:nvSpPr>
          <p:cNvPr id="1245189" name="AutoShape 5"/>
          <p:cNvSpPr>
            <a:spLocks noChangeArrowheads="1"/>
          </p:cNvSpPr>
          <p:nvPr/>
        </p:nvSpPr>
        <p:spPr bwMode="auto">
          <a:xfrm>
            <a:off x="1079500" y="5340350"/>
            <a:ext cx="1970088" cy="479425"/>
          </a:xfrm>
          <a:prstGeom prst="wedgeRoundRectCallout">
            <a:avLst>
              <a:gd name="adj1" fmla="val -35171"/>
              <a:gd name="adj2" fmla="val -207616"/>
              <a:gd name="adj3" fmla="val 16667"/>
            </a:avLst>
          </a:prstGeom>
          <a:solidFill>
            <a:srgbClr val="CCFFFF"/>
          </a:solidFill>
          <a:ln w="9525">
            <a:solidFill>
              <a:srgbClr val="333399"/>
            </a:solidFill>
            <a:miter lim="800000"/>
          </a:ln>
          <a:effectLst/>
        </p:spPr>
        <p:txBody>
          <a:bodyPr lIns="0" tIns="35841" rIns="0" bIns="35841" anchor="ctr"/>
          <a:lstStyle/>
          <a:p>
            <a:pPr algn="ctr" defTabSz="717550">
              <a:lnSpc>
                <a:spcPct val="110000"/>
              </a:lnSpc>
            </a:pPr>
            <a:r>
              <a:rPr lang="zh-CN" altLang="en-US" sz="1400" b="1">
                <a:solidFill>
                  <a:srgbClr val="0000CC"/>
                </a:solidFill>
                <a:ea typeface="宋体" panose="02010600030101010101" pitchFamily="2" charset="-122"/>
              </a:rPr>
              <a:t>试验次数很大时</a:t>
            </a:r>
            <a:r>
              <a:rPr lang="en-US" altLang="zh-CN" sz="1400" b="1">
                <a:solidFill>
                  <a:srgbClr val="0000CC"/>
                </a:solidFill>
                <a:latin typeface="宋体" panose="02010600030101010101" pitchFamily="2" charset="-122"/>
                <a:ea typeface="宋体" panose="02010600030101010101" pitchFamily="2" charset="-122"/>
              </a:rPr>
              <a:t>,</a:t>
            </a:r>
          </a:p>
          <a:p>
            <a:pPr algn="ctr" defTabSz="717550">
              <a:lnSpc>
                <a:spcPct val="110000"/>
              </a:lnSpc>
            </a:pPr>
            <a:r>
              <a:rPr lang="zh-CN" altLang="zh-CN" sz="1400" b="1">
                <a:solidFill>
                  <a:srgbClr val="0000CC"/>
                </a:solidFill>
                <a:ea typeface="宋体" panose="02010600030101010101" pitchFamily="2" charset="-122"/>
              </a:rPr>
              <a:t>频率会接近于概率</a:t>
            </a:r>
            <a:r>
              <a:rPr lang="en-US" altLang="zh-CN" sz="1400" b="1" i="1">
                <a:solidFill>
                  <a:srgbClr val="0000CC"/>
                </a:solidFill>
                <a:ea typeface="宋体" panose="02010600030101010101" pitchFamily="2" charset="-122"/>
              </a:rPr>
              <a:t>p</a:t>
            </a:r>
            <a:r>
              <a:rPr lang="en-US" altLang="zh-CN" sz="1400" b="1" i="1" baseline="-25000">
                <a:solidFill>
                  <a:srgbClr val="0000CC"/>
                </a:solidFill>
                <a:ea typeface="宋体" panose="02010600030101010101" pitchFamily="2" charset="-122"/>
              </a:rPr>
              <a:t>k</a:t>
            </a:r>
            <a:endParaRPr lang="en-US" altLang="zh-CN" sz="1600" b="1">
              <a:solidFill>
                <a:srgbClr val="0000CC"/>
              </a:solidFill>
              <a:ea typeface="宋体" panose="02010600030101010101" pitchFamily="2" charset="-122"/>
            </a:endParaRPr>
          </a:p>
        </p:txBody>
      </p:sp>
      <p:graphicFrame>
        <p:nvGraphicFramePr>
          <p:cNvPr id="1245223" name="Group 39"/>
          <p:cNvGraphicFramePr>
            <a:graphicFrameLocks noGrp="1"/>
          </p:cNvGraphicFramePr>
          <p:nvPr/>
        </p:nvGraphicFramePr>
        <p:xfrm>
          <a:off x="1498600" y="1739900"/>
          <a:ext cx="7250113" cy="1331576"/>
        </p:xfrm>
        <a:graphic>
          <a:graphicData uri="http://schemas.openxmlformats.org/drawingml/2006/table">
            <a:tbl>
              <a:tblPr/>
              <a:tblGrid>
                <a:gridCol w="708025">
                  <a:extLst>
                    <a:ext uri="{9D8B030D-6E8A-4147-A177-3AD203B41FA5}">
                      <a16:colId xmlns:a16="http://schemas.microsoft.com/office/drawing/2014/main" val="20000"/>
                    </a:ext>
                  </a:extLst>
                </a:gridCol>
                <a:gridCol w="6542088">
                  <a:extLst>
                    <a:ext uri="{9D8B030D-6E8A-4147-A177-3AD203B41FA5}">
                      <a16:colId xmlns:a16="http://schemas.microsoft.com/office/drawing/2014/main" val="20001"/>
                    </a:ext>
                  </a:extLst>
                </a:gridCol>
              </a:tblGrid>
              <a:tr h="387350">
                <a:tc>
                  <a:txBody>
                    <a:bodyPr/>
                    <a:lstStyle/>
                    <a:p>
                      <a:pPr marL="0" marR="0" lvl="0" indent="0" algn="r" defTabSz="914400" rtl="0" eaLnBrk="1" fontAlgn="base" latinLnBrk="0" hangingPunct="1">
                        <a:lnSpc>
                          <a:spcPct val="140000"/>
                        </a:lnSpc>
                        <a:spcBef>
                          <a:spcPct val="20000"/>
                        </a:spcBef>
                        <a:spcAft>
                          <a:spcPct val="0"/>
                        </a:spcAft>
                        <a:buClr>
                          <a:schemeClr val="accent1"/>
                        </a:buClr>
                        <a:buSzPct val="90000"/>
                        <a:buFont typeface="Monotype Sorts" pitchFamily="2" charset="2"/>
                        <a:buNone/>
                      </a:pPr>
                      <a:r>
                        <a:rPr kumimoji="1" lang="zh-CN" altLang="en-US" sz="2000" b="1" i="0" u="none" strike="noStrike" cap="none" normalizeH="0" baseline="0">
                          <a:ln>
                            <a:noFill/>
                          </a:ln>
                          <a:solidFill>
                            <a:srgbClr val="660033"/>
                          </a:solidFill>
                          <a:effectLst/>
                          <a:latin typeface="Times New Roman" panose="02020603050405020304" pitchFamily="18" charset="0"/>
                          <a:ea typeface="PMingLiU" pitchFamily="18" charset="-120"/>
                        </a:rPr>
                        <a:t>点数</a:t>
                      </a:r>
                    </a:p>
                  </a:txBody>
                  <a:tcPr marL="71683" marR="71683" marT="35841" marB="35841" anchor="ctr" horzOverflow="overflow">
                    <a:lnL cap="flat">
                      <a:noFill/>
                    </a:lnL>
                    <a:lnR w="12700" cap="flat" cmpd="sng" algn="ctr">
                      <a:solidFill>
                        <a:schemeClr val="tx1"/>
                      </a:solidFill>
                      <a:prstDash val="solid"/>
                      <a:miter lim="800000"/>
                      <a:headEnd type="none" w="med" len="med"/>
                      <a:tailEnd type="none" w="med" len="med"/>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90000"/>
                        <a:buFont typeface="Monotype Sorts" pitchFamily="2" charset="2"/>
                        <a:buNone/>
                      </a:pPr>
                      <a:r>
                        <a:rPr kumimoji="1" lang="zh-CN" altLang="en-US" sz="2800" b="0" i="0" u="none" strike="noStrike" cap="none" normalizeH="0" baseline="0">
                          <a:ln>
                            <a:noFill/>
                          </a:ln>
                          <a:solidFill>
                            <a:srgbClr val="660033"/>
                          </a:solidFill>
                          <a:effectLst/>
                          <a:latin typeface="Times New Roman" panose="02020603050405020304" pitchFamily="18" charset="0"/>
                          <a:ea typeface="PMingLiU" pitchFamily="18" charset="-120"/>
                        </a:rPr>
                        <a:t>   </a:t>
                      </a:r>
                      <a:r>
                        <a:rPr kumimoji="1" lang="en-US" altLang="zh-CN" sz="2400" b="1" i="0" u="none" strike="noStrike" cap="none" normalizeH="0" baseline="0">
                          <a:ln>
                            <a:noFill/>
                          </a:ln>
                          <a:solidFill>
                            <a:srgbClr val="660033"/>
                          </a:solidFill>
                          <a:effectLst/>
                          <a:latin typeface="Times New Roman" panose="02020603050405020304" pitchFamily="18" charset="0"/>
                          <a:ea typeface="PMingLiU" pitchFamily="18" charset="-120"/>
                        </a:rPr>
                        <a:t>1             2             3           4          5            </a:t>
                      </a:r>
                      <a:r>
                        <a:rPr kumimoji="1" lang="zh-CN" altLang="en-US" sz="2400" b="1" i="0" u="none" strike="noStrike" cap="none" normalizeH="0" baseline="0">
                          <a:ln>
                            <a:noFill/>
                          </a:ln>
                          <a:solidFill>
                            <a:srgbClr val="660033"/>
                          </a:solidFill>
                          <a:effectLst/>
                          <a:latin typeface="Times New Roman" panose="02020603050405020304" pitchFamily="18" charset="0"/>
                          <a:ea typeface="PMingLiU" pitchFamily="18" charset="-120"/>
                        </a:rPr>
                        <a:t>６</a:t>
                      </a:r>
                    </a:p>
                  </a:txBody>
                  <a:tcPr marL="71683" marR="71683" marT="35841" marB="35841" anchor="b" horzOverflow="overflow">
                    <a:lnL w="12700" cap="flat" cmpd="sng" algn="ctr">
                      <a:solidFill>
                        <a:schemeClr val="tx1"/>
                      </a:solidFill>
                      <a:prstDash val="solid"/>
                      <a:miter lim="800000"/>
                      <a:headEnd type="none" w="med" len="med"/>
                      <a:tailEnd type="none" w="med" len="med"/>
                    </a:lnL>
                    <a:lnR cap="flat">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90563">
                <a:tc>
                  <a:txBody>
                    <a:bodyPr/>
                    <a:lstStyle/>
                    <a:p>
                      <a:pPr marL="0" marR="0" lvl="0" indent="0" algn="r" defTabSz="914400" rtl="0" eaLnBrk="1" fontAlgn="base" latinLnBrk="0" hangingPunct="1">
                        <a:lnSpc>
                          <a:spcPct val="120000"/>
                        </a:lnSpc>
                        <a:spcBef>
                          <a:spcPct val="20000"/>
                        </a:spcBef>
                        <a:spcAft>
                          <a:spcPct val="0"/>
                        </a:spcAft>
                        <a:buClr>
                          <a:schemeClr val="accent1"/>
                        </a:buClr>
                        <a:buSzPct val="90000"/>
                        <a:buFont typeface="Monotype Sorts" pitchFamily="2" charset="2"/>
                        <a:buNone/>
                      </a:pPr>
                      <a:r>
                        <a:rPr kumimoji="1" lang="zh-CN" altLang="en-US" sz="2000" b="1" i="0" u="none" strike="noStrike" cap="none" normalizeH="0" baseline="0">
                          <a:ln>
                            <a:noFill/>
                          </a:ln>
                          <a:solidFill>
                            <a:srgbClr val="000099"/>
                          </a:solidFill>
                          <a:effectLst/>
                          <a:latin typeface="Times New Roman" panose="02020603050405020304" pitchFamily="18" charset="0"/>
                          <a:ea typeface="PMingLiU" pitchFamily="18" charset="-120"/>
                        </a:rPr>
                        <a:t>次数</a:t>
                      </a:r>
                    </a:p>
                    <a:p>
                      <a:pPr marL="0" marR="0" lvl="0" indent="0" algn="r" defTabSz="914400" rtl="0" eaLnBrk="1" fontAlgn="base" latinLnBrk="0" hangingPunct="1">
                        <a:lnSpc>
                          <a:spcPct val="120000"/>
                        </a:lnSpc>
                        <a:spcBef>
                          <a:spcPct val="20000"/>
                        </a:spcBef>
                        <a:spcAft>
                          <a:spcPct val="0"/>
                        </a:spcAft>
                        <a:buClr>
                          <a:schemeClr val="accent1"/>
                        </a:buClr>
                        <a:buSzPct val="90000"/>
                        <a:buFont typeface="Monotype Sorts" pitchFamily="2" charset="2"/>
                        <a:buNone/>
                      </a:pPr>
                      <a:r>
                        <a:rPr kumimoji="1" lang="zh-CN" altLang="en-US" sz="2000" b="1" i="0" u="none" strike="noStrike" cap="none" normalizeH="0" baseline="0">
                          <a:ln>
                            <a:noFill/>
                          </a:ln>
                          <a:solidFill>
                            <a:srgbClr val="CC3300"/>
                          </a:solidFill>
                          <a:effectLst/>
                          <a:latin typeface="Times New Roman" panose="02020603050405020304" pitchFamily="18" charset="0"/>
                          <a:ea typeface="PMingLiU" pitchFamily="18" charset="-120"/>
                        </a:rPr>
                        <a:t>频率</a:t>
                      </a:r>
                    </a:p>
                  </a:txBody>
                  <a:tcPr marL="71683" marR="71683" marT="35841" marB="35841" horzOverflow="overflow">
                    <a:lnL cap="flat">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accent1"/>
                        </a:buClr>
                        <a:buSzPct val="90000"/>
                        <a:buFont typeface="Monotype Sorts" pitchFamily="2" charset="2"/>
                        <a:buNone/>
                      </a:pPr>
                      <a:r>
                        <a:rPr kumimoji="1" lang="zh-CN" altLang="en-US" sz="2800" b="0" i="0" u="none" strike="noStrike" cap="none" normalizeH="0" baseline="0" dirty="0">
                          <a:ln>
                            <a:noFill/>
                          </a:ln>
                          <a:solidFill>
                            <a:srgbClr val="660033"/>
                          </a:solidFill>
                          <a:effectLst/>
                          <a:latin typeface="Times New Roman" panose="02020603050405020304" pitchFamily="18" charset="0"/>
                          <a:ea typeface="PMingLiU" pitchFamily="18" charset="-120"/>
                        </a:rPr>
                        <a:t>   </a:t>
                      </a:r>
                      <a:r>
                        <a:rPr kumimoji="1" lang="en-US" altLang="zh-CN" sz="2000" b="1" i="0" u="none" strike="noStrike" cap="none" normalizeH="0" baseline="0" dirty="0">
                          <a:ln>
                            <a:noFill/>
                          </a:ln>
                          <a:solidFill>
                            <a:srgbClr val="000099"/>
                          </a:solidFill>
                          <a:effectLst/>
                          <a:latin typeface="Times New Roman" panose="02020603050405020304" pitchFamily="18" charset="0"/>
                          <a:ea typeface="PMingLiU" pitchFamily="18" charset="-120"/>
                        </a:rPr>
                        <a:t>14             21            17          22          10               16</a:t>
                      </a:r>
                    </a:p>
                    <a:p>
                      <a:pPr marL="0" marR="0" lvl="0" indent="0" algn="l" defTabSz="914400" rtl="0" eaLnBrk="1" fontAlgn="base" latinLnBrk="0" hangingPunct="1">
                        <a:lnSpc>
                          <a:spcPct val="100000"/>
                        </a:lnSpc>
                        <a:spcBef>
                          <a:spcPct val="20000"/>
                        </a:spcBef>
                        <a:spcAft>
                          <a:spcPct val="0"/>
                        </a:spcAft>
                        <a:buClr>
                          <a:schemeClr val="accent1"/>
                        </a:buClr>
                        <a:buSzPct val="90000"/>
                        <a:buFont typeface="Monotype Sorts" pitchFamily="2" charset="2"/>
                        <a:buNone/>
                      </a:pPr>
                      <a:r>
                        <a:rPr kumimoji="1" lang="en-US" altLang="zh-CN" sz="2000" b="1" i="0" u="none" strike="noStrike" cap="none" normalizeH="0" baseline="0" dirty="0">
                          <a:ln>
                            <a:noFill/>
                          </a:ln>
                          <a:solidFill>
                            <a:srgbClr val="660033"/>
                          </a:solidFill>
                          <a:effectLst/>
                          <a:latin typeface="Times New Roman" panose="02020603050405020304" pitchFamily="18" charset="0"/>
                          <a:ea typeface="PMingLiU" pitchFamily="18" charset="-120"/>
                        </a:rPr>
                        <a:t> </a:t>
                      </a:r>
                      <a:r>
                        <a:rPr kumimoji="1" lang="en-US" altLang="zh-CN" sz="2000" b="1" i="0" u="none" strike="noStrike" cap="none" normalizeH="0" baseline="0" dirty="0">
                          <a:ln>
                            <a:noFill/>
                          </a:ln>
                          <a:solidFill>
                            <a:srgbClr val="CC3300"/>
                          </a:solidFill>
                          <a:effectLst/>
                          <a:latin typeface="Times New Roman" panose="02020603050405020304" pitchFamily="18" charset="0"/>
                          <a:ea typeface="PMingLiU" pitchFamily="18" charset="-120"/>
                        </a:rPr>
                        <a:t>14/</a:t>
                      </a:r>
                      <a:r>
                        <a:rPr kumimoji="1" lang="en-US" altLang="zh-CN" sz="2000" b="1" i="0" u="none" strike="noStrike" cap="none" normalizeH="0" baseline="-25000" dirty="0">
                          <a:ln>
                            <a:noFill/>
                          </a:ln>
                          <a:solidFill>
                            <a:srgbClr val="CC3300"/>
                          </a:solidFill>
                          <a:effectLst/>
                          <a:latin typeface="Times New Roman" panose="02020603050405020304" pitchFamily="18" charset="0"/>
                          <a:ea typeface="PMingLiU" pitchFamily="18" charset="-120"/>
                        </a:rPr>
                        <a:t> </a:t>
                      </a:r>
                      <a:r>
                        <a:rPr kumimoji="1" lang="en-US" altLang="zh-CN" sz="2000" b="1" i="0" u="none" strike="noStrike" cap="none" normalizeH="0" baseline="0" dirty="0">
                          <a:ln>
                            <a:noFill/>
                          </a:ln>
                          <a:solidFill>
                            <a:srgbClr val="CC3300"/>
                          </a:solidFill>
                          <a:effectLst/>
                          <a:latin typeface="Times New Roman" panose="02020603050405020304" pitchFamily="18" charset="0"/>
                          <a:ea typeface="PMingLiU" pitchFamily="18" charset="-120"/>
                        </a:rPr>
                        <a:t>100  </a:t>
                      </a:r>
                      <a:r>
                        <a:rPr kumimoji="1" lang="en-US" altLang="zh-CN" sz="2000" b="1" i="0" u="none" strike="noStrike" cap="none" normalizeH="0" baseline="-25000" dirty="0">
                          <a:ln>
                            <a:noFill/>
                          </a:ln>
                          <a:solidFill>
                            <a:srgbClr val="CC3300"/>
                          </a:solidFill>
                          <a:effectLst/>
                          <a:latin typeface="Times New Roman" panose="02020603050405020304" pitchFamily="18" charset="0"/>
                          <a:ea typeface="PMingLiU" pitchFamily="18" charset="-120"/>
                        </a:rPr>
                        <a:t>  </a:t>
                      </a:r>
                      <a:r>
                        <a:rPr kumimoji="1" lang="en-US" altLang="zh-CN" sz="2000" b="1" i="0" u="none" strike="noStrike" cap="none" normalizeH="0" baseline="0" dirty="0">
                          <a:ln>
                            <a:noFill/>
                          </a:ln>
                          <a:solidFill>
                            <a:srgbClr val="CC3300"/>
                          </a:solidFill>
                          <a:effectLst/>
                          <a:latin typeface="Times New Roman" panose="02020603050405020304" pitchFamily="18" charset="0"/>
                          <a:ea typeface="PMingLiU" pitchFamily="18" charset="-120"/>
                        </a:rPr>
                        <a:t> 21/</a:t>
                      </a:r>
                      <a:r>
                        <a:rPr kumimoji="1" lang="en-US" altLang="zh-CN" sz="2000" b="1" i="0" u="none" strike="noStrike" cap="none" normalizeH="0" baseline="-25000" dirty="0">
                          <a:ln>
                            <a:noFill/>
                          </a:ln>
                          <a:solidFill>
                            <a:srgbClr val="CC3300"/>
                          </a:solidFill>
                          <a:effectLst/>
                          <a:latin typeface="Times New Roman" panose="02020603050405020304" pitchFamily="18" charset="0"/>
                          <a:ea typeface="PMingLiU" pitchFamily="18" charset="-120"/>
                        </a:rPr>
                        <a:t> </a:t>
                      </a:r>
                      <a:r>
                        <a:rPr kumimoji="1" lang="en-US" altLang="zh-CN" sz="2000" b="1" i="0" u="none" strike="noStrike" cap="none" normalizeH="0" baseline="0" dirty="0">
                          <a:ln>
                            <a:noFill/>
                          </a:ln>
                          <a:solidFill>
                            <a:srgbClr val="CC3300"/>
                          </a:solidFill>
                          <a:effectLst/>
                          <a:latin typeface="Times New Roman" panose="02020603050405020304" pitchFamily="18" charset="0"/>
                          <a:ea typeface="PMingLiU" pitchFamily="18" charset="-120"/>
                        </a:rPr>
                        <a:t>100   </a:t>
                      </a:r>
                      <a:r>
                        <a:rPr kumimoji="1" lang="en-US" altLang="zh-CN" sz="900" b="1" i="0" u="none" strike="noStrike" cap="none" normalizeH="0" baseline="-25000" dirty="0">
                          <a:ln>
                            <a:noFill/>
                          </a:ln>
                          <a:solidFill>
                            <a:srgbClr val="CC3300"/>
                          </a:solidFill>
                          <a:effectLst/>
                          <a:latin typeface="Times New Roman" panose="02020603050405020304" pitchFamily="18" charset="0"/>
                          <a:ea typeface="PMingLiU" pitchFamily="18" charset="-120"/>
                        </a:rPr>
                        <a:t> </a:t>
                      </a:r>
                      <a:r>
                        <a:rPr kumimoji="1" lang="en-US" altLang="zh-CN" sz="2000" b="1" i="0" u="none" strike="noStrike" cap="none" normalizeH="0" baseline="0" dirty="0">
                          <a:ln>
                            <a:noFill/>
                          </a:ln>
                          <a:solidFill>
                            <a:srgbClr val="CC3300"/>
                          </a:solidFill>
                          <a:effectLst/>
                          <a:latin typeface="Times New Roman" panose="02020603050405020304" pitchFamily="18" charset="0"/>
                          <a:ea typeface="PMingLiU" pitchFamily="18" charset="-120"/>
                        </a:rPr>
                        <a:t>17/</a:t>
                      </a:r>
                      <a:r>
                        <a:rPr kumimoji="1" lang="en-US" altLang="zh-CN" sz="2000" b="1" i="0" u="none" strike="noStrike" cap="none" normalizeH="0" baseline="-25000" dirty="0">
                          <a:ln>
                            <a:noFill/>
                          </a:ln>
                          <a:solidFill>
                            <a:srgbClr val="CC3300"/>
                          </a:solidFill>
                          <a:effectLst/>
                          <a:latin typeface="Times New Roman" panose="02020603050405020304" pitchFamily="18" charset="0"/>
                          <a:ea typeface="PMingLiU" pitchFamily="18" charset="-120"/>
                        </a:rPr>
                        <a:t> </a:t>
                      </a:r>
                      <a:r>
                        <a:rPr kumimoji="1" lang="en-US" altLang="zh-CN" sz="2000" b="1" i="0" u="none" strike="noStrike" cap="none" normalizeH="0" baseline="0" dirty="0">
                          <a:ln>
                            <a:noFill/>
                          </a:ln>
                          <a:solidFill>
                            <a:srgbClr val="CC3300"/>
                          </a:solidFill>
                          <a:effectLst/>
                          <a:latin typeface="Times New Roman" panose="02020603050405020304" pitchFamily="18" charset="0"/>
                          <a:ea typeface="PMingLiU" pitchFamily="18" charset="-120"/>
                        </a:rPr>
                        <a:t>100    22/</a:t>
                      </a:r>
                      <a:r>
                        <a:rPr kumimoji="1" lang="en-US" altLang="zh-CN" sz="2000" b="1" i="0" u="none" strike="noStrike" cap="none" normalizeH="0" baseline="-25000" dirty="0">
                          <a:ln>
                            <a:noFill/>
                          </a:ln>
                          <a:solidFill>
                            <a:srgbClr val="CC3300"/>
                          </a:solidFill>
                          <a:effectLst/>
                          <a:latin typeface="Times New Roman" panose="02020603050405020304" pitchFamily="18" charset="0"/>
                          <a:ea typeface="PMingLiU" pitchFamily="18" charset="-120"/>
                        </a:rPr>
                        <a:t> </a:t>
                      </a:r>
                      <a:r>
                        <a:rPr kumimoji="1" lang="en-US" altLang="zh-CN" sz="2000" b="1" i="0" u="none" strike="noStrike" cap="none" normalizeH="0" baseline="0" dirty="0">
                          <a:ln>
                            <a:noFill/>
                          </a:ln>
                          <a:solidFill>
                            <a:srgbClr val="CC3300"/>
                          </a:solidFill>
                          <a:effectLst/>
                          <a:latin typeface="Times New Roman" panose="02020603050405020304" pitchFamily="18" charset="0"/>
                          <a:ea typeface="PMingLiU" pitchFamily="18" charset="-120"/>
                        </a:rPr>
                        <a:t>100    10/</a:t>
                      </a:r>
                      <a:r>
                        <a:rPr kumimoji="1" lang="en-US" altLang="zh-CN" sz="2000" b="1" i="0" u="none" strike="noStrike" cap="none" normalizeH="0" baseline="-25000" dirty="0">
                          <a:ln>
                            <a:noFill/>
                          </a:ln>
                          <a:solidFill>
                            <a:srgbClr val="CC3300"/>
                          </a:solidFill>
                          <a:effectLst/>
                          <a:latin typeface="Times New Roman" panose="02020603050405020304" pitchFamily="18" charset="0"/>
                          <a:ea typeface="PMingLiU" pitchFamily="18" charset="-120"/>
                        </a:rPr>
                        <a:t> </a:t>
                      </a:r>
                      <a:r>
                        <a:rPr kumimoji="1" lang="en-US" altLang="zh-CN" sz="2000" b="1" i="0" u="none" strike="noStrike" cap="none" normalizeH="0" baseline="0" dirty="0">
                          <a:ln>
                            <a:noFill/>
                          </a:ln>
                          <a:solidFill>
                            <a:srgbClr val="CC3300"/>
                          </a:solidFill>
                          <a:effectLst/>
                          <a:latin typeface="Times New Roman" panose="02020603050405020304" pitchFamily="18" charset="0"/>
                          <a:ea typeface="PMingLiU" pitchFamily="18" charset="-120"/>
                        </a:rPr>
                        <a:t>100       16/</a:t>
                      </a:r>
                      <a:r>
                        <a:rPr kumimoji="1" lang="en-US" altLang="zh-CN" sz="2000" b="1" i="0" u="none" strike="noStrike" cap="none" normalizeH="0" baseline="-25000" dirty="0">
                          <a:ln>
                            <a:noFill/>
                          </a:ln>
                          <a:solidFill>
                            <a:srgbClr val="CC3300"/>
                          </a:solidFill>
                          <a:effectLst/>
                          <a:latin typeface="Times New Roman" panose="02020603050405020304" pitchFamily="18" charset="0"/>
                          <a:ea typeface="PMingLiU" pitchFamily="18" charset="-120"/>
                        </a:rPr>
                        <a:t> </a:t>
                      </a:r>
                      <a:r>
                        <a:rPr kumimoji="1" lang="en-US" altLang="zh-CN" sz="2000" b="1" i="0" u="none" strike="noStrike" cap="none" normalizeH="0" baseline="0" dirty="0">
                          <a:ln>
                            <a:noFill/>
                          </a:ln>
                          <a:solidFill>
                            <a:srgbClr val="CC3300"/>
                          </a:solidFill>
                          <a:effectLst/>
                          <a:latin typeface="Times New Roman" panose="02020603050405020304" pitchFamily="18" charset="0"/>
                          <a:ea typeface="PMingLiU" pitchFamily="18" charset="-120"/>
                        </a:rPr>
                        <a:t>100 </a:t>
                      </a:r>
                    </a:p>
                  </a:txBody>
                  <a:tcPr marL="71683" marR="71683" marT="35841" marB="35841" anchor="ctr" horzOverflow="overflow">
                    <a:lnL w="12700" cap="flat" cmpd="sng" algn="ctr">
                      <a:solidFill>
                        <a:schemeClr val="tx1"/>
                      </a:solidFill>
                      <a:prstDash val="solid"/>
                      <a:miter lim="800000"/>
                      <a:headEnd type="none" w="med" len="med"/>
                      <a:tailEnd type="none" w="med" len="med"/>
                    </a:lnL>
                    <a:lnR cap="flat">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245205" name="AutoShape 21"/>
          <p:cNvSpPr>
            <a:spLocks noChangeArrowheads="1"/>
          </p:cNvSpPr>
          <p:nvPr/>
        </p:nvSpPr>
        <p:spPr bwMode="auto">
          <a:xfrm>
            <a:off x="2771775" y="5013325"/>
            <a:ext cx="3106738" cy="687388"/>
          </a:xfrm>
          <a:prstGeom prst="downArrowCallout">
            <a:avLst>
              <a:gd name="adj1" fmla="val 112991"/>
              <a:gd name="adj2" fmla="val 112991"/>
              <a:gd name="adj3" fmla="val 16667"/>
              <a:gd name="adj4" fmla="val 66667"/>
            </a:avLst>
          </a:prstGeom>
          <a:solidFill>
            <a:srgbClr val="66FFFF">
              <a:alpha val="50000"/>
            </a:srgbClr>
          </a:solidFill>
          <a:ln w="9525">
            <a:solidFill>
              <a:srgbClr val="0066FF"/>
            </a:solidFill>
            <a:miter lim="800000"/>
          </a:ln>
          <a:effectLst/>
        </p:spPr>
        <p:txBody>
          <a:bodyPr wrap="none" lIns="71683" tIns="35841" rIns="71683" bIns="35841"/>
          <a:lstStyle/>
          <a:p>
            <a:pPr algn="ctr" defTabSz="717550"/>
            <a:endParaRPr lang="zh-CN" altLang="en-US" sz="1600" b="1">
              <a:solidFill>
                <a:srgbClr val="0000CC"/>
              </a:solidFill>
              <a:ea typeface="宋体" panose="02010600030101010101" pitchFamily="2" charset="-122"/>
            </a:endParaRPr>
          </a:p>
          <a:p>
            <a:pPr algn="ctr" defTabSz="717550"/>
            <a:r>
              <a:rPr lang="zh-CN" altLang="en-US" sz="1600" b="1">
                <a:solidFill>
                  <a:srgbClr val="0000CC"/>
                </a:solidFill>
                <a:ea typeface="宋体" panose="02010600030101010101" pitchFamily="2" charset="-122"/>
              </a:rPr>
              <a:t>抽象出 </a:t>
            </a:r>
          </a:p>
        </p:txBody>
      </p:sp>
      <p:sp>
        <p:nvSpPr>
          <p:cNvPr id="1245206" name="Rectangle 22"/>
          <p:cNvSpPr>
            <a:spLocks noChangeArrowheads="1"/>
          </p:cNvSpPr>
          <p:nvPr/>
        </p:nvSpPr>
        <p:spPr bwMode="auto">
          <a:xfrm>
            <a:off x="993775" y="3024188"/>
            <a:ext cx="2565400" cy="377825"/>
          </a:xfrm>
          <a:prstGeom prst="rect">
            <a:avLst/>
          </a:prstGeom>
          <a:noFill/>
          <a:ln w="9525">
            <a:noFill/>
            <a:miter lim="800000"/>
          </a:ln>
          <a:effectLst/>
        </p:spPr>
        <p:txBody>
          <a:bodyPr wrap="none" lIns="71683" tIns="35841" rIns="71683" bIns="35841">
            <a:spAutoFit/>
          </a:bodyPr>
          <a:lstStyle/>
          <a:p>
            <a:pPr defTabSz="717550"/>
            <a:r>
              <a:rPr lang="zh-CN" altLang="en-US" sz="2000" b="1">
                <a:solidFill>
                  <a:schemeClr val="bg2"/>
                </a:solidFill>
                <a:latin typeface="宋体" panose="02010600030101010101" pitchFamily="2" charset="-122"/>
                <a:ea typeface="宋体" panose="02010600030101010101" pitchFamily="2" charset="-122"/>
              </a:rPr>
              <a:t>每次投掷的平均点数</a:t>
            </a:r>
            <a:r>
              <a:rPr lang="zh-CN" altLang="en-US" sz="1900" b="1">
                <a:latin typeface="宋体" panose="02010600030101010101" pitchFamily="2" charset="-122"/>
                <a:ea typeface="宋体" panose="02010600030101010101" pitchFamily="2" charset="-122"/>
              </a:rPr>
              <a:t> </a:t>
            </a:r>
          </a:p>
        </p:txBody>
      </p:sp>
      <p:graphicFrame>
        <p:nvGraphicFramePr>
          <p:cNvPr id="1245207" name="Object 23"/>
          <p:cNvGraphicFramePr>
            <a:graphicFrameLocks noChangeAspect="1"/>
          </p:cNvGraphicFramePr>
          <p:nvPr/>
        </p:nvGraphicFramePr>
        <p:xfrm>
          <a:off x="3563938" y="2997200"/>
          <a:ext cx="5256212" cy="638175"/>
        </p:xfrm>
        <a:graphic>
          <a:graphicData uri="http://schemas.openxmlformats.org/presentationml/2006/ole">
            <mc:AlternateContent xmlns:mc="http://schemas.openxmlformats.org/markup-compatibility/2006">
              <mc:Choice xmlns:v="urn:schemas-microsoft-com:vml" Requires="v">
                <p:oleObj spid="_x0000_s126994" name="公式" r:id="rId4" imgW="86563200" imgH="9448800" progId="">
                  <p:embed/>
                </p:oleObj>
              </mc:Choice>
              <mc:Fallback>
                <p:oleObj name="公式" r:id="rId4" imgW="86563200" imgH="9448800" progId="">
                  <p:embed/>
                  <p:pic>
                    <p:nvPicPr>
                      <p:cNvPr id="1245207" name="Object 23"/>
                      <p:cNvPicPr>
                        <a:picLocks noChangeAspect="1"/>
                      </p:cNvPicPr>
                      <p:nvPr/>
                    </p:nvPicPr>
                    <p:blipFill>
                      <a:blip r:embed="rId5"/>
                      <a:stretch>
                        <a:fillRect/>
                      </a:stretch>
                    </p:blipFill>
                    <p:spPr>
                      <a:xfrm>
                        <a:off x="3563938" y="2997200"/>
                        <a:ext cx="5256212" cy="638175"/>
                      </a:xfrm>
                      <a:prstGeom prst="rect">
                        <a:avLst/>
                      </a:prstGeom>
                      <a:noFill/>
                      <a:ln w="9525">
                        <a:noFill/>
                      </a:ln>
                    </p:spPr>
                  </p:pic>
                </p:oleObj>
              </mc:Fallback>
            </mc:AlternateContent>
          </a:graphicData>
        </a:graphic>
      </p:graphicFrame>
      <p:graphicFrame>
        <p:nvGraphicFramePr>
          <p:cNvPr id="1245208" name="Object 24"/>
          <p:cNvGraphicFramePr>
            <a:graphicFrameLocks noChangeAspect="1"/>
          </p:cNvGraphicFramePr>
          <p:nvPr/>
        </p:nvGraphicFramePr>
        <p:xfrm>
          <a:off x="2700338" y="3644900"/>
          <a:ext cx="6048375" cy="565150"/>
        </p:xfrm>
        <a:graphic>
          <a:graphicData uri="http://schemas.openxmlformats.org/presentationml/2006/ole">
            <mc:AlternateContent xmlns:mc="http://schemas.openxmlformats.org/markup-compatibility/2006">
              <mc:Choice xmlns:v="urn:schemas-microsoft-com:vml" Requires="v">
                <p:oleObj spid="_x0000_s126995" name="公式" r:id="rId6" imgW="97840800" imgH="9448800" progId="">
                  <p:embed/>
                </p:oleObj>
              </mc:Choice>
              <mc:Fallback>
                <p:oleObj name="公式" r:id="rId6" imgW="97840800" imgH="9448800" progId="">
                  <p:embed/>
                  <p:pic>
                    <p:nvPicPr>
                      <p:cNvPr id="1245208" name="Object 24"/>
                      <p:cNvPicPr>
                        <a:picLocks noChangeAspect="1"/>
                      </p:cNvPicPr>
                      <p:nvPr/>
                    </p:nvPicPr>
                    <p:blipFill>
                      <a:blip r:embed="rId7"/>
                      <a:stretch>
                        <a:fillRect/>
                      </a:stretch>
                    </p:blipFill>
                    <p:spPr>
                      <a:xfrm>
                        <a:off x="2700338" y="3644900"/>
                        <a:ext cx="6048375" cy="565150"/>
                      </a:xfrm>
                      <a:prstGeom prst="rect">
                        <a:avLst/>
                      </a:prstGeom>
                      <a:noFill/>
                      <a:ln w="9525">
                        <a:noFill/>
                      </a:ln>
                    </p:spPr>
                  </p:pic>
                </p:oleObj>
              </mc:Fallback>
            </mc:AlternateContent>
          </a:graphicData>
        </a:graphic>
      </p:graphicFrame>
      <p:sp>
        <p:nvSpPr>
          <p:cNvPr id="1245209" name="AutoShape 25"/>
          <p:cNvSpPr>
            <a:spLocks noChangeArrowheads="1"/>
          </p:cNvSpPr>
          <p:nvPr/>
        </p:nvSpPr>
        <p:spPr bwMode="auto">
          <a:xfrm>
            <a:off x="1066800" y="3551238"/>
            <a:ext cx="1368425" cy="781050"/>
          </a:xfrm>
          <a:prstGeom prst="wedgeRectCallout">
            <a:avLst>
              <a:gd name="adj1" fmla="val 46981"/>
              <a:gd name="adj2" fmla="val -104676"/>
            </a:avLst>
          </a:prstGeom>
          <a:solidFill>
            <a:srgbClr val="CCFFCC"/>
          </a:solidFill>
          <a:ln w="9525">
            <a:solidFill>
              <a:srgbClr val="000099"/>
            </a:solidFill>
            <a:miter lim="800000"/>
          </a:ln>
          <a:effectLst/>
        </p:spPr>
        <p:txBody>
          <a:bodyPr wrap="none" lIns="71683" tIns="149574" rIns="71683" bIns="35841" anchor="ctr"/>
          <a:lstStyle/>
          <a:p>
            <a:pPr defTabSz="717550">
              <a:lnSpc>
                <a:spcPct val="50000"/>
              </a:lnSpc>
              <a:spcBef>
                <a:spcPct val="50000"/>
              </a:spcBef>
            </a:pPr>
            <a:r>
              <a:rPr lang="zh-CN" altLang="en-US" sz="1200" b="1">
                <a:solidFill>
                  <a:srgbClr val="000099"/>
                </a:solidFill>
                <a:ea typeface="宋体" panose="02010600030101010101" pitchFamily="2" charset="-122"/>
              </a:rPr>
              <a:t>平均值＝   以频率</a:t>
            </a:r>
          </a:p>
          <a:p>
            <a:pPr defTabSz="717550">
              <a:lnSpc>
                <a:spcPct val="50000"/>
              </a:lnSpc>
              <a:spcBef>
                <a:spcPct val="50000"/>
              </a:spcBef>
            </a:pPr>
            <a:r>
              <a:rPr lang="zh-CN" altLang="en-US" sz="1200" b="1">
                <a:solidFill>
                  <a:srgbClr val="000099"/>
                </a:solidFill>
                <a:ea typeface="宋体" panose="02010600030101010101" pitchFamily="2" charset="-122"/>
              </a:rPr>
              <a:t>为权的加权平均</a:t>
            </a:r>
            <a:r>
              <a:rPr lang="zh-CN" altLang="en-US" sz="1600" b="1">
                <a:solidFill>
                  <a:srgbClr val="000099"/>
                </a:solidFill>
                <a:ea typeface="宋体" panose="02010600030101010101" pitchFamily="2" charset="-122"/>
              </a:rPr>
              <a:t> </a:t>
            </a:r>
            <a:endParaRPr lang="zh-CN" altLang="en-US" sz="1900" b="1">
              <a:solidFill>
                <a:srgbClr val="000099"/>
              </a:solidFill>
              <a:ea typeface="宋体" panose="02010600030101010101" pitchFamily="2" charset="-122"/>
            </a:endParaRPr>
          </a:p>
        </p:txBody>
      </p:sp>
      <p:graphicFrame>
        <p:nvGraphicFramePr>
          <p:cNvPr id="1245210" name="Object 26"/>
          <p:cNvGraphicFramePr>
            <a:graphicFrameLocks noChangeAspect="1"/>
          </p:cNvGraphicFramePr>
          <p:nvPr/>
        </p:nvGraphicFramePr>
        <p:xfrm>
          <a:off x="2725738" y="4194175"/>
          <a:ext cx="3525837" cy="725488"/>
        </p:xfrm>
        <a:graphic>
          <a:graphicData uri="http://schemas.openxmlformats.org/presentationml/2006/ole">
            <mc:AlternateContent xmlns:mc="http://schemas.openxmlformats.org/markup-compatibility/2006">
              <mc:Choice xmlns:v="urn:schemas-microsoft-com:vml" Requires="v">
                <p:oleObj spid="_x0000_s126996" name="Equation" r:id="rId8" imgW="54864000" imgH="9144000" progId="">
                  <p:embed/>
                </p:oleObj>
              </mc:Choice>
              <mc:Fallback>
                <p:oleObj name="Equation" r:id="rId8" imgW="54864000" imgH="9144000" progId="">
                  <p:embed/>
                  <p:pic>
                    <p:nvPicPr>
                      <p:cNvPr id="1245210" name="Object 26"/>
                      <p:cNvPicPr>
                        <a:picLocks noChangeAspect="1"/>
                      </p:cNvPicPr>
                      <p:nvPr/>
                    </p:nvPicPr>
                    <p:blipFill>
                      <a:blip r:embed="rId9"/>
                      <a:stretch>
                        <a:fillRect/>
                      </a:stretch>
                    </p:blipFill>
                    <p:spPr>
                      <a:xfrm>
                        <a:off x="2725738" y="4194175"/>
                        <a:ext cx="3525837" cy="725488"/>
                      </a:xfrm>
                      <a:prstGeom prst="rect">
                        <a:avLst/>
                      </a:prstGeom>
                      <a:noFill/>
                      <a:ln w="9525">
                        <a:noFill/>
                      </a:ln>
                    </p:spPr>
                  </p:pic>
                </p:oleObj>
              </mc:Fallback>
            </mc:AlternateContent>
          </a:graphicData>
        </a:graphic>
      </p:graphicFrame>
      <p:sp>
        <p:nvSpPr>
          <p:cNvPr id="1245211" name="AutoShape 27"/>
          <p:cNvSpPr>
            <a:spLocks noChangeArrowheads="1"/>
          </p:cNvSpPr>
          <p:nvPr/>
        </p:nvSpPr>
        <p:spPr bwMode="auto">
          <a:xfrm>
            <a:off x="1138238" y="4405313"/>
            <a:ext cx="1433512" cy="776287"/>
          </a:xfrm>
          <a:prstGeom prst="curvedRightArrow">
            <a:avLst>
              <a:gd name="adj1" fmla="val 29282"/>
              <a:gd name="adj2" fmla="val 49181"/>
              <a:gd name="adj3" fmla="val 37317"/>
            </a:avLst>
          </a:prstGeom>
          <a:solidFill>
            <a:srgbClr val="FFCC00"/>
          </a:solidFill>
          <a:ln w="9525">
            <a:noFill/>
            <a:miter lim="800000"/>
          </a:ln>
          <a:effectLst/>
        </p:spPr>
        <p:txBody>
          <a:bodyPr lIns="0" tIns="35841" rIns="0" bIns="35841" anchor="ctr"/>
          <a:lstStyle/>
          <a:p>
            <a:pPr algn="ctr" defTabSz="717550">
              <a:lnSpc>
                <a:spcPct val="120000"/>
              </a:lnSpc>
            </a:pPr>
            <a:r>
              <a:rPr lang="zh-CN" altLang="en-US" sz="1600" b="1">
                <a:solidFill>
                  <a:srgbClr val="000099"/>
                </a:solidFill>
                <a:ea typeface="宋体" panose="02010600030101010101" pitchFamily="2" charset="-122"/>
              </a:rPr>
              <a:t>频率和</a:t>
            </a:r>
          </a:p>
          <a:p>
            <a:pPr algn="ctr" defTabSz="717550">
              <a:lnSpc>
                <a:spcPct val="120000"/>
              </a:lnSpc>
            </a:pPr>
            <a:r>
              <a:rPr lang="zh-CN" altLang="en-US" sz="1600" b="1">
                <a:solidFill>
                  <a:srgbClr val="000099"/>
                </a:solidFill>
                <a:ea typeface="宋体" panose="02010600030101010101" pitchFamily="2" charset="-122"/>
              </a:rPr>
              <a:t>概率的关系</a:t>
            </a:r>
          </a:p>
        </p:txBody>
      </p:sp>
      <p:graphicFrame>
        <p:nvGraphicFramePr>
          <p:cNvPr id="1245212" name="Object 28"/>
          <p:cNvGraphicFramePr>
            <a:graphicFrameLocks noChangeAspect="1"/>
          </p:cNvGraphicFramePr>
          <p:nvPr/>
        </p:nvGraphicFramePr>
        <p:xfrm>
          <a:off x="2916238" y="5013325"/>
          <a:ext cx="2890837" cy="357188"/>
        </p:xfrm>
        <a:graphic>
          <a:graphicData uri="http://schemas.openxmlformats.org/presentationml/2006/ole">
            <mc:AlternateContent xmlns:mc="http://schemas.openxmlformats.org/markup-compatibility/2006">
              <mc:Choice xmlns:v="urn:schemas-microsoft-com:vml" Requires="v">
                <p:oleObj spid="_x0000_s126997" name="Equation" r:id="rId10" imgW="46939200" imgH="4876800" progId="">
                  <p:embed/>
                </p:oleObj>
              </mc:Choice>
              <mc:Fallback>
                <p:oleObj name="Equation" r:id="rId10" imgW="46939200" imgH="4876800" progId="">
                  <p:embed/>
                  <p:pic>
                    <p:nvPicPr>
                      <p:cNvPr id="1245212" name="Object 28"/>
                      <p:cNvPicPr>
                        <a:picLocks noChangeAspect="1"/>
                      </p:cNvPicPr>
                      <p:nvPr/>
                    </p:nvPicPr>
                    <p:blipFill>
                      <a:blip r:embed="rId11"/>
                      <a:stretch>
                        <a:fillRect/>
                      </a:stretch>
                    </p:blipFill>
                    <p:spPr>
                      <a:xfrm>
                        <a:off x="2916238" y="5013325"/>
                        <a:ext cx="2890837" cy="357188"/>
                      </a:xfrm>
                      <a:prstGeom prst="rect">
                        <a:avLst/>
                      </a:prstGeom>
                      <a:noFill/>
                      <a:ln w="9525">
                        <a:noFill/>
                      </a:ln>
                    </p:spPr>
                  </p:pic>
                </p:oleObj>
              </mc:Fallback>
            </mc:AlternateContent>
          </a:graphicData>
        </a:graphic>
      </p:graphicFrame>
      <p:sp>
        <p:nvSpPr>
          <p:cNvPr id="1245213" name="AutoShape 29"/>
          <p:cNvSpPr>
            <a:spLocks noChangeArrowheads="1"/>
          </p:cNvSpPr>
          <p:nvPr/>
        </p:nvSpPr>
        <p:spPr bwMode="auto">
          <a:xfrm>
            <a:off x="6408738" y="4735513"/>
            <a:ext cx="1354137" cy="536575"/>
          </a:xfrm>
          <a:prstGeom prst="wedgeRectCallout">
            <a:avLst>
              <a:gd name="adj1" fmla="val -109435"/>
              <a:gd name="adj2" fmla="val -77218"/>
            </a:avLst>
          </a:prstGeom>
          <a:solidFill>
            <a:srgbClr val="CCFFFF"/>
          </a:solidFill>
          <a:ln w="9525">
            <a:solidFill>
              <a:srgbClr val="000099"/>
            </a:solidFill>
            <a:miter lim="800000"/>
          </a:ln>
          <a:effectLst/>
        </p:spPr>
        <p:txBody>
          <a:bodyPr wrap="none" lIns="71683" tIns="93131" rIns="71683" bIns="35841" anchor="b"/>
          <a:lstStyle/>
          <a:p>
            <a:pPr defTabSz="717550">
              <a:lnSpc>
                <a:spcPct val="50000"/>
              </a:lnSpc>
              <a:spcBef>
                <a:spcPct val="50000"/>
              </a:spcBef>
            </a:pPr>
            <a:r>
              <a:rPr lang="zh-CN" altLang="en-US" sz="1600" b="1">
                <a:solidFill>
                  <a:srgbClr val="000099"/>
                </a:solidFill>
                <a:ea typeface="宋体" panose="02010600030101010101" pitchFamily="2" charset="-122"/>
              </a:rPr>
              <a:t> 以概率为权</a:t>
            </a:r>
          </a:p>
          <a:p>
            <a:pPr defTabSz="717550">
              <a:lnSpc>
                <a:spcPct val="50000"/>
              </a:lnSpc>
              <a:spcBef>
                <a:spcPct val="50000"/>
              </a:spcBef>
            </a:pPr>
            <a:r>
              <a:rPr lang="zh-CN" altLang="en-US" sz="1600" b="1">
                <a:solidFill>
                  <a:srgbClr val="000099"/>
                </a:solidFill>
                <a:ea typeface="宋体" panose="02010600030101010101" pitchFamily="2" charset="-122"/>
              </a:rPr>
              <a:t> 的加权平均</a:t>
            </a:r>
            <a:endParaRPr lang="zh-CN" altLang="en-US" sz="1900" b="1">
              <a:solidFill>
                <a:srgbClr val="000099"/>
              </a:solidFill>
              <a:ea typeface="宋体" panose="02010600030101010101" pitchFamily="2" charset="-122"/>
            </a:endParaRPr>
          </a:p>
        </p:txBody>
      </p:sp>
      <p:sp>
        <p:nvSpPr>
          <p:cNvPr id="1245214" name="Rectangle 30"/>
          <p:cNvSpPr>
            <a:spLocks noChangeArrowheads="1"/>
          </p:cNvSpPr>
          <p:nvPr/>
        </p:nvSpPr>
        <p:spPr bwMode="auto">
          <a:xfrm>
            <a:off x="2938463" y="5700713"/>
            <a:ext cx="3744912" cy="407987"/>
          </a:xfrm>
          <a:prstGeom prst="rect">
            <a:avLst/>
          </a:prstGeom>
          <a:noFill/>
          <a:ln w="9525">
            <a:noFill/>
            <a:miter lim="800000"/>
          </a:ln>
          <a:effectLst/>
        </p:spPr>
        <p:txBody>
          <a:bodyPr lIns="71683" tIns="35841" rIns="71683" bIns="35841">
            <a:spAutoFit/>
          </a:bodyPr>
          <a:lstStyle/>
          <a:p>
            <a:pPr defTabSz="717550">
              <a:spcBef>
                <a:spcPct val="50000"/>
              </a:spcBef>
            </a:pPr>
            <a:r>
              <a:rPr lang="zh-CN" altLang="en-US" sz="2200" b="1" dirty="0">
                <a:solidFill>
                  <a:srgbClr val="FF0000"/>
                </a:solidFill>
                <a:latin typeface="楷体_GB2312" pitchFamily="49" charset="-122"/>
                <a:ea typeface="楷体_GB2312" pitchFamily="49" charset="-122"/>
              </a:rPr>
              <a:t>离散型变量数学期望的定义</a:t>
            </a:r>
            <a:r>
              <a:rPr lang="zh-CN" altLang="en-US" sz="2200" b="1" dirty="0">
                <a:solidFill>
                  <a:schemeClr val="folHlink"/>
                </a:solidFill>
                <a:latin typeface="楷体_GB2312" pitchFamily="49" charset="-122"/>
                <a:ea typeface="楷体_GB2312" pitchFamily="49" charset="-122"/>
              </a:rPr>
              <a:t> </a:t>
            </a:r>
          </a:p>
        </p:txBody>
      </p:sp>
      <p:grpSp>
        <p:nvGrpSpPr>
          <p:cNvPr id="2" name="Group 31"/>
          <p:cNvGrpSpPr/>
          <p:nvPr/>
        </p:nvGrpSpPr>
        <p:grpSpPr bwMode="auto">
          <a:xfrm>
            <a:off x="3009900" y="4113213"/>
            <a:ext cx="4175125" cy="14287"/>
            <a:chOff x="1351" y="1376"/>
            <a:chExt cx="2630" cy="9"/>
          </a:xfrm>
        </p:grpSpPr>
        <p:sp>
          <p:nvSpPr>
            <p:cNvPr id="1245216" name="Line 32"/>
            <p:cNvSpPr>
              <a:spLocks noChangeShapeType="1"/>
            </p:cNvSpPr>
            <p:nvPr/>
          </p:nvSpPr>
          <p:spPr bwMode="auto">
            <a:xfrm>
              <a:off x="1351" y="1376"/>
              <a:ext cx="226" cy="0"/>
            </a:xfrm>
            <a:prstGeom prst="line">
              <a:avLst/>
            </a:prstGeom>
            <a:noFill/>
            <a:ln w="22225">
              <a:solidFill>
                <a:srgbClr val="FF6600"/>
              </a:solidFill>
              <a:miter lim="800000"/>
            </a:ln>
            <a:effectLst/>
          </p:spPr>
          <p:txBody>
            <a:bodyPr wrap="none"/>
            <a:lstStyle/>
            <a:p>
              <a:endParaRPr lang="zh-CN" altLang="en-US"/>
            </a:p>
          </p:txBody>
        </p:sp>
        <p:sp>
          <p:nvSpPr>
            <p:cNvPr id="1245217" name="Line 33"/>
            <p:cNvSpPr>
              <a:spLocks noChangeShapeType="1"/>
            </p:cNvSpPr>
            <p:nvPr/>
          </p:nvSpPr>
          <p:spPr bwMode="auto">
            <a:xfrm>
              <a:off x="1850" y="1385"/>
              <a:ext cx="226" cy="0"/>
            </a:xfrm>
            <a:prstGeom prst="line">
              <a:avLst/>
            </a:prstGeom>
            <a:noFill/>
            <a:ln w="22225">
              <a:solidFill>
                <a:srgbClr val="FF6600"/>
              </a:solidFill>
              <a:miter lim="800000"/>
            </a:ln>
            <a:effectLst/>
          </p:spPr>
          <p:txBody>
            <a:bodyPr wrap="none"/>
            <a:lstStyle/>
            <a:p>
              <a:endParaRPr lang="zh-CN" altLang="en-US"/>
            </a:p>
          </p:txBody>
        </p:sp>
        <p:sp>
          <p:nvSpPr>
            <p:cNvPr id="1245218" name="Line 34"/>
            <p:cNvSpPr>
              <a:spLocks noChangeShapeType="1"/>
            </p:cNvSpPr>
            <p:nvPr/>
          </p:nvSpPr>
          <p:spPr bwMode="auto">
            <a:xfrm>
              <a:off x="2757" y="1385"/>
              <a:ext cx="226" cy="0"/>
            </a:xfrm>
            <a:prstGeom prst="line">
              <a:avLst/>
            </a:prstGeom>
            <a:noFill/>
            <a:ln w="22225">
              <a:solidFill>
                <a:srgbClr val="FF6600"/>
              </a:solidFill>
              <a:miter lim="800000"/>
            </a:ln>
            <a:effectLst/>
          </p:spPr>
          <p:txBody>
            <a:bodyPr wrap="none"/>
            <a:lstStyle/>
            <a:p>
              <a:endParaRPr lang="zh-CN" altLang="en-US"/>
            </a:p>
          </p:txBody>
        </p:sp>
        <p:sp>
          <p:nvSpPr>
            <p:cNvPr id="1245219" name="Line 35"/>
            <p:cNvSpPr>
              <a:spLocks noChangeShapeType="1"/>
            </p:cNvSpPr>
            <p:nvPr/>
          </p:nvSpPr>
          <p:spPr bwMode="auto">
            <a:xfrm>
              <a:off x="3256" y="1376"/>
              <a:ext cx="226" cy="0"/>
            </a:xfrm>
            <a:prstGeom prst="line">
              <a:avLst/>
            </a:prstGeom>
            <a:noFill/>
            <a:ln w="22225">
              <a:solidFill>
                <a:srgbClr val="FF6600"/>
              </a:solidFill>
              <a:miter lim="800000"/>
            </a:ln>
            <a:effectLst/>
          </p:spPr>
          <p:txBody>
            <a:bodyPr wrap="none"/>
            <a:lstStyle/>
            <a:p>
              <a:endParaRPr lang="zh-CN" altLang="en-US"/>
            </a:p>
          </p:txBody>
        </p:sp>
        <p:sp>
          <p:nvSpPr>
            <p:cNvPr id="1245220" name="Line 36"/>
            <p:cNvSpPr>
              <a:spLocks noChangeShapeType="1"/>
            </p:cNvSpPr>
            <p:nvPr/>
          </p:nvSpPr>
          <p:spPr bwMode="auto">
            <a:xfrm>
              <a:off x="2350" y="1385"/>
              <a:ext cx="226" cy="0"/>
            </a:xfrm>
            <a:prstGeom prst="line">
              <a:avLst/>
            </a:prstGeom>
            <a:noFill/>
            <a:ln w="22225">
              <a:solidFill>
                <a:srgbClr val="FF6600"/>
              </a:solidFill>
              <a:miter lim="800000"/>
            </a:ln>
            <a:effectLst/>
          </p:spPr>
          <p:txBody>
            <a:bodyPr wrap="none"/>
            <a:lstStyle/>
            <a:p>
              <a:endParaRPr lang="zh-CN" altLang="en-US"/>
            </a:p>
          </p:txBody>
        </p:sp>
        <p:sp>
          <p:nvSpPr>
            <p:cNvPr id="1245221" name="Line 37"/>
            <p:cNvSpPr>
              <a:spLocks noChangeShapeType="1"/>
            </p:cNvSpPr>
            <p:nvPr/>
          </p:nvSpPr>
          <p:spPr bwMode="auto">
            <a:xfrm>
              <a:off x="3755" y="1376"/>
              <a:ext cx="226" cy="0"/>
            </a:xfrm>
            <a:prstGeom prst="line">
              <a:avLst/>
            </a:prstGeom>
            <a:noFill/>
            <a:ln w="22225">
              <a:solidFill>
                <a:srgbClr val="FF6600"/>
              </a:solidFill>
              <a:miter lim="800000"/>
            </a:ln>
            <a:effectLst/>
          </p:spPr>
          <p:txBody>
            <a:bodyPr wrap="none"/>
            <a:lstStyle/>
            <a:p>
              <a:endParaRPr lang="zh-CN" altLang="en-US"/>
            </a:p>
          </p:txBody>
        </p:sp>
      </p:grpSp>
    </p:spTree>
    <p:extLst>
      <p:ext uri="{BB962C8B-B14F-4D97-AF65-F5344CB8AC3E}">
        <p14:creationId xmlns:p14="http://schemas.microsoft.com/office/powerpoint/2010/main" val="8806373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1245188"/>
                                        </p:tgtEl>
                                        <p:attrNameLst>
                                          <p:attrName>style.visibility</p:attrName>
                                        </p:attrNameLst>
                                      </p:cBhvr>
                                      <p:to>
                                        <p:strVal val="visible"/>
                                      </p:to>
                                    </p:set>
                                    <p:anim calcmode="lin" valueType="num">
                                      <p:cBhvr additive="base">
                                        <p:cTn id="7" dur="500" fill="hold"/>
                                        <p:tgtEl>
                                          <p:spTgt spid="1245188"/>
                                        </p:tgtEl>
                                        <p:attrNameLst>
                                          <p:attrName>ppt_x</p:attrName>
                                        </p:attrNameLst>
                                      </p:cBhvr>
                                      <p:tavLst>
                                        <p:tav tm="0">
                                          <p:val>
                                            <p:strVal val="1+#ppt_w/2"/>
                                          </p:val>
                                        </p:tav>
                                        <p:tav tm="100000">
                                          <p:val>
                                            <p:strVal val="#ppt_x"/>
                                          </p:val>
                                        </p:tav>
                                      </p:tavLst>
                                    </p:anim>
                                    <p:anim calcmode="lin" valueType="num">
                                      <p:cBhvr additive="base">
                                        <p:cTn id="8" dur="500" fill="hold"/>
                                        <p:tgtEl>
                                          <p:spTgt spid="124518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1245207"/>
                                        </p:tgtEl>
                                        <p:attrNameLst>
                                          <p:attrName>style.visibility</p:attrName>
                                        </p:attrNameLst>
                                      </p:cBhvr>
                                      <p:to>
                                        <p:strVal val="visible"/>
                                      </p:to>
                                    </p:set>
                                    <p:animEffect transition="in" filter="wipe(left)">
                                      <p:cBhvr>
                                        <p:cTn id="13" dur="500"/>
                                        <p:tgtEl>
                                          <p:spTgt spid="1245207"/>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5" fill="hold" nodeType="clickEffect">
                                  <p:stCondLst>
                                    <p:cond delay="0"/>
                                  </p:stCondLst>
                                  <p:childTnLst>
                                    <p:set>
                                      <p:cBhvr>
                                        <p:cTn id="17" dur="1" fill="hold">
                                          <p:stCondLst>
                                            <p:cond delay="0"/>
                                          </p:stCondLst>
                                        </p:cTn>
                                        <p:tgtEl>
                                          <p:spTgt spid="1245208"/>
                                        </p:tgtEl>
                                        <p:attrNameLst>
                                          <p:attrName>style.visibility</p:attrName>
                                        </p:attrNameLst>
                                      </p:cBhvr>
                                      <p:to>
                                        <p:strVal val="visible"/>
                                      </p:to>
                                    </p:set>
                                    <p:animEffect transition="in" filter="blinds(vertical)">
                                      <p:cBhvr>
                                        <p:cTn id="18" dur="500"/>
                                        <p:tgtEl>
                                          <p:spTgt spid="1245208"/>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6" fill="hold" grpId="0" nodeType="clickEffect">
                                  <p:stCondLst>
                                    <p:cond delay="0"/>
                                  </p:stCondLst>
                                  <p:childTnLst>
                                    <p:set>
                                      <p:cBhvr>
                                        <p:cTn id="22" dur="1" fill="hold">
                                          <p:stCondLst>
                                            <p:cond delay="0"/>
                                          </p:stCondLst>
                                        </p:cTn>
                                        <p:tgtEl>
                                          <p:spTgt spid="1245209"/>
                                        </p:tgtEl>
                                        <p:attrNameLst>
                                          <p:attrName>style.visibility</p:attrName>
                                        </p:attrNameLst>
                                      </p:cBhvr>
                                      <p:to>
                                        <p:strVal val="visible"/>
                                      </p:to>
                                    </p:set>
                                    <p:animEffect transition="in" filter="barn(inHorizontal)">
                                      <p:cBhvr>
                                        <p:cTn id="23" dur="500"/>
                                        <p:tgtEl>
                                          <p:spTgt spid="1245209"/>
                                        </p:tgtEl>
                                      </p:cBhvr>
                                    </p:animEffect>
                                  </p:childTnLst>
                                </p:cTn>
                              </p:par>
                              <p:par>
                                <p:cTn id="24" presetID="22" presetClass="entr" presetSubtype="8" fill="hold" nodeType="with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wipe(left)">
                                      <p:cBhvr>
                                        <p:cTn id="26" dur="500"/>
                                        <p:tgtEl>
                                          <p:spTgt spid="2"/>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1245210"/>
                                        </p:tgtEl>
                                        <p:attrNameLst>
                                          <p:attrName>style.visibility</p:attrName>
                                        </p:attrNameLst>
                                      </p:cBhvr>
                                      <p:to>
                                        <p:strVal val="visible"/>
                                      </p:to>
                                    </p:set>
                                    <p:animEffect transition="in" filter="wipe(left)">
                                      <p:cBhvr>
                                        <p:cTn id="31" dur="500"/>
                                        <p:tgtEl>
                                          <p:spTgt spid="1245210"/>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1245211"/>
                                        </p:tgtEl>
                                        <p:attrNameLst>
                                          <p:attrName>style.visibility</p:attrName>
                                        </p:attrNameLst>
                                      </p:cBhvr>
                                      <p:to>
                                        <p:strVal val="visible"/>
                                      </p:to>
                                    </p:set>
                                    <p:animEffect transition="in" filter="wipe(up)">
                                      <p:cBhvr>
                                        <p:cTn id="36" dur="500"/>
                                        <p:tgtEl>
                                          <p:spTgt spid="1245211"/>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1" fill="hold" grpId="0" nodeType="clickEffect">
                                  <p:stCondLst>
                                    <p:cond delay="0"/>
                                  </p:stCondLst>
                                  <p:childTnLst>
                                    <p:set>
                                      <p:cBhvr>
                                        <p:cTn id="40" dur="1" fill="hold">
                                          <p:stCondLst>
                                            <p:cond delay="0"/>
                                          </p:stCondLst>
                                        </p:cTn>
                                        <p:tgtEl>
                                          <p:spTgt spid="1245189"/>
                                        </p:tgtEl>
                                        <p:attrNameLst>
                                          <p:attrName>style.visibility</p:attrName>
                                        </p:attrNameLst>
                                      </p:cBhvr>
                                      <p:to>
                                        <p:strVal val="visible"/>
                                      </p:to>
                                    </p:set>
                                    <p:animEffect transition="in" filter="slide(fromTop)">
                                      <p:cBhvr>
                                        <p:cTn id="41" dur="500"/>
                                        <p:tgtEl>
                                          <p:spTgt spid="1245189"/>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nodeType="clickEffect">
                                  <p:stCondLst>
                                    <p:cond delay="0"/>
                                  </p:stCondLst>
                                  <p:childTnLst>
                                    <p:set>
                                      <p:cBhvr>
                                        <p:cTn id="45" dur="1" fill="hold">
                                          <p:stCondLst>
                                            <p:cond delay="0"/>
                                          </p:stCondLst>
                                        </p:cTn>
                                        <p:tgtEl>
                                          <p:spTgt spid="1245212"/>
                                        </p:tgtEl>
                                        <p:attrNameLst>
                                          <p:attrName>style.visibility</p:attrName>
                                        </p:attrNameLst>
                                      </p:cBhvr>
                                      <p:to>
                                        <p:strVal val="visible"/>
                                      </p:to>
                                    </p:set>
                                    <p:animEffect transition="in" filter="dissolve">
                                      <p:cBhvr>
                                        <p:cTn id="46" dur="500"/>
                                        <p:tgtEl>
                                          <p:spTgt spid="1245212"/>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1245213"/>
                                        </p:tgtEl>
                                        <p:attrNameLst>
                                          <p:attrName>style.visibility</p:attrName>
                                        </p:attrNameLst>
                                      </p:cBhvr>
                                      <p:to>
                                        <p:strVal val="visible"/>
                                      </p:to>
                                    </p:set>
                                    <p:animEffect transition="in" filter="dissolve">
                                      <p:cBhvr>
                                        <p:cTn id="49" dur="500"/>
                                        <p:tgtEl>
                                          <p:spTgt spid="1245213"/>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1" fill="hold" grpId="0" nodeType="clickEffect">
                                  <p:stCondLst>
                                    <p:cond delay="0"/>
                                  </p:stCondLst>
                                  <p:childTnLst>
                                    <p:set>
                                      <p:cBhvr>
                                        <p:cTn id="53" dur="1" fill="hold">
                                          <p:stCondLst>
                                            <p:cond delay="0"/>
                                          </p:stCondLst>
                                        </p:cTn>
                                        <p:tgtEl>
                                          <p:spTgt spid="1245205"/>
                                        </p:tgtEl>
                                        <p:attrNameLst>
                                          <p:attrName>style.visibility</p:attrName>
                                        </p:attrNameLst>
                                      </p:cBhvr>
                                      <p:to>
                                        <p:strVal val="visible"/>
                                      </p:to>
                                    </p:set>
                                    <p:animEffect transition="in" filter="wipe(up)">
                                      <p:cBhvr>
                                        <p:cTn id="54" dur="500"/>
                                        <p:tgtEl>
                                          <p:spTgt spid="1245205"/>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1245214"/>
                                        </p:tgtEl>
                                        <p:attrNameLst>
                                          <p:attrName>style.visibility</p:attrName>
                                        </p:attrNameLst>
                                      </p:cBhvr>
                                      <p:to>
                                        <p:strVal val="visible"/>
                                      </p:to>
                                    </p:set>
                                    <p:animEffect transition="in" filter="wipe(left)">
                                      <p:cBhvr>
                                        <p:cTn id="59" dur="500"/>
                                        <p:tgtEl>
                                          <p:spTgt spid="1245214"/>
                                        </p:tgtEl>
                                      </p:cBhvr>
                                    </p:animEffect>
                                  </p:childTnLst>
                                </p:cTn>
                              </p:par>
                              <p:par>
                                <p:cTn id="60" presetID="6" presetClass="emph" presetSubtype="0" fill="hold" grpId="1" nodeType="withEffect">
                                  <p:stCondLst>
                                    <p:cond delay="0"/>
                                  </p:stCondLst>
                                  <p:childTnLst>
                                    <p:animScale>
                                      <p:cBhvr>
                                        <p:cTn id="61" dur="2000" fill="hold"/>
                                        <p:tgtEl>
                                          <p:spTgt spid="124521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5188" grpId="0" bldLvl="0" animBg="1" autoUpdateAnimBg="0"/>
      <p:bldP spid="1245189" grpId="0" bldLvl="0" animBg="1" autoUpdateAnimBg="0"/>
      <p:bldP spid="1245205" grpId="0" bldLvl="0" animBg="1"/>
      <p:bldP spid="1245209" grpId="0" bldLvl="0" animBg="1" autoUpdateAnimBg="0"/>
      <p:bldP spid="1245211" grpId="0" bldLvl="0" animBg="1" autoUpdateAnimBg="0"/>
      <p:bldP spid="1245213" grpId="0" bldLvl="0" animBg="1"/>
      <p:bldP spid="1245214" grpId="0" bldLvl="0" animBg="1"/>
      <p:bldP spid="1245214" grpId="1"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7236" name="Text Box 4"/>
          <p:cNvSpPr txBox="1">
            <a:spLocks noChangeArrowheads="1"/>
          </p:cNvSpPr>
          <p:nvPr/>
        </p:nvSpPr>
        <p:spPr bwMode="auto">
          <a:xfrm>
            <a:off x="990283" y="304800"/>
            <a:ext cx="7416800" cy="750888"/>
          </a:xfrm>
          <a:prstGeom prst="rect">
            <a:avLst/>
          </a:prstGeom>
          <a:noFill/>
          <a:ln w="9525">
            <a:noFill/>
            <a:miter lim="800000"/>
          </a:ln>
          <a:effectLst/>
        </p:spPr>
        <p:txBody>
          <a:bodyPr>
            <a:spAutoFit/>
          </a:bodyPr>
          <a:lstStyle/>
          <a:p>
            <a:pPr>
              <a:lnSpc>
                <a:spcPct val="120000"/>
              </a:lnSpc>
            </a:pPr>
            <a:r>
              <a:rPr lang="zh-CN" altLang="zh-CN" sz="3600" b="1">
                <a:latin typeface="楷体_GB2312" pitchFamily="49" charset="-122"/>
                <a:ea typeface="楷体_GB2312" pitchFamily="49" charset="-122"/>
              </a:rPr>
              <a:t>一维</a:t>
            </a:r>
            <a:r>
              <a:rPr lang="zh-CN" altLang="en-US" sz="3600" b="1">
                <a:latin typeface="楷体_GB2312" pitchFamily="49" charset="-122"/>
                <a:ea typeface="楷体_GB2312" pitchFamily="49" charset="-122"/>
              </a:rPr>
              <a:t>随机变量的数学期望</a:t>
            </a:r>
            <a:r>
              <a:rPr lang="en-US" altLang="zh-CN" sz="3600" b="1">
                <a:latin typeface="楷体_GB2312" pitchFamily="49" charset="-122"/>
                <a:ea typeface="楷体_GB2312" pitchFamily="49" charset="-122"/>
              </a:rPr>
              <a:t>(Cont.)</a:t>
            </a:r>
          </a:p>
        </p:txBody>
      </p:sp>
      <p:graphicFrame>
        <p:nvGraphicFramePr>
          <p:cNvPr id="1247237" name="Object 5"/>
          <p:cNvGraphicFramePr>
            <a:graphicFrameLocks noChangeAspect="1"/>
          </p:cNvGraphicFramePr>
          <p:nvPr/>
        </p:nvGraphicFramePr>
        <p:xfrm>
          <a:off x="1263650" y="1771650"/>
          <a:ext cx="576263" cy="298450"/>
        </p:xfrm>
        <a:graphic>
          <a:graphicData uri="http://schemas.openxmlformats.org/presentationml/2006/ole">
            <mc:AlternateContent xmlns:mc="http://schemas.openxmlformats.org/markup-compatibility/2006">
              <mc:Choice xmlns:v="urn:schemas-microsoft-com:vml" Requires="v">
                <p:oleObj spid="_x0000_s128014" name="Equation" r:id="rId4" imgW="17678400" imgH="9144000" progId="">
                  <p:embed/>
                </p:oleObj>
              </mc:Choice>
              <mc:Fallback>
                <p:oleObj name="Equation" r:id="rId4" imgW="17678400" imgH="9144000" progId="">
                  <p:embed/>
                  <p:pic>
                    <p:nvPicPr>
                      <p:cNvPr id="1247237" name="Object 5"/>
                      <p:cNvPicPr>
                        <a:picLocks noChangeAspect="1"/>
                      </p:cNvPicPr>
                      <p:nvPr/>
                    </p:nvPicPr>
                    <p:blipFill>
                      <a:blip r:embed="rId5"/>
                      <a:stretch>
                        <a:fillRect/>
                      </a:stretch>
                    </p:blipFill>
                    <p:spPr>
                      <a:xfrm>
                        <a:off x="1263650" y="1771650"/>
                        <a:ext cx="576263" cy="298450"/>
                      </a:xfrm>
                      <a:prstGeom prst="rect">
                        <a:avLst/>
                      </a:prstGeom>
                      <a:noFill/>
                      <a:ln w="9525">
                        <a:noFill/>
                      </a:ln>
                    </p:spPr>
                  </p:pic>
                </p:oleObj>
              </mc:Fallback>
            </mc:AlternateContent>
          </a:graphicData>
        </a:graphic>
      </p:graphicFrame>
      <p:graphicFrame>
        <p:nvGraphicFramePr>
          <p:cNvPr id="1247238" name="Object 6"/>
          <p:cNvGraphicFramePr>
            <a:graphicFrameLocks noChangeAspect="1"/>
          </p:cNvGraphicFramePr>
          <p:nvPr/>
        </p:nvGraphicFramePr>
        <p:xfrm>
          <a:off x="1142683" y="1142683"/>
          <a:ext cx="7058025" cy="3335337"/>
        </p:xfrm>
        <a:graphic>
          <a:graphicData uri="http://schemas.openxmlformats.org/presentationml/2006/ole">
            <mc:AlternateContent xmlns:mc="http://schemas.openxmlformats.org/markup-compatibility/2006">
              <mc:Choice xmlns:v="urn:schemas-microsoft-com:vml" Requires="v">
                <p:oleObj spid="_x0000_s128015" name="Equation" r:id="rId6" imgW="79248000" imgH="38100000" progId="">
                  <p:embed/>
                </p:oleObj>
              </mc:Choice>
              <mc:Fallback>
                <p:oleObj name="Equation" r:id="rId6" imgW="79248000" imgH="38100000" progId="">
                  <p:embed/>
                  <p:pic>
                    <p:nvPicPr>
                      <p:cNvPr id="1247238" name="Object 6"/>
                      <p:cNvPicPr>
                        <a:picLocks noChangeAspect="1"/>
                      </p:cNvPicPr>
                      <p:nvPr/>
                    </p:nvPicPr>
                    <p:blipFill>
                      <a:blip r:embed="rId7"/>
                      <a:stretch>
                        <a:fillRect/>
                      </a:stretch>
                    </p:blipFill>
                    <p:spPr>
                      <a:xfrm>
                        <a:off x="1142683" y="1142683"/>
                        <a:ext cx="7058025" cy="3335337"/>
                      </a:xfrm>
                      <a:prstGeom prst="rect">
                        <a:avLst/>
                      </a:prstGeom>
                      <a:noFill/>
                      <a:ln w="9525">
                        <a:noFill/>
                      </a:ln>
                    </p:spPr>
                  </p:pic>
                </p:oleObj>
              </mc:Fallback>
            </mc:AlternateContent>
          </a:graphicData>
        </a:graphic>
      </p:graphicFrame>
      <p:graphicFrame>
        <p:nvGraphicFramePr>
          <p:cNvPr id="1247239" name="Object 7"/>
          <p:cNvGraphicFramePr>
            <a:graphicFrameLocks noChangeAspect="1"/>
          </p:cNvGraphicFramePr>
          <p:nvPr/>
        </p:nvGraphicFramePr>
        <p:xfrm>
          <a:off x="1267460" y="4375785"/>
          <a:ext cx="6636385" cy="1307465"/>
        </p:xfrm>
        <a:graphic>
          <a:graphicData uri="http://schemas.openxmlformats.org/presentationml/2006/ole">
            <mc:AlternateContent xmlns:mc="http://schemas.openxmlformats.org/markup-compatibility/2006">
              <mc:Choice xmlns:v="urn:schemas-microsoft-com:vml" Requires="v">
                <p:oleObj spid="_x0000_s128016" name="Equation" r:id="rId8" imgW="4599305" imgH="929005" progId="">
                  <p:embed/>
                </p:oleObj>
              </mc:Choice>
              <mc:Fallback>
                <p:oleObj name="Equation" r:id="rId8" imgW="4599305" imgH="929005" progId="">
                  <p:embed/>
                  <p:pic>
                    <p:nvPicPr>
                      <p:cNvPr id="1247239" name="Object 7"/>
                      <p:cNvPicPr>
                        <a:picLocks noChangeAspect="1"/>
                      </p:cNvPicPr>
                      <p:nvPr/>
                    </p:nvPicPr>
                    <p:blipFill>
                      <a:blip r:embed="rId9"/>
                      <a:stretch>
                        <a:fillRect/>
                      </a:stretch>
                    </p:blipFill>
                    <p:spPr>
                      <a:xfrm>
                        <a:off x="1267460" y="4375785"/>
                        <a:ext cx="6636385" cy="1307465"/>
                      </a:xfrm>
                      <a:prstGeom prst="rect">
                        <a:avLst/>
                      </a:prstGeom>
                      <a:noFill/>
                      <a:ln w="9525">
                        <a:noFill/>
                      </a:ln>
                    </p:spPr>
                  </p:pic>
                </p:oleObj>
              </mc:Fallback>
            </mc:AlternateContent>
          </a:graphicData>
        </a:graphic>
      </p:graphicFrame>
      <p:sp>
        <p:nvSpPr>
          <p:cNvPr id="1247240" name="Text Box 8"/>
          <p:cNvSpPr txBox="1">
            <a:spLocks noChangeArrowheads="1"/>
          </p:cNvSpPr>
          <p:nvPr/>
        </p:nvSpPr>
        <p:spPr bwMode="auto">
          <a:xfrm>
            <a:off x="228283" y="4191000"/>
            <a:ext cx="1571625" cy="407988"/>
          </a:xfrm>
          <a:prstGeom prst="rect">
            <a:avLst/>
          </a:prstGeom>
          <a:noFill/>
          <a:ln w="9525">
            <a:noFill/>
            <a:miter lim="800000"/>
          </a:ln>
          <a:effectLst/>
        </p:spPr>
        <p:txBody>
          <a:bodyPr lIns="71670" tIns="35835" rIns="71670" bIns="35835">
            <a:spAutoFit/>
          </a:bodyPr>
          <a:lstStyle/>
          <a:p>
            <a:pPr defTabSz="717550" eaLnBrk="0" hangingPunct="0"/>
            <a:r>
              <a:rPr kumimoji="0" lang="zh-CN" altLang="en-US" sz="2200" b="1">
                <a:solidFill>
                  <a:srgbClr val="FF0000"/>
                </a:solidFill>
                <a:ea typeface="黑体" panose="02010609060101010101" pitchFamily="49" charset="-122"/>
              </a:rPr>
              <a:t>几点说明</a:t>
            </a:r>
            <a:r>
              <a:rPr kumimoji="0" lang="en-US" altLang="zh-CN" sz="2200" b="1">
                <a:solidFill>
                  <a:srgbClr val="FF0000"/>
                </a:solidFill>
                <a:ea typeface="黑体" panose="02010609060101010101" pitchFamily="49" charset="-122"/>
              </a:rPr>
              <a:t>:</a:t>
            </a:r>
          </a:p>
        </p:txBody>
      </p:sp>
      <p:sp>
        <p:nvSpPr>
          <p:cNvPr id="2" name="文本框 1"/>
          <p:cNvSpPr txBox="1"/>
          <p:nvPr/>
        </p:nvSpPr>
        <p:spPr>
          <a:xfrm>
            <a:off x="152400" y="5494020"/>
            <a:ext cx="8507095" cy="1419860"/>
          </a:xfrm>
          <a:prstGeom prst="rect">
            <a:avLst/>
          </a:prstGeom>
          <a:noFill/>
        </p:spPr>
        <p:txBody>
          <a:bodyPr wrap="square" rtlCol="0" anchor="t">
            <a:spAutoFit/>
          </a:bodyPr>
          <a:lstStyle/>
          <a:p>
            <a:pPr defTabSz="717550">
              <a:lnSpc>
                <a:spcPct val="120000"/>
              </a:lnSpc>
            </a:pPr>
            <a:r>
              <a:rPr lang="en-US" altLang="zh-CN">
                <a:solidFill>
                  <a:srgbClr val="001010"/>
                </a:solidFill>
                <a:latin typeface="宋体" panose="02010600030101010101" pitchFamily="2" charset="-122"/>
                <a:ea typeface="宋体" panose="02010600030101010101" pitchFamily="2" charset="-122"/>
                <a:sym typeface="+mn-ea"/>
              </a:rPr>
              <a:t>(2) </a:t>
            </a:r>
            <a:r>
              <a:rPr lang="zh-CN" altLang="en-US">
                <a:solidFill>
                  <a:srgbClr val="001010"/>
                </a:solidFill>
                <a:latin typeface="宋体" panose="02010600030101010101" pitchFamily="2" charset="-122"/>
                <a:ea typeface="宋体" panose="02010600030101010101" pitchFamily="2" charset="-122"/>
                <a:sym typeface="+mn-ea"/>
              </a:rPr>
              <a:t>数学期望</a:t>
            </a:r>
            <a:r>
              <a:rPr lang="en-US" altLang="zh-CN" i="1">
                <a:solidFill>
                  <a:srgbClr val="001010"/>
                </a:solidFill>
                <a:latin typeface="宋体" panose="02010600030101010101" pitchFamily="2" charset="-122"/>
                <a:ea typeface="宋体" panose="02010600030101010101" pitchFamily="2" charset="-122"/>
                <a:sym typeface="+mn-ea"/>
              </a:rPr>
              <a:t>E</a:t>
            </a:r>
            <a:r>
              <a:rPr lang="en-US" altLang="zh-CN">
                <a:solidFill>
                  <a:srgbClr val="001010"/>
                </a:solidFill>
                <a:latin typeface="宋体" panose="02010600030101010101" pitchFamily="2" charset="-122"/>
                <a:ea typeface="宋体" panose="02010600030101010101" pitchFamily="2" charset="-122"/>
                <a:sym typeface="+mn-ea"/>
              </a:rPr>
              <a:t>(</a:t>
            </a:r>
            <a:r>
              <a:rPr lang="en-US" altLang="zh-CN" i="1">
                <a:solidFill>
                  <a:srgbClr val="001010"/>
                </a:solidFill>
                <a:latin typeface="宋体" panose="02010600030101010101" pitchFamily="2" charset="-122"/>
                <a:ea typeface="宋体" panose="02010600030101010101" pitchFamily="2" charset="-122"/>
                <a:sym typeface="+mn-ea"/>
              </a:rPr>
              <a:t>X</a:t>
            </a:r>
            <a:r>
              <a:rPr lang="en-US" altLang="zh-CN">
                <a:solidFill>
                  <a:srgbClr val="001010"/>
                </a:solidFill>
                <a:latin typeface="宋体" panose="02010600030101010101" pitchFamily="2" charset="-122"/>
                <a:ea typeface="宋体" panose="02010600030101010101" pitchFamily="2" charset="-122"/>
                <a:sym typeface="+mn-ea"/>
              </a:rPr>
              <a:t>)</a:t>
            </a:r>
            <a:r>
              <a:rPr lang="zh-CN" altLang="en-US">
                <a:solidFill>
                  <a:srgbClr val="001010"/>
                </a:solidFill>
                <a:latin typeface="宋体" panose="02010600030101010101" pitchFamily="2" charset="-122"/>
                <a:ea typeface="宋体" panose="02010600030101010101" pitchFamily="2" charset="-122"/>
                <a:sym typeface="+mn-ea"/>
              </a:rPr>
              <a:t>是一个</a:t>
            </a:r>
            <a:r>
              <a:rPr lang="zh-CN" altLang="en-US" b="1">
                <a:solidFill>
                  <a:srgbClr val="FF3300"/>
                </a:solidFill>
                <a:latin typeface="宋体" panose="02010600030101010101" pitchFamily="2" charset="-122"/>
                <a:ea typeface="宋体" panose="02010600030101010101" pitchFamily="2" charset="-122"/>
                <a:sym typeface="+mn-ea"/>
              </a:rPr>
              <a:t>常数</a:t>
            </a:r>
            <a:r>
              <a:rPr lang="en-US" altLang="zh-CN">
                <a:solidFill>
                  <a:srgbClr val="001010"/>
                </a:solidFill>
                <a:latin typeface="宋体" panose="02010600030101010101" pitchFamily="2" charset="-122"/>
                <a:ea typeface="宋体" panose="02010600030101010101" pitchFamily="2" charset="-122"/>
                <a:sym typeface="+mn-ea"/>
              </a:rPr>
              <a:t>,</a:t>
            </a:r>
            <a:r>
              <a:rPr lang="zh-CN" altLang="en-US">
                <a:solidFill>
                  <a:srgbClr val="001010"/>
                </a:solidFill>
                <a:latin typeface="宋体" panose="02010600030101010101" pitchFamily="2" charset="-122"/>
                <a:ea typeface="宋体" panose="02010600030101010101" pitchFamily="2" charset="-122"/>
                <a:sym typeface="+mn-ea"/>
              </a:rPr>
              <a:t>而</a:t>
            </a:r>
            <a:r>
              <a:rPr lang="zh-CN" altLang="en-US" b="1">
                <a:solidFill>
                  <a:srgbClr val="FF3300"/>
                </a:solidFill>
                <a:latin typeface="宋体" panose="02010600030101010101" pitchFamily="2" charset="-122"/>
                <a:ea typeface="宋体" panose="02010600030101010101" pitchFamily="2" charset="-122"/>
                <a:sym typeface="+mn-ea"/>
              </a:rPr>
              <a:t>非变量</a:t>
            </a:r>
            <a:r>
              <a:rPr lang="zh-CN" altLang="en-US">
                <a:solidFill>
                  <a:srgbClr val="001010"/>
                </a:solidFill>
                <a:latin typeface="宋体" panose="02010600030101010101" pitchFamily="2" charset="-122"/>
                <a:ea typeface="宋体" panose="02010600030101010101" pitchFamily="2" charset="-122"/>
                <a:sym typeface="+mn-ea"/>
              </a:rPr>
              <a:t>．它既不是随机变量所有可能取值的</a:t>
            </a:r>
            <a:r>
              <a:rPr lang="zh-CN" altLang="en-US" b="1">
                <a:solidFill>
                  <a:srgbClr val="001010"/>
                </a:solidFill>
                <a:latin typeface="宋体" panose="02010600030101010101" pitchFamily="2" charset="-122"/>
                <a:ea typeface="宋体" panose="02010600030101010101" pitchFamily="2" charset="-122"/>
                <a:sym typeface="+mn-ea"/>
              </a:rPr>
              <a:t>算术平均值</a:t>
            </a:r>
            <a:r>
              <a:rPr lang="zh-CN" altLang="en-US">
                <a:solidFill>
                  <a:srgbClr val="001010"/>
                </a:solidFill>
                <a:latin typeface="宋体" panose="02010600030101010101" pitchFamily="2" charset="-122"/>
                <a:ea typeface="宋体" panose="02010600030101010101" pitchFamily="2" charset="-122"/>
                <a:sym typeface="+mn-ea"/>
              </a:rPr>
              <a:t>，也不是随机变量的有限次观测值的</a:t>
            </a:r>
            <a:r>
              <a:rPr lang="zh-CN" altLang="en-US" b="1">
                <a:solidFill>
                  <a:srgbClr val="0000CC"/>
                </a:solidFill>
                <a:latin typeface="宋体" panose="02010600030101010101" pitchFamily="2" charset="-122"/>
                <a:ea typeface="宋体" panose="02010600030101010101" pitchFamily="2" charset="-122"/>
                <a:sym typeface="+mn-ea"/>
              </a:rPr>
              <a:t>算术平均值</a:t>
            </a:r>
            <a:r>
              <a:rPr lang="zh-CN" altLang="en-US">
                <a:solidFill>
                  <a:srgbClr val="001010"/>
                </a:solidFill>
                <a:latin typeface="宋体" panose="02010600030101010101" pitchFamily="2" charset="-122"/>
                <a:ea typeface="宋体" panose="02010600030101010101" pitchFamily="2" charset="-122"/>
                <a:sym typeface="+mn-ea"/>
              </a:rPr>
              <a:t>．它是一种</a:t>
            </a:r>
            <a:r>
              <a:rPr lang="zh-CN" altLang="en-US" b="1">
                <a:solidFill>
                  <a:srgbClr val="FF3300"/>
                </a:solidFill>
                <a:latin typeface="宋体" panose="02010600030101010101" pitchFamily="2" charset="-122"/>
                <a:ea typeface="宋体" panose="02010600030101010101" pitchFamily="2" charset="-122"/>
                <a:sym typeface="+mn-ea"/>
              </a:rPr>
              <a:t>以概率为权的加权平均值</a:t>
            </a:r>
            <a:r>
              <a:rPr lang="en-US" altLang="zh-CN">
                <a:solidFill>
                  <a:srgbClr val="FF3300"/>
                </a:solidFill>
                <a:latin typeface="宋体" panose="02010600030101010101" pitchFamily="2" charset="-122"/>
                <a:ea typeface="宋体" panose="02010600030101010101" pitchFamily="2" charset="-122"/>
                <a:sym typeface="+mn-ea"/>
              </a:rPr>
              <a:t>,</a:t>
            </a:r>
            <a:r>
              <a:rPr lang="zh-CN" altLang="en-US">
                <a:solidFill>
                  <a:srgbClr val="001010"/>
                </a:solidFill>
                <a:latin typeface="宋体" panose="02010600030101010101" pitchFamily="2" charset="-122"/>
                <a:ea typeface="宋体" panose="02010600030101010101" pitchFamily="2" charset="-122"/>
                <a:sym typeface="+mn-ea"/>
              </a:rPr>
              <a:t>它从本质上体现了随机变量 </a:t>
            </a:r>
            <a:r>
              <a:rPr lang="en-US" altLang="zh-CN" i="1">
                <a:solidFill>
                  <a:srgbClr val="001010"/>
                </a:solidFill>
                <a:latin typeface="宋体" panose="02010600030101010101" pitchFamily="2" charset="-122"/>
                <a:ea typeface="宋体" panose="02010600030101010101" pitchFamily="2" charset="-122"/>
                <a:sym typeface="+mn-ea"/>
              </a:rPr>
              <a:t>X  </a:t>
            </a:r>
            <a:r>
              <a:rPr lang="zh-CN" altLang="en-US">
                <a:solidFill>
                  <a:srgbClr val="001010"/>
                </a:solidFill>
                <a:latin typeface="宋体" panose="02010600030101010101" pitchFamily="2" charset="-122"/>
                <a:ea typeface="宋体" panose="02010600030101010101" pitchFamily="2" charset="-122"/>
                <a:sym typeface="+mn-ea"/>
              </a:rPr>
              <a:t>取可能值的真正的平均值，</a:t>
            </a:r>
            <a:r>
              <a:rPr lang="zh-CN" altLang="en-US">
                <a:solidFill>
                  <a:srgbClr val="FF3300"/>
                </a:solidFill>
                <a:latin typeface="宋体" panose="02010600030101010101" pitchFamily="2" charset="-122"/>
                <a:ea typeface="宋体" panose="02010600030101010101" pitchFamily="2" charset="-122"/>
                <a:sym typeface="+mn-ea"/>
              </a:rPr>
              <a:t>具有重要的统计意义．</a:t>
            </a:r>
            <a:endParaRPr lang="zh-CN" altLang="en-US"/>
          </a:p>
        </p:txBody>
      </p:sp>
      <p:sp>
        <p:nvSpPr>
          <p:cNvPr id="3" name="文本框 2">
            <a:extLst>
              <a:ext uri="{FF2B5EF4-FFF2-40B4-BE49-F238E27FC236}">
                <a16:creationId xmlns:a16="http://schemas.microsoft.com/office/drawing/2014/main" id="{8AE7F78C-CF64-4A50-9497-3CD9E132C888}"/>
              </a:ext>
            </a:extLst>
          </p:cNvPr>
          <p:cNvSpPr txBox="1"/>
          <p:nvPr/>
        </p:nvSpPr>
        <p:spPr>
          <a:xfrm>
            <a:off x="6934200" y="1720820"/>
            <a:ext cx="1217000" cy="400110"/>
          </a:xfrm>
          <a:prstGeom prst="rect">
            <a:avLst/>
          </a:prstGeom>
          <a:noFill/>
        </p:spPr>
        <p:txBody>
          <a:bodyPr wrap="none" rtlCol="0">
            <a:spAutoFit/>
          </a:bodyPr>
          <a:lstStyle/>
          <a:p>
            <a:r>
              <a:rPr lang="zh-CN" altLang="en-US" sz="2000" b="1" dirty="0">
                <a:solidFill>
                  <a:srgbClr val="FF0000"/>
                </a:solidFill>
              </a:rPr>
              <a:t>概率函数</a:t>
            </a:r>
          </a:p>
        </p:txBody>
      </p:sp>
    </p:spTree>
    <p:extLst>
      <p:ext uri="{BB962C8B-B14F-4D97-AF65-F5344CB8AC3E}">
        <p14:creationId xmlns:p14="http://schemas.microsoft.com/office/powerpoint/2010/main" val="30813627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1247236"/>
                                        </p:tgtEl>
                                        <p:attrNameLst>
                                          <p:attrName>style.visibility</p:attrName>
                                        </p:attrNameLst>
                                      </p:cBhvr>
                                      <p:to>
                                        <p:strVal val="visible"/>
                                      </p:to>
                                    </p:set>
                                    <p:anim calcmode="lin" valueType="num">
                                      <p:cBhvr additive="base">
                                        <p:cTn id="7" dur="500" fill="hold"/>
                                        <p:tgtEl>
                                          <p:spTgt spid="1247236"/>
                                        </p:tgtEl>
                                        <p:attrNameLst>
                                          <p:attrName>ppt_x</p:attrName>
                                        </p:attrNameLst>
                                      </p:cBhvr>
                                      <p:tavLst>
                                        <p:tav tm="0">
                                          <p:val>
                                            <p:strVal val="1+#ppt_w/2"/>
                                          </p:val>
                                        </p:tav>
                                        <p:tav tm="100000">
                                          <p:val>
                                            <p:strVal val="#ppt_x"/>
                                          </p:val>
                                        </p:tav>
                                      </p:tavLst>
                                    </p:anim>
                                    <p:anim calcmode="lin" valueType="num">
                                      <p:cBhvr additive="base">
                                        <p:cTn id="8" dur="500" fill="hold"/>
                                        <p:tgtEl>
                                          <p:spTgt spid="124723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247240"/>
                                        </p:tgtEl>
                                        <p:attrNameLst>
                                          <p:attrName>style.visibility</p:attrName>
                                        </p:attrNameLst>
                                      </p:cBhvr>
                                      <p:to>
                                        <p:strVal val="visible"/>
                                      </p:to>
                                    </p:set>
                                    <p:animEffect transition="in" filter="wipe(left)">
                                      <p:cBhvr>
                                        <p:cTn id="13" dur="500"/>
                                        <p:tgtEl>
                                          <p:spTgt spid="1247240"/>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1247239"/>
                                        </p:tgtEl>
                                        <p:attrNameLst>
                                          <p:attrName>style.visibility</p:attrName>
                                        </p:attrNameLst>
                                      </p:cBhvr>
                                      <p:to>
                                        <p:strVal val="visible"/>
                                      </p:to>
                                    </p:set>
                                    <p:animEffect transition="in" filter="wipe(left)">
                                      <p:cBhvr>
                                        <p:cTn id="18" dur="500"/>
                                        <p:tgtEl>
                                          <p:spTgt spid="12472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7236" grpId="0" bldLvl="0" animBg="1" autoUpdateAnimBg="0"/>
      <p:bldP spid="1247240" grpId="0" bldLvl="0" animBg="1"/>
    </p:bldLst>
  </p:timing>
</p:sld>
</file>

<file path=ppt/tags/tag1.xml><?xml version="1.0" encoding="utf-8"?>
<p:tagLst xmlns:a="http://schemas.openxmlformats.org/drawingml/2006/main" xmlns:r="http://schemas.openxmlformats.org/officeDocument/2006/relationships" xmlns:p="http://schemas.openxmlformats.org/presentationml/2006/main">
  <p:tag name="KSO_WPP_MARK_KEY" val="9bdc1e03-47a2-4dbf-b206-dfbf025cdc2a"/>
  <p:tag name="COMMONDATA" val="eyJoZGlkIjoiYjE5ZmQwMmRlNmFkNzAzNTlkYzFmNTkwNmRhYzQ5Yzcif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979</TotalTime>
  <Words>3147</Words>
  <Application>Microsoft Office PowerPoint</Application>
  <PresentationFormat>全屏显示(4:3)</PresentationFormat>
  <Paragraphs>380</Paragraphs>
  <Slides>50</Slides>
  <Notes>42</Notes>
  <HiddenSlides>0</HiddenSlides>
  <MMClips>1</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2</vt:i4>
      </vt:variant>
      <vt:variant>
        <vt:lpstr>幻灯片标题</vt:lpstr>
      </vt:variant>
      <vt:variant>
        <vt:i4>50</vt:i4>
      </vt:variant>
    </vt:vector>
  </HeadingPairs>
  <TitlesOfParts>
    <vt:vector size="67" baseType="lpstr">
      <vt:lpstr>Monotype Sorts</vt:lpstr>
      <vt:lpstr>PMingLiU</vt:lpstr>
      <vt:lpstr>黑体</vt:lpstr>
      <vt:lpstr>华文行楷</vt:lpstr>
      <vt:lpstr>楷体_GB2312</vt:lpstr>
      <vt:lpstr>宋体</vt:lpstr>
      <vt:lpstr>微软雅黑</vt:lpstr>
      <vt:lpstr>Arial</vt:lpstr>
      <vt:lpstr>Calibri</vt:lpstr>
      <vt:lpstr>MS Outlook</vt:lpstr>
      <vt:lpstr>Symbol</vt:lpstr>
      <vt:lpstr>Times New Roman</vt:lpstr>
      <vt:lpstr>Verdana</vt:lpstr>
      <vt:lpstr>Wingdings</vt:lpstr>
      <vt:lpstr>Office Theme</vt:lpstr>
      <vt:lpstr>公式</vt:lpstr>
      <vt:lpstr>Equation</vt:lpstr>
      <vt:lpstr>随机事件及其概率 (Cont.)</vt:lpstr>
      <vt:lpstr>随机事件及其概率 (Cont.) </vt:lpstr>
      <vt:lpstr>随机事件及其概率 (Cont.) 在一般情况下p是不可能准确得到的，统计学和数学的区别，通常以实验次数n充分大时的随机事件的频率作为该随机事件概率的近似值</vt:lpstr>
      <vt:lpstr>古典概率（classical probability）或先验概率（prior probability） 不需要多次重复试验来确定概率</vt:lpstr>
      <vt:lpstr>PowerPoint 演示文稿</vt:lpstr>
      <vt:lpstr>几何概率 (Cont.)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常见的连续型随机变量</vt:lpstr>
      <vt:lpstr>PowerPoint 演示文稿</vt:lpstr>
      <vt:lpstr>常见的连续型随机变量(Cont.)</vt:lpstr>
      <vt:lpstr>常见的连续型随机变量(Cont.)</vt:lpstr>
      <vt:lpstr>常见的连续型随机变量(Cont.)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R语言的各种分布函数 rnorm(n, mean=0, sd=1) 高斯（正态）分布 rexp(n, rate=1) 指数分布 rgamma(n, shape, scale=1) γ分布　 rpois(n, lambda) Poisson分布 rweibull(n, shape, scale=1) Weibull分布　 rcauchy(n, location=0, scale=1) Cauchy分布　 rbeta(n, shape1, shape2) β分布　 rt(n, df) t分布　 rf(n, df1, df2) F分布　 rchisq(n, df) χ 2 分布 rbinom(n, size, prob)二项分布  rgeom(n, prob)几何分布 rhyper(nn, m, n, k) 超几何分布 rlogis(n, location=0, scale=1) logistic分布 rlnorm(n, meanlog=0, sdlog=1)对数正态 rnbinom(n, size, prob)负二项分布 runif(n, min=0, max=1)均匀分布 rwilcox(nn, m, n), rsignrank(nn, n) Wilcoxon分布 </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实验设计概述</dc:title>
  <dc:creator>lhy</dc:creator>
  <cp:lastModifiedBy>melody</cp:lastModifiedBy>
  <cp:revision>90</cp:revision>
  <dcterms:created xsi:type="dcterms:W3CDTF">2017-09-06T08:52:00Z</dcterms:created>
  <dcterms:modified xsi:type="dcterms:W3CDTF">2022-12-07T12:26:30Z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2017-09-04T08:00:00Z</vt:filetime>
  </property>
  <property fmtid="{D5CDD505-2E9C-101B-9397-08002B2CF9AE}" pid="3" name="LastSaved">
    <vt:filetime>2017-09-06T08:00:00Z</vt:filetime>
  </property>
  <property fmtid="{D5CDD505-2E9C-101B-9397-08002B2CF9AE}" pid="4" name="ICV">
    <vt:lpwstr>F4898FFDD09D44D1B54B8C4D4A71A7A5</vt:lpwstr>
  </property>
  <property fmtid="{D5CDD505-2E9C-101B-9397-08002B2CF9AE}" pid="5" name="KSOProductBuildVer">
    <vt:lpwstr>2052-11.1.0.12358</vt:lpwstr>
  </property>
</Properties>
</file>